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1" r:id="rId2"/>
    <p:sldId id="282" r:id="rId3"/>
    <p:sldId id="283" r:id="rId4"/>
    <p:sldId id="257" r:id="rId5"/>
    <p:sldId id="258" r:id="rId6"/>
    <p:sldId id="259" r:id="rId7"/>
    <p:sldId id="260" r:id="rId8"/>
    <p:sldId id="266" r:id="rId9"/>
    <p:sldId id="267" r:id="rId10"/>
    <p:sldId id="268" r:id="rId11"/>
    <p:sldId id="270" r:id="rId12"/>
    <p:sldId id="263" r:id="rId13"/>
    <p:sldId id="261" r:id="rId14"/>
    <p:sldId id="264" r:id="rId15"/>
    <p:sldId id="262" r:id="rId16"/>
    <p:sldId id="271" r:id="rId17"/>
    <p:sldId id="272" r:id="rId18"/>
    <p:sldId id="286" r:id="rId19"/>
    <p:sldId id="288" r:id="rId20"/>
    <p:sldId id="289" r:id="rId21"/>
    <p:sldId id="273" r:id="rId22"/>
    <p:sldId id="274" r:id="rId23"/>
    <p:sldId id="290" r:id="rId24"/>
    <p:sldId id="291" r:id="rId25"/>
    <p:sldId id="292" r:id="rId26"/>
    <p:sldId id="293" r:id="rId27"/>
    <p:sldId id="294" r:id="rId28"/>
    <p:sldId id="295" r:id="rId29"/>
    <p:sldId id="275" r:id="rId30"/>
    <p:sldId id="285" r:id="rId31"/>
    <p:sldId id="297" r:id="rId32"/>
    <p:sldId id="296" r:id="rId33"/>
    <p:sldId id="298" r:id="rId34"/>
    <p:sldId id="276" r:id="rId35"/>
    <p:sldId id="278" r:id="rId36"/>
    <p:sldId id="279" r:id="rId37"/>
    <p:sldId id="277" r:id="rId38"/>
    <p:sldId id="284" r:id="rId39"/>
    <p:sldId id="299" r:id="rId40"/>
    <p:sldId id="280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AD217-5116-4671-A2A3-AA311E8DDA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EA7109-0F31-4C35-B688-D63E82B3A499}">
      <dgm:prSet phldrT="[Текст]" custT="1"/>
      <dgm:spPr/>
      <dgm:t>
        <a:bodyPr/>
        <a:lstStyle/>
        <a:p>
          <a:r>
            <a:rPr lang="ru-RU" sz="2000" dirty="0"/>
            <a:t>1 января</a:t>
          </a:r>
        </a:p>
        <a:p>
          <a:r>
            <a:rPr lang="ru-RU" sz="2000" dirty="0"/>
            <a:t> 2025 года</a:t>
          </a:r>
        </a:p>
      </dgm:t>
    </dgm:pt>
    <dgm:pt modelId="{21C63846-1ECD-4D6A-8E55-D405595D5BAB}" type="parTrans" cxnId="{4E00BB3F-FD57-4FAE-A808-3E058CD1A9C1}">
      <dgm:prSet/>
      <dgm:spPr/>
      <dgm:t>
        <a:bodyPr/>
        <a:lstStyle/>
        <a:p>
          <a:endParaRPr lang="ru-RU"/>
        </a:p>
      </dgm:t>
    </dgm:pt>
    <dgm:pt modelId="{B2B780A6-A1C4-457C-B4B5-BB064EBCB810}" type="sibTrans" cxnId="{4E00BB3F-FD57-4FAE-A808-3E058CD1A9C1}">
      <dgm:prSet/>
      <dgm:spPr/>
      <dgm:t>
        <a:bodyPr/>
        <a:lstStyle/>
        <a:p>
          <a:endParaRPr lang="ru-RU"/>
        </a:p>
      </dgm:t>
    </dgm:pt>
    <dgm:pt modelId="{8DEC2C8A-4025-44E4-9FAF-E65C68A2BA3B}">
      <dgm:prSet phldrT="[Текст]" custT="1"/>
      <dgm:spPr/>
      <dgm:t>
        <a:bodyPr/>
        <a:lstStyle/>
        <a:p>
          <a:r>
            <a:rPr lang="ru-RU" sz="1800" b="1" dirty="0"/>
            <a:t>Возможность</a:t>
          </a:r>
          <a:r>
            <a:rPr lang="ru-RU" sz="1800" dirty="0"/>
            <a:t> заключения контракта с ЕП в цифровой форме по всем основаниям части 1 статьи 93, за исключением </a:t>
          </a:r>
          <a:r>
            <a:rPr lang="ru-RU" sz="1800" b="1" dirty="0"/>
            <a:t>пунктов 4, 5, 23, 42, 44 и 46</a:t>
          </a:r>
          <a:r>
            <a:rPr lang="ru-RU" sz="1800" dirty="0"/>
            <a:t> части 1 статьи 93</a:t>
          </a:r>
        </a:p>
      </dgm:t>
    </dgm:pt>
    <dgm:pt modelId="{1DE0114B-4A56-4251-9666-D142725D74DA}" type="parTrans" cxnId="{66A44D23-1812-4F6E-BAC0-756EFBE47B4F}">
      <dgm:prSet/>
      <dgm:spPr/>
      <dgm:t>
        <a:bodyPr/>
        <a:lstStyle/>
        <a:p>
          <a:endParaRPr lang="ru-RU"/>
        </a:p>
      </dgm:t>
    </dgm:pt>
    <dgm:pt modelId="{88EF3FD6-A998-4FC4-80D5-4FF9271F44D9}" type="sibTrans" cxnId="{66A44D23-1812-4F6E-BAC0-756EFBE47B4F}">
      <dgm:prSet/>
      <dgm:spPr/>
      <dgm:t>
        <a:bodyPr/>
        <a:lstStyle/>
        <a:p>
          <a:endParaRPr lang="ru-RU"/>
        </a:p>
      </dgm:t>
    </dgm:pt>
    <dgm:pt modelId="{802936A9-21D5-4571-99AB-3951CBD9CCE5}">
      <dgm:prSet phldrT="[Текст]" custT="1"/>
      <dgm:spPr/>
      <dgm:t>
        <a:bodyPr/>
        <a:lstStyle/>
        <a:p>
          <a:r>
            <a:rPr lang="ru-RU" sz="2000" dirty="0"/>
            <a:t>1 апреля</a:t>
          </a:r>
        </a:p>
        <a:p>
          <a:r>
            <a:rPr lang="ru-RU" sz="2000" dirty="0"/>
            <a:t> 2025 года</a:t>
          </a:r>
        </a:p>
      </dgm:t>
    </dgm:pt>
    <dgm:pt modelId="{ECD11750-B003-414B-8479-AF5D5CBF790A}" type="parTrans" cxnId="{B302BC2B-4B52-4BFB-A549-80FCD9794D52}">
      <dgm:prSet/>
      <dgm:spPr/>
      <dgm:t>
        <a:bodyPr/>
        <a:lstStyle/>
        <a:p>
          <a:endParaRPr lang="ru-RU"/>
        </a:p>
      </dgm:t>
    </dgm:pt>
    <dgm:pt modelId="{36A63630-0562-4699-9582-E241C45D7B56}" type="sibTrans" cxnId="{B302BC2B-4B52-4BFB-A549-80FCD9794D52}">
      <dgm:prSet/>
      <dgm:spPr/>
      <dgm:t>
        <a:bodyPr/>
        <a:lstStyle/>
        <a:p>
          <a:endParaRPr lang="ru-RU"/>
        </a:p>
      </dgm:t>
    </dgm:pt>
    <dgm:pt modelId="{D092630C-D106-40EF-9D46-A2384340C94D}">
      <dgm:prSet phldrT="[Текст]" custT="1"/>
      <dgm:spPr/>
      <dgm:t>
        <a:bodyPr/>
        <a:lstStyle/>
        <a:p>
          <a:r>
            <a:rPr lang="ru-RU" sz="1800" b="1" dirty="0"/>
            <a:t>Обязанность</a:t>
          </a:r>
          <a:r>
            <a:rPr lang="ru-RU" sz="1800" dirty="0"/>
            <a:t> по заключению контракта с ЕП в цифровой форме по основаниям: пункт 2 (за исключением …), 6, 6.1, 11, 12, 54 и 55 части 1 статьи 93</a:t>
          </a:r>
        </a:p>
      </dgm:t>
    </dgm:pt>
    <dgm:pt modelId="{D9C34AB5-E63C-47AD-AE2B-6CB3D153D96B}" type="parTrans" cxnId="{02B3DA34-F926-44DB-A204-0C61A1439E6C}">
      <dgm:prSet/>
      <dgm:spPr/>
      <dgm:t>
        <a:bodyPr/>
        <a:lstStyle/>
        <a:p>
          <a:endParaRPr lang="ru-RU"/>
        </a:p>
      </dgm:t>
    </dgm:pt>
    <dgm:pt modelId="{669315D2-3D56-4B81-86E3-FF0DD7D0130F}" type="sibTrans" cxnId="{02B3DA34-F926-44DB-A204-0C61A1439E6C}">
      <dgm:prSet/>
      <dgm:spPr/>
      <dgm:t>
        <a:bodyPr/>
        <a:lstStyle/>
        <a:p>
          <a:endParaRPr lang="ru-RU"/>
        </a:p>
      </dgm:t>
    </dgm:pt>
    <dgm:pt modelId="{A7C0E57D-F5F9-4321-AB2A-A4EEA885C75B}">
      <dgm:prSet phldrT="[Текст]" custT="1"/>
      <dgm:spPr/>
      <dgm:t>
        <a:bodyPr/>
        <a:lstStyle/>
        <a:p>
          <a:r>
            <a:rPr lang="ru-RU" sz="2000" dirty="0"/>
            <a:t>1 июля </a:t>
          </a:r>
        </a:p>
        <a:p>
          <a:r>
            <a:rPr lang="ru-RU" sz="2000" dirty="0"/>
            <a:t>2025 года</a:t>
          </a:r>
        </a:p>
      </dgm:t>
    </dgm:pt>
    <dgm:pt modelId="{CBD238C9-8637-482F-A100-B954F43397A6}" type="parTrans" cxnId="{62FBCAD4-43D1-44DF-8069-0EA9B36E3087}">
      <dgm:prSet/>
      <dgm:spPr/>
      <dgm:t>
        <a:bodyPr/>
        <a:lstStyle/>
        <a:p>
          <a:endParaRPr lang="ru-RU"/>
        </a:p>
      </dgm:t>
    </dgm:pt>
    <dgm:pt modelId="{8CB353FB-6CC8-4029-AD58-A8333339D6FB}" type="sibTrans" cxnId="{62FBCAD4-43D1-44DF-8069-0EA9B36E3087}">
      <dgm:prSet/>
      <dgm:spPr/>
      <dgm:t>
        <a:bodyPr/>
        <a:lstStyle/>
        <a:p>
          <a:endParaRPr lang="ru-RU"/>
        </a:p>
      </dgm:t>
    </dgm:pt>
    <dgm:pt modelId="{8E0EDAD6-2443-4568-8FDF-D7F3D683597C}">
      <dgm:prSet phldrT="[Текст]" custT="1"/>
      <dgm:spPr/>
      <dgm:t>
        <a:bodyPr/>
        <a:lstStyle/>
        <a:p>
          <a:r>
            <a:rPr lang="ru-RU" sz="1800" b="1" dirty="0"/>
            <a:t>Обязанность</a:t>
          </a:r>
          <a:r>
            <a:rPr lang="ru-RU" sz="1800" dirty="0"/>
            <a:t> по заключению контракта с ЕП в цифровой форме по пунктам 24 и 25 части 1 статьи 93</a:t>
          </a:r>
        </a:p>
      </dgm:t>
    </dgm:pt>
    <dgm:pt modelId="{BD99F3B9-CD52-44D6-9151-CC4375B04BE1}" type="parTrans" cxnId="{600B9E1C-67BC-4EA9-B91B-226456921645}">
      <dgm:prSet/>
      <dgm:spPr/>
      <dgm:t>
        <a:bodyPr/>
        <a:lstStyle/>
        <a:p>
          <a:endParaRPr lang="ru-RU"/>
        </a:p>
      </dgm:t>
    </dgm:pt>
    <dgm:pt modelId="{E318D116-E303-4281-B63C-E60EACEB0663}" type="sibTrans" cxnId="{600B9E1C-67BC-4EA9-B91B-226456921645}">
      <dgm:prSet/>
      <dgm:spPr/>
      <dgm:t>
        <a:bodyPr/>
        <a:lstStyle/>
        <a:p>
          <a:endParaRPr lang="ru-RU"/>
        </a:p>
      </dgm:t>
    </dgm:pt>
    <dgm:pt modelId="{5DE8C0CD-026D-462B-8CD8-5C5875F7CF98}">
      <dgm:prSet phldrT="[Текст]" custT="1"/>
      <dgm:spPr/>
      <dgm:t>
        <a:bodyPr/>
        <a:lstStyle/>
        <a:p>
          <a:r>
            <a:rPr lang="ru-RU" sz="2000" dirty="0"/>
            <a:t>1 июля </a:t>
          </a:r>
        </a:p>
        <a:p>
          <a:r>
            <a:rPr lang="ru-RU" sz="2000" dirty="0"/>
            <a:t>2026 года</a:t>
          </a:r>
        </a:p>
      </dgm:t>
    </dgm:pt>
    <dgm:pt modelId="{572C7397-4FFE-44BA-9C45-5DAFBE64561D}" type="parTrans" cxnId="{EFF96E85-0FBF-4E45-BCB0-9B0EC5371D1B}">
      <dgm:prSet/>
      <dgm:spPr/>
      <dgm:t>
        <a:bodyPr/>
        <a:lstStyle/>
        <a:p>
          <a:endParaRPr lang="ru-RU"/>
        </a:p>
      </dgm:t>
    </dgm:pt>
    <dgm:pt modelId="{809D5FDE-31E6-4F73-95A9-61A963C9DEF5}" type="sibTrans" cxnId="{EFF96E85-0FBF-4E45-BCB0-9B0EC5371D1B}">
      <dgm:prSet/>
      <dgm:spPr/>
      <dgm:t>
        <a:bodyPr/>
        <a:lstStyle/>
        <a:p>
          <a:endParaRPr lang="ru-RU"/>
        </a:p>
      </dgm:t>
    </dgm:pt>
    <dgm:pt modelId="{D889E9F4-F2B8-49D4-88DB-32BA018030F5}">
      <dgm:prSet custT="1"/>
      <dgm:spPr/>
      <dgm:t>
        <a:bodyPr/>
        <a:lstStyle/>
        <a:p>
          <a:r>
            <a:rPr lang="ru-RU" sz="1800" b="1" dirty="0"/>
            <a:t>Возможность</a:t>
          </a:r>
          <a:r>
            <a:rPr lang="ru-RU" sz="1800" dirty="0"/>
            <a:t> заключения контракта с ЕП в цифровой форме по </a:t>
          </a:r>
          <a:r>
            <a:rPr lang="ru-RU" sz="1800" b="1" dirty="0"/>
            <a:t>пунктам 4, 5, 23, 42, 44 и 46</a:t>
          </a:r>
          <a:r>
            <a:rPr lang="ru-RU" sz="1800" dirty="0"/>
            <a:t> части 1 статьи 93</a:t>
          </a:r>
        </a:p>
      </dgm:t>
    </dgm:pt>
    <dgm:pt modelId="{DFFA7A6F-233D-4B94-AE03-0C415FA19AA2}" type="parTrans" cxnId="{A814C660-A642-41C3-B150-698E455B2FC6}">
      <dgm:prSet/>
      <dgm:spPr/>
      <dgm:t>
        <a:bodyPr/>
        <a:lstStyle/>
        <a:p>
          <a:endParaRPr lang="ru-RU"/>
        </a:p>
      </dgm:t>
    </dgm:pt>
    <dgm:pt modelId="{B0E1E9C8-4B2A-48D3-9720-9C7225FA406E}" type="sibTrans" cxnId="{A814C660-A642-41C3-B150-698E455B2FC6}">
      <dgm:prSet/>
      <dgm:spPr/>
      <dgm:t>
        <a:bodyPr/>
        <a:lstStyle/>
        <a:p>
          <a:endParaRPr lang="ru-RU"/>
        </a:p>
      </dgm:t>
    </dgm:pt>
    <dgm:pt modelId="{186426F3-E5DE-445A-8598-FF1B2D8950EF}" type="pres">
      <dgm:prSet presAssocID="{FA1AD217-5116-4671-A2A3-AA311E8DDA06}" presName="Name0" presStyleCnt="0">
        <dgm:presLayoutVars>
          <dgm:dir/>
          <dgm:animLvl val="lvl"/>
          <dgm:resizeHandles val="exact"/>
        </dgm:presLayoutVars>
      </dgm:prSet>
      <dgm:spPr/>
    </dgm:pt>
    <dgm:pt modelId="{D053E6DE-1D2C-42A3-9F3C-C22793E35AF4}" type="pres">
      <dgm:prSet presAssocID="{6FEA7109-0F31-4C35-B688-D63E82B3A499}" presName="composite" presStyleCnt="0"/>
      <dgm:spPr/>
    </dgm:pt>
    <dgm:pt modelId="{2FA1D243-502A-49D2-A1B9-253BAB247B0A}" type="pres">
      <dgm:prSet presAssocID="{6FEA7109-0F31-4C35-B688-D63E82B3A49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45A8F30-CC2A-483A-8EF0-22A2480500F2}" type="pres">
      <dgm:prSet presAssocID="{6FEA7109-0F31-4C35-B688-D63E82B3A499}" presName="desTx" presStyleLbl="alignAccFollowNode1" presStyleIdx="0" presStyleCnt="4">
        <dgm:presLayoutVars>
          <dgm:bulletEnabled val="1"/>
        </dgm:presLayoutVars>
      </dgm:prSet>
      <dgm:spPr/>
    </dgm:pt>
    <dgm:pt modelId="{C641751D-6C03-4DC0-8AD1-0C3955F082A9}" type="pres">
      <dgm:prSet presAssocID="{B2B780A6-A1C4-457C-B4B5-BB064EBCB810}" presName="space" presStyleCnt="0"/>
      <dgm:spPr/>
    </dgm:pt>
    <dgm:pt modelId="{F3701958-C012-46D5-B6A4-55648FDDBBEC}" type="pres">
      <dgm:prSet presAssocID="{802936A9-21D5-4571-99AB-3951CBD9CCE5}" presName="composite" presStyleCnt="0"/>
      <dgm:spPr/>
    </dgm:pt>
    <dgm:pt modelId="{754E31EB-DCDA-488C-91CA-0D99640C0777}" type="pres">
      <dgm:prSet presAssocID="{802936A9-21D5-4571-99AB-3951CBD9CCE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9904690-F788-4949-AB10-E95E3DD5BB55}" type="pres">
      <dgm:prSet presAssocID="{802936A9-21D5-4571-99AB-3951CBD9CCE5}" presName="desTx" presStyleLbl="alignAccFollowNode1" presStyleIdx="1" presStyleCnt="4">
        <dgm:presLayoutVars>
          <dgm:bulletEnabled val="1"/>
        </dgm:presLayoutVars>
      </dgm:prSet>
      <dgm:spPr/>
    </dgm:pt>
    <dgm:pt modelId="{08B546EA-047D-43A0-B186-C342FB8C4F09}" type="pres">
      <dgm:prSet presAssocID="{36A63630-0562-4699-9582-E241C45D7B56}" presName="space" presStyleCnt="0"/>
      <dgm:spPr/>
    </dgm:pt>
    <dgm:pt modelId="{7EBFA0F3-198A-4FD6-B99C-9099E5C4B368}" type="pres">
      <dgm:prSet presAssocID="{A7C0E57D-F5F9-4321-AB2A-A4EEA885C75B}" presName="composite" presStyleCnt="0"/>
      <dgm:spPr/>
    </dgm:pt>
    <dgm:pt modelId="{3F9FCC77-10A4-49E5-A75B-6FF12B3F7D7B}" type="pres">
      <dgm:prSet presAssocID="{A7C0E57D-F5F9-4321-AB2A-A4EEA885C75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54787B0-D19F-4513-B7AA-68C0E64872A3}" type="pres">
      <dgm:prSet presAssocID="{A7C0E57D-F5F9-4321-AB2A-A4EEA885C75B}" presName="desTx" presStyleLbl="alignAccFollowNode1" presStyleIdx="2" presStyleCnt="4">
        <dgm:presLayoutVars>
          <dgm:bulletEnabled val="1"/>
        </dgm:presLayoutVars>
      </dgm:prSet>
      <dgm:spPr/>
    </dgm:pt>
    <dgm:pt modelId="{5F4027FF-15C2-419A-908F-86E27A45ECB3}" type="pres">
      <dgm:prSet presAssocID="{8CB353FB-6CC8-4029-AD58-A8333339D6FB}" presName="space" presStyleCnt="0"/>
      <dgm:spPr/>
    </dgm:pt>
    <dgm:pt modelId="{14FCC330-A213-4807-8528-3143152415CA}" type="pres">
      <dgm:prSet presAssocID="{5DE8C0CD-026D-462B-8CD8-5C5875F7CF98}" presName="composite" presStyleCnt="0"/>
      <dgm:spPr/>
    </dgm:pt>
    <dgm:pt modelId="{AB0C035A-6B46-4943-8222-F92389AD5BB2}" type="pres">
      <dgm:prSet presAssocID="{5DE8C0CD-026D-462B-8CD8-5C5875F7CF9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A775601-0224-490B-A067-C8DF2D5B23CD}" type="pres">
      <dgm:prSet presAssocID="{5DE8C0CD-026D-462B-8CD8-5C5875F7CF9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92F140C-8589-4D61-AFE5-E6DA402E20A7}" type="presOf" srcId="{5DE8C0CD-026D-462B-8CD8-5C5875F7CF98}" destId="{AB0C035A-6B46-4943-8222-F92389AD5BB2}" srcOrd="0" destOrd="0" presId="urn:microsoft.com/office/officeart/2005/8/layout/hList1"/>
    <dgm:cxn modelId="{600B9E1C-67BC-4EA9-B91B-226456921645}" srcId="{A7C0E57D-F5F9-4321-AB2A-A4EEA885C75B}" destId="{8E0EDAD6-2443-4568-8FDF-D7F3D683597C}" srcOrd="0" destOrd="0" parTransId="{BD99F3B9-CD52-44D6-9151-CC4375B04BE1}" sibTransId="{E318D116-E303-4281-B63C-E60EACEB0663}"/>
    <dgm:cxn modelId="{66A44D23-1812-4F6E-BAC0-756EFBE47B4F}" srcId="{6FEA7109-0F31-4C35-B688-D63E82B3A499}" destId="{8DEC2C8A-4025-44E4-9FAF-E65C68A2BA3B}" srcOrd="0" destOrd="0" parTransId="{1DE0114B-4A56-4251-9666-D142725D74DA}" sibTransId="{88EF3FD6-A998-4FC4-80D5-4FF9271F44D9}"/>
    <dgm:cxn modelId="{A16C0327-8B11-42DB-94EE-2EC33B6D0CEE}" type="presOf" srcId="{A7C0E57D-F5F9-4321-AB2A-A4EEA885C75B}" destId="{3F9FCC77-10A4-49E5-A75B-6FF12B3F7D7B}" srcOrd="0" destOrd="0" presId="urn:microsoft.com/office/officeart/2005/8/layout/hList1"/>
    <dgm:cxn modelId="{B302BC2B-4B52-4BFB-A549-80FCD9794D52}" srcId="{FA1AD217-5116-4671-A2A3-AA311E8DDA06}" destId="{802936A9-21D5-4571-99AB-3951CBD9CCE5}" srcOrd="1" destOrd="0" parTransId="{ECD11750-B003-414B-8479-AF5D5CBF790A}" sibTransId="{36A63630-0562-4699-9582-E241C45D7B56}"/>
    <dgm:cxn modelId="{5AC0DA2C-CB1D-4E17-BDCD-B01680A649D5}" type="presOf" srcId="{802936A9-21D5-4571-99AB-3951CBD9CCE5}" destId="{754E31EB-DCDA-488C-91CA-0D99640C0777}" srcOrd="0" destOrd="0" presId="urn:microsoft.com/office/officeart/2005/8/layout/hList1"/>
    <dgm:cxn modelId="{02B3DA34-F926-44DB-A204-0C61A1439E6C}" srcId="{802936A9-21D5-4571-99AB-3951CBD9CCE5}" destId="{D092630C-D106-40EF-9D46-A2384340C94D}" srcOrd="0" destOrd="0" parTransId="{D9C34AB5-E63C-47AD-AE2B-6CB3D153D96B}" sibTransId="{669315D2-3D56-4B81-86E3-FF0DD7D0130F}"/>
    <dgm:cxn modelId="{4E00BB3F-FD57-4FAE-A808-3E058CD1A9C1}" srcId="{FA1AD217-5116-4671-A2A3-AA311E8DDA06}" destId="{6FEA7109-0F31-4C35-B688-D63E82B3A499}" srcOrd="0" destOrd="0" parTransId="{21C63846-1ECD-4D6A-8E55-D405595D5BAB}" sibTransId="{B2B780A6-A1C4-457C-B4B5-BB064EBCB810}"/>
    <dgm:cxn modelId="{8E2E9C5E-C999-4C27-925D-8FD3880C89B7}" type="presOf" srcId="{6FEA7109-0F31-4C35-B688-D63E82B3A499}" destId="{2FA1D243-502A-49D2-A1B9-253BAB247B0A}" srcOrd="0" destOrd="0" presId="urn:microsoft.com/office/officeart/2005/8/layout/hList1"/>
    <dgm:cxn modelId="{A814C660-A642-41C3-B150-698E455B2FC6}" srcId="{5DE8C0CD-026D-462B-8CD8-5C5875F7CF98}" destId="{D889E9F4-F2B8-49D4-88DB-32BA018030F5}" srcOrd="0" destOrd="0" parTransId="{DFFA7A6F-233D-4B94-AE03-0C415FA19AA2}" sibTransId="{B0E1E9C8-4B2A-48D3-9720-9C7225FA406E}"/>
    <dgm:cxn modelId="{E3DABB65-2562-4A33-9337-67EF6909F787}" type="presOf" srcId="{D889E9F4-F2B8-49D4-88DB-32BA018030F5}" destId="{CA775601-0224-490B-A067-C8DF2D5B23CD}" srcOrd="0" destOrd="0" presId="urn:microsoft.com/office/officeart/2005/8/layout/hList1"/>
    <dgm:cxn modelId="{E2F4454C-AB67-40E1-920A-74C49B744D4A}" type="presOf" srcId="{FA1AD217-5116-4671-A2A3-AA311E8DDA06}" destId="{186426F3-E5DE-445A-8598-FF1B2D8950EF}" srcOrd="0" destOrd="0" presId="urn:microsoft.com/office/officeart/2005/8/layout/hList1"/>
    <dgm:cxn modelId="{EFF96E85-0FBF-4E45-BCB0-9B0EC5371D1B}" srcId="{FA1AD217-5116-4671-A2A3-AA311E8DDA06}" destId="{5DE8C0CD-026D-462B-8CD8-5C5875F7CF98}" srcOrd="3" destOrd="0" parTransId="{572C7397-4FFE-44BA-9C45-5DAFBE64561D}" sibTransId="{809D5FDE-31E6-4F73-95A9-61A963C9DEF5}"/>
    <dgm:cxn modelId="{F3DF9EA9-07B9-4286-BCB7-54AD799E62C4}" type="presOf" srcId="{D092630C-D106-40EF-9D46-A2384340C94D}" destId="{79904690-F788-4949-AB10-E95E3DD5BB55}" srcOrd="0" destOrd="0" presId="urn:microsoft.com/office/officeart/2005/8/layout/hList1"/>
    <dgm:cxn modelId="{B52201CF-36B9-4D0F-B57E-22B6975773F3}" type="presOf" srcId="{8DEC2C8A-4025-44E4-9FAF-E65C68A2BA3B}" destId="{845A8F30-CC2A-483A-8EF0-22A2480500F2}" srcOrd="0" destOrd="0" presId="urn:microsoft.com/office/officeart/2005/8/layout/hList1"/>
    <dgm:cxn modelId="{62FBCAD4-43D1-44DF-8069-0EA9B36E3087}" srcId="{FA1AD217-5116-4671-A2A3-AA311E8DDA06}" destId="{A7C0E57D-F5F9-4321-AB2A-A4EEA885C75B}" srcOrd="2" destOrd="0" parTransId="{CBD238C9-8637-482F-A100-B954F43397A6}" sibTransId="{8CB353FB-6CC8-4029-AD58-A8333339D6FB}"/>
    <dgm:cxn modelId="{8AD431DA-13DF-4009-8B63-BBF6722B88B3}" type="presOf" srcId="{8E0EDAD6-2443-4568-8FDF-D7F3D683597C}" destId="{754787B0-D19F-4513-B7AA-68C0E64872A3}" srcOrd="0" destOrd="0" presId="urn:microsoft.com/office/officeart/2005/8/layout/hList1"/>
    <dgm:cxn modelId="{55F826E2-38C9-4800-8A03-349857FF76CF}" type="presParOf" srcId="{186426F3-E5DE-445A-8598-FF1B2D8950EF}" destId="{D053E6DE-1D2C-42A3-9F3C-C22793E35AF4}" srcOrd="0" destOrd="0" presId="urn:microsoft.com/office/officeart/2005/8/layout/hList1"/>
    <dgm:cxn modelId="{14649650-71D6-44ED-AE3E-829149AE25EE}" type="presParOf" srcId="{D053E6DE-1D2C-42A3-9F3C-C22793E35AF4}" destId="{2FA1D243-502A-49D2-A1B9-253BAB247B0A}" srcOrd="0" destOrd="0" presId="urn:microsoft.com/office/officeart/2005/8/layout/hList1"/>
    <dgm:cxn modelId="{008A85AB-45AA-4D0A-991A-071D7A57D80C}" type="presParOf" srcId="{D053E6DE-1D2C-42A3-9F3C-C22793E35AF4}" destId="{845A8F30-CC2A-483A-8EF0-22A2480500F2}" srcOrd="1" destOrd="0" presId="urn:microsoft.com/office/officeart/2005/8/layout/hList1"/>
    <dgm:cxn modelId="{1DA072D5-B750-48E3-A170-103B3090B148}" type="presParOf" srcId="{186426F3-E5DE-445A-8598-FF1B2D8950EF}" destId="{C641751D-6C03-4DC0-8AD1-0C3955F082A9}" srcOrd="1" destOrd="0" presId="urn:microsoft.com/office/officeart/2005/8/layout/hList1"/>
    <dgm:cxn modelId="{7BDF439E-DC82-4D40-A41C-DA3DE471D1AE}" type="presParOf" srcId="{186426F3-E5DE-445A-8598-FF1B2D8950EF}" destId="{F3701958-C012-46D5-B6A4-55648FDDBBEC}" srcOrd="2" destOrd="0" presId="urn:microsoft.com/office/officeart/2005/8/layout/hList1"/>
    <dgm:cxn modelId="{9E0CFDEE-F201-44E3-AD61-9872052223D6}" type="presParOf" srcId="{F3701958-C012-46D5-B6A4-55648FDDBBEC}" destId="{754E31EB-DCDA-488C-91CA-0D99640C0777}" srcOrd="0" destOrd="0" presId="urn:microsoft.com/office/officeart/2005/8/layout/hList1"/>
    <dgm:cxn modelId="{DD8A04F0-C32F-4947-98C7-4076D2DBE208}" type="presParOf" srcId="{F3701958-C012-46D5-B6A4-55648FDDBBEC}" destId="{79904690-F788-4949-AB10-E95E3DD5BB55}" srcOrd="1" destOrd="0" presId="urn:microsoft.com/office/officeart/2005/8/layout/hList1"/>
    <dgm:cxn modelId="{ADE462A6-6D5C-4A9F-87B7-6700E14F1FBE}" type="presParOf" srcId="{186426F3-E5DE-445A-8598-FF1B2D8950EF}" destId="{08B546EA-047D-43A0-B186-C342FB8C4F09}" srcOrd="3" destOrd="0" presId="urn:microsoft.com/office/officeart/2005/8/layout/hList1"/>
    <dgm:cxn modelId="{4ADAF6D5-C6B4-4C50-9850-426E9D15370C}" type="presParOf" srcId="{186426F3-E5DE-445A-8598-FF1B2D8950EF}" destId="{7EBFA0F3-198A-4FD6-B99C-9099E5C4B368}" srcOrd="4" destOrd="0" presId="urn:microsoft.com/office/officeart/2005/8/layout/hList1"/>
    <dgm:cxn modelId="{5588CB61-EB92-48BB-82D6-176A10807243}" type="presParOf" srcId="{7EBFA0F3-198A-4FD6-B99C-9099E5C4B368}" destId="{3F9FCC77-10A4-49E5-A75B-6FF12B3F7D7B}" srcOrd="0" destOrd="0" presId="urn:microsoft.com/office/officeart/2005/8/layout/hList1"/>
    <dgm:cxn modelId="{CF6A4474-757C-4874-847A-343E54F289A9}" type="presParOf" srcId="{7EBFA0F3-198A-4FD6-B99C-9099E5C4B368}" destId="{754787B0-D19F-4513-B7AA-68C0E64872A3}" srcOrd="1" destOrd="0" presId="urn:microsoft.com/office/officeart/2005/8/layout/hList1"/>
    <dgm:cxn modelId="{5D85969B-33F6-496B-8AB4-2256FBEDF351}" type="presParOf" srcId="{186426F3-E5DE-445A-8598-FF1B2D8950EF}" destId="{5F4027FF-15C2-419A-908F-86E27A45ECB3}" srcOrd="5" destOrd="0" presId="urn:microsoft.com/office/officeart/2005/8/layout/hList1"/>
    <dgm:cxn modelId="{8B6E8A61-778B-492D-B050-5768E6159BAE}" type="presParOf" srcId="{186426F3-E5DE-445A-8598-FF1B2D8950EF}" destId="{14FCC330-A213-4807-8528-3143152415CA}" srcOrd="6" destOrd="0" presId="urn:microsoft.com/office/officeart/2005/8/layout/hList1"/>
    <dgm:cxn modelId="{B7FAE9AC-4693-40AE-B270-4E9736205BFF}" type="presParOf" srcId="{14FCC330-A213-4807-8528-3143152415CA}" destId="{AB0C035A-6B46-4943-8222-F92389AD5BB2}" srcOrd="0" destOrd="0" presId="urn:microsoft.com/office/officeart/2005/8/layout/hList1"/>
    <dgm:cxn modelId="{C4DBCEEE-A31C-4C14-8659-C942240F3F23}" type="presParOf" srcId="{14FCC330-A213-4807-8528-3143152415CA}" destId="{CA775601-0224-490B-A067-C8DF2D5B23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27EA7-01CD-429B-8001-557E52FD95D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4FFD9F-8B00-4232-978B-B9F31C32FD76}">
      <dgm:prSet phldrT="[Текст]"/>
      <dgm:spPr/>
      <dgm:t>
        <a:bodyPr/>
        <a:lstStyle/>
        <a:p>
          <a:r>
            <a:rPr lang="ru-RU" dirty="0"/>
            <a:t>Запрет</a:t>
          </a:r>
        </a:p>
      </dgm:t>
    </dgm:pt>
    <dgm:pt modelId="{799FDACD-5ECC-4120-9ED6-AEA49DB85F86}" type="parTrans" cxnId="{DE7E4BE9-ECE8-49BB-AE62-13901E196403}">
      <dgm:prSet/>
      <dgm:spPr/>
      <dgm:t>
        <a:bodyPr/>
        <a:lstStyle/>
        <a:p>
          <a:endParaRPr lang="ru-RU"/>
        </a:p>
      </dgm:t>
    </dgm:pt>
    <dgm:pt modelId="{D6E558D2-63D5-4EE0-A9BC-10891B1416CE}" type="sibTrans" cxnId="{DE7E4BE9-ECE8-49BB-AE62-13901E196403}">
      <dgm:prSet/>
      <dgm:spPr/>
      <dgm:t>
        <a:bodyPr/>
        <a:lstStyle/>
        <a:p>
          <a:endParaRPr lang="ru-RU"/>
        </a:p>
      </dgm:t>
    </dgm:pt>
    <dgm:pt modelId="{79C20EB9-A7AB-4E85-8DC3-99FCD02027AB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  <a:p>
          <a:r>
            <a:rPr lang="ru-RU" dirty="0"/>
            <a:t>Приложение №1 (включены товары и некоторые услуги, могут дополнить список другими ТРУ), все товары – для закупок в рамках ГОЗ и отдельными категориями заказчиков</a:t>
          </a:r>
        </a:p>
      </dgm:t>
    </dgm:pt>
    <dgm:pt modelId="{7BF863A5-390A-42F9-800A-CBDC8B7C2C8D}" type="parTrans" cxnId="{17DDEC46-6271-4905-92AF-9D5A255945E8}">
      <dgm:prSet/>
      <dgm:spPr/>
      <dgm:t>
        <a:bodyPr/>
        <a:lstStyle/>
        <a:p>
          <a:endParaRPr lang="ru-RU"/>
        </a:p>
      </dgm:t>
    </dgm:pt>
    <dgm:pt modelId="{CDF973DE-7328-4254-8BB4-9980EC120CD1}" type="sibTrans" cxnId="{17DDEC46-6271-4905-92AF-9D5A255945E8}">
      <dgm:prSet/>
      <dgm:spPr/>
      <dgm:t>
        <a:bodyPr/>
        <a:lstStyle/>
        <a:p>
          <a:endParaRPr lang="ru-RU"/>
        </a:p>
      </dgm:t>
    </dgm:pt>
    <dgm:pt modelId="{140E8C51-D6F3-42D7-8CE8-274FB8A6286D}">
      <dgm:prSet phldrT="[Текст]"/>
      <dgm:spPr/>
      <dgm:t>
        <a:bodyPr/>
        <a:lstStyle/>
        <a:p>
          <a:r>
            <a:rPr lang="ru-RU" dirty="0"/>
            <a:t>Ограничение</a:t>
          </a:r>
        </a:p>
      </dgm:t>
    </dgm:pt>
    <dgm:pt modelId="{9B164CA1-56A9-47CB-874C-C138EDA8D720}" type="parTrans" cxnId="{B65500F1-3228-4A7D-ADD2-0D424615702F}">
      <dgm:prSet/>
      <dgm:spPr/>
      <dgm:t>
        <a:bodyPr/>
        <a:lstStyle/>
        <a:p>
          <a:endParaRPr lang="ru-RU"/>
        </a:p>
      </dgm:t>
    </dgm:pt>
    <dgm:pt modelId="{259FACFD-7B71-4AF2-A531-4F5390B43AA5}" type="sibTrans" cxnId="{B65500F1-3228-4A7D-ADD2-0D424615702F}">
      <dgm:prSet/>
      <dgm:spPr/>
      <dgm:t>
        <a:bodyPr/>
        <a:lstStyle/>
        <a:p>
          <a:endParaRPr lang="ru-RU"/>
        </a:p>
      </dgm:t>
    </dgm:pt>
    <dgm:pt modelId="{393C2B2B-66CB-45AD-9E50-F01177454361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  <a:p>
          <a:r>
            <a:rPr lang="ru-RU" dirty="0"/>
            <a:t>Приложение №2</a:t>
          </a:r>
        </a:p>
        <a:p>
          <a:r>
            <a:rPr lang="ru-RU" dirty="0"/>
            <a:t>(включены только товары, но могут дополнить список другими ТРУ)</a:t>
          </a:r>
        </a:p>
      </dgm:t>
    </dgm:pt>
    <dgm:pt modelId="{CC818F65-4037-457E-93D2-0AEA6003DB41}" type="parTrans" cxnId="{B0CD6C51-9B9B-4318-BD4C-AE4BDA644C4F}">
      <dgm:prSet/>
      <dgm:spPr/>
      <dgm:t>
        <a:bodyPr/>
        <a:lstStyle/>
        <a:p>
          <a:endParaRPr lang="ru-RU"/>
        </a:p>
      </dgm:t>
    </dgm:pt>
    <dgm:pt modelId="{711ADF9B-226F-42C0-94CE-2FF5BC036A54}" type="sibTrans" cxnId="{B0CD6C51-9B9B-4318-BD4C-AE4BDA644C4F}">
      <dgm:prSet/>
      <dgm:spPr/>
      <dgm:t>
        <a:bodyPr/>
        <a:lstStyle/>
        <a:p>
          <a:endParaRPr lang="ru-RU"/>
        </a:p>
      </dgm:t>
    </dgm:pt>
    <dgm:pt modelId="{202A97D1-75CB-4BED-8475-9165156347B8}">
      <dgm:prSet phldrT="[Текст]"/>
      <dgm:spPr/>
      <dgm:t>
        <a:bodyPr/>
        <a:lstStyle/>
        <a:p>
          <a:r>
            <a:rPr lang="ru-RU" dirty="0"/>
            <a:t>Преимущество</a:t>
          </a:r>
        </a:p>
      </dgm:t>
    </dgm:pt>
    <dgm:pt modelId="{3304E4DF-E18F-459D-BFC4-68DEABA40564}" type="parTrans" cxnId="{4532F2C2-10FB-4D22-93AA-9C71078D7932}">
      <dgm:prSet/>
      <dgm:spPr/>
      <dgm:t>
        <a:bodyPr/>
        <a:lstStyle/>
        <a:p>
          <a:endParaRPr lang="ru-RU"/>
        </a:p>
      </dgm:t>
    </dgm:pt>
    <dgm:pt modelId="{72FB0E12-8394-41A4-AB57-99E8C91873B2}" type="sibTrans" cxnId="{4532F2C2-10FB-4D22-93AA-9C71078D7932}">
      <dgm:prSet/>
      <dgm:spPr/>
      <dgm:t>
        <a:bodyPr/>
        <a:lstStyle/>
        <a:p>
          <a:endParaRPr lang="ru-RU"/>
        </a:p>
      </dgm:t>
    </dgm:pt>
    <dgm:pt modelId="{EAA8A536-31AF-47CA-9E0F-6C5790D89BEE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r>
            <a:rPr lang="ru-RU" dirty="0"/>
            <a:t>Только товары</a:t>
          </a:r>
        </a:p>
      </dgm:t>
    </dgm:pt>
    <dgm:pt modelId="{C47B8F67-8DE0-4A75-8BB2-9D695D9799C8}" type="parTrans" cxnId="{82574229-6298-438E-9C12-5B000843F5BD}">
      <dgm:prSet/>
      <dgm:spPr/>
      <dgm:t>
        <a:bodyPr/>
        <a:lstStyle/>
        <a:p>
          <a:endParaRPr lang="ru-RU"/>
        </a:p>
      </dgm:t>
    </dgm:pt>
    <dgm:pt modelId="{F34B4EBE-5580-4538-8C57-3D568652D841}" type="sibTrans" cxnId="{82574229-6298-438E-9C12-5B000843F5BD}">
      <dgm:prSet/>
      <dgm:spPr/>
      <dgm:t>
        <a:bodyPr/>
        <a:lstStyle/>
        <a:p>
          <a:endParaRPr lang="ru-RU"/>
        </a:p>
      </dgm:t>
    </dgm:pt>
    <dgm:pt modelId="{50B83DA1-C59E-479B-A99D-64C160FEB498}" type="pres">
      <dgm:prSet presAssocID="{BEB27EA7-01CD-429B-8001-557E52FD95D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BDE8310-F661-4559-8C13-4E7C9634173A}" type="pres">
      <dgm:prSet presAssocID="{4E4FFD9F-8B00-4232-978B-B9F31C32FD76}" presName="parentText1" presStyleLbl="node1" presStyleIdx="0" presStyleCnt="3" custLinFactNeighborY="46">
        <dgm:presLayoutVars>
          <dgm:chMax/>
          <dgm:chPref val="3"/>
          <dgm:bulletEnabled val="1"/>
        </dgm:presLayoutVars>
      </dgm:prSet>
      <dgm:spPr/>
    </dgm:pt>
    <dgm:pt modelId="{2B419904-C790-473C-A92E-3CC69375641C}" type="pres">
      <dgm:prSet presAssocID="{4E4FFD9F-8B00-4232-978B-B9F31C32FD7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4831298-C0B7-412E-941A-80CF5DB98EC8}" type="pres">
      <dgm:prSet presAssocID="{140E8C51-D6F3-42D7-8CE8-274FB8A6286D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9A605163-7496-4F15-81AE-A2E7C41878A8}" type="pres">
      <dgm:prSet presAssocID="{140E8C51-D6F3-42D7-8CE8-274FB8A6286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93D3C1F7-FE3C-445B-875C-37849C5C3634}" type="pres">
      <dgm:prSet presAssocID="{202A97D1-75CB-4BED-8475-9165156347B8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75849AE-DDCA-452F-8C91-23D4B3B4930F}" type="pres">
      <dgm:prSet presAssocID="{202A97D1-75CB-4BED-8475-9165156347B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CD8E00-2781-4909-8A02-026CD5650EC4}" type="presOf" srcId="{79C20EB9-A7AB-4E85-8DC3-99FCD02027AB}" destId="{2B419904-C790-473C-A92E-3CC69375641C}" srcOrd="0" destOrd="0" presId="urn:microsoft.com/office/officeart/2009/3/layout/IncreasingArrowsProcess"/>
    <dgm:cxn modelId="{82574229-6298-438E-9C12-5B000843F5BD}" srcId="{202A97D1-75CB-4BED-8475-9165156347B8}" destId="{EAA8A536-31AF-47CA-9E0F-6C5790D89BEE}" srcOrd="0" destOrd="0" parTransId="{C47B8F67-8DE0-4A75-8BB2-9D695D9799C8}" sibTransId="{F34B4EBE-5580-4538-8C57-3D568652D841}"/>
    <dgm:cxn modelId="{17DDEC46-6271-4905-92AF-9D5A255945E8}" srcId="{4E4FFD9F-8B00-4232-978B-B9F31C32FD76}" destId="{79C20EB9-A7AB-4E85-8DC3-99FCD02027AB}" srcOrd="0" destOrd="0" parTransId="{7BF863A5-390A-42F9-800A-CBDC8B7C2C8D}" sibTransId="{CDF973DE-7328-4254-8BB4-9980EC120CD1}"/>
    <dgm:cxn modelId="{B0CD6C51-9B9B-4318-BD4C-AE4BDA644C4F}" srcId="{140E8C51-D6F3-42D7-8CE8-274FB8A6286D}" destId="{393C2B2B-66CB-45AD-9E50-F01177454361}" srcOrd="0" destOrd="0" parTransId="{CC818F65-4037-457E-93D2-0AEA6003DB41}" sibTransId="{711ADF9B-226F-42C0-94CE-2FF5BC036A54}"/>
    <dgm:cxn modelId="{A81D9392-943A-44AC-9F3F-2B16D24E9E88}" type="presOf" srcId="{202A97D1-75CB-4BED-8475-9165156347B8}" destId="{93D3C1F7-FE3C-445B-875C-37849C5C3634}" srcOrd="0" destOrd="0" presId="urn:microsoft.com/office/officeart/2009/3/layout/IncreasingArrowsProcess"/>
    <dgm:cxn modelId="{0D9D9C9F-17F3-482C-9E6D-A95A295165FC}" type="presOf" srcId="{4E4FFD9F-8B00-4232-978B-B9F31C32FD76}" destId="{CBDE8310-F661-4559-8C13-4E7C9634173A}" srcOrd="0" destOrd="0" presId="urn:microsoft.com/office/officeart/2009/3/layout/IncreasingArrowsProcess"/>
    <dgm:cxn modelId="{4532F2C2-10FB-4D22-93AA-9C71078D7932}" srcId="{BEB27EA7-01CD-429B-8001-557E52FD95D7}" destId="{202A97D1-75CB-4BED-8475-9165156347B8}" srcOrd="2" destOrd="0" parTransId="{3304E4DF-E18F-459D-BFC4-68DEABA40564}" sibTransId="{72FB0E12-8394-41A4-AB57-99E8C91873B2}"/>
    <dgm:cxn modelId="{C112E1CF-675E-4B60-B40F-C8BDDF8B40C2}" type="presOf" srcId="{140E8C51-D6F3-42D7-8CE8-274FB8A6286D}" destId="{34831298-C0B7-412E-941A-80CF5DB98EC8}" srcOrd="0" destOrd="0" presId="urn:microsoft.com/office/officeart/2009/3/layout/IncreasingArrowsProcess"/>
    <dgm:cxn modelId="{92E62DD9-3FDD-4750-9294-4B52FDDFC639}" type="presOf" srcId="{EAA8A536-31AF-47CA-9E0F-6C5790D89BEE}" destId="{B75849AE-DDCA-452F-8C91-23D4B3B4930F}" srcOrd="0" destOrd="0" presId="urn:microsoft.com/office/officeart/2009/3/layout/IncreasingArrowsProcess"/>
    <dgm:cxn modelId="{DE7E4BE9-ECE8-49BB-AE62-13901E196403}" srcId="{BEB27EA7-01CD-429B-8001-557E52FD95D7}" destId="{4E4FFD9F-8B00-4232-978B-B9F31C32FD76}" srcOrd="0" destOrd="0" parTransId="{799FDACD-5ECC-4120-9ED6-AEA49DB85F86}" sibTransId="{D6E558D2-63D5-4EE0-A9BC-10891B1416CE}"/>
    <dgm:cxn modelId="{B65500F1-3228-4A7D-ADD2-0D424615702F}" srcId="{BEB27EA7-01CD-429B-8001-557E52FD95D7}" destId="{140E8C51-D6F3-42D7-8CE8-274FB8A6286D}" srcOrd="1" destOrd="0" parTransId="{9B164CA1-56A9-47CB-874C-C138EDA8D720}" sibTransId="{259FACFD-7B71-4AF2-A531-4F5390B43AA5}"/>
    <dgm:cxn modelId="{143095F5-5A96-4523-ABF7-B7734AAB68D5}" type="presOf" srcId="{BEB27EA7-01CD-429B-8001-557E52FD95D7}" destId="{50B83DA1-C59E-479B-A99D-64C160FEB498}" srcOrd="0" destOrd="0" presId="urn:microsoft.com/office/officeart/2009/3/layout/IncreasingArrowsProcess"/>
    <dgm:cxn modelId="{3AED32FA-5D5E-4666-B626-E48DCD0F7889}" type="presOf" srcId="{393C2B2B-66CB-45AD-9E50-F01177454361}" destId="{9A605163-7496-4F15-81AE-A2E7C41878A8}" srcOrd="0" destOrd="0" presId="urn:microsoft.com/office/officeart/2009/3/layout/IncreasingArrowsProcess"/>
    <dgm:cxn modelId="{F6AD4C02-286B-4B1E-931C-5B8D292F2ECC}" type="presParOf" srcId="{50B83DA1-C59E-479B-A99D-64C160FEB498}" destId="{CBDE8310-F661-4559-8C13-4E7C9634173A}" srcOrd="0" destOrd="0" presId="urn:microsoft.com/office/officeart/2009/3/layout/IncreasingArrowsProcess"/>
    <dgm:cxn modelId="{867710F9-A903-4F3A-97BE-200A2D610FF9}" type="presParOf" srcId="{50B83DA1-C59E-479B-A99D-64C160FEB498}" destId="{2B419904-C790-473C-A92E-3CC69375641C}" srcOrd="1" destOrd="0" presId="urn:microsoft.com/office/officeart/2009/3/layout/IncreasingArrowsProcess"/>
    <dgm:cxn modelId="{D7FC5E26-1464-4A23-9E66-139465377414}" type="presParOf" srcId="{50B83DA1-C59E-479B-A99D-64C160FEB498}" destId="{34831298-C0B7-412E-941A-80CF5DB98EC8}" srcOrd="2" destOrd="0" presId="urn:microsoft.com/office/officeart/2009/3/layout/IncreasingArrowsProcess"/>
    <dgm:cxn modelId="{5F8489A9-2035-46DD-882C-08CCFA421818}" type="presParOf" srcId="{50B83DA1-C59E-479B-A99D-64C160FEB498}" destId="{9A605163-7496-4F15-81AE-A2E7C41878A8}" srcOrd="3" destOrd="0" presId="urn:microsoft.com/office/officeart/2009/3/layout/IncreasingArrowsProcess"/>
    <dgm:cxn modelId="{BBE27318-E820-4437-94A1-30E6938E54CA}" type="presParOf" srcId="{50B83DA1-C59E-479B-A99D-64C160FEB498}" destId="{93D3C1F7-FE3C-445B-875C-37849C5C3634}" srcOrd="4" destOrd="0" presId="urn:microsoft.com/office/officeart/2009/3/layout/IncreasingArrowsProcess"/>
    <dgm:cxn modelId="{10184B1F-A368-4A02-80AF-B182C194F7EF}" type="presParOf" srcId="{50B83DA1-C59E-479B-A99D-64C160FEB498}" destId="{B75849AE-DDCA-452F-8C91-23D4B3B4930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33FA92-5DEE-48CD-AA7D-6DBA1E96FEF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6D5614-2303-4934-91B1-6C284FFC2AE4}">
      <dgm:prSet phldrT="[Текст]"/>
      <dgm:spPr/>
      <dgm:t>
        <a:bodyPr/>
        <a:lstStyle/>
        <a:p>
          <a:r>
            <a:rPr lang="ru-RU" dirty="0"/>
            <a:t>Вариант 1 </a:t>
          </a:r>
        </a:p>
      </dgm:t>
    </dgm:pt>
    <dgm:pt modelId="{66557484-D7BB-4250-89C1-C8910D65EE78}" type="parTrans" cxnId="{9759D8E1-10A4-40F2-9F86-0E1625DD1034}">
      <dgm:prSet/>
      <dgm:spPr/>
      <dgm:t>
        <a:bodyPr/>
        <a:lstStyle/>
        <a:p>
          <a:endParaRPr lang="ru-RU"/>
        </a:p>
      </dgm:t>
    </dgm:pt>
    <dgm:pt modelId="{8F0FAF45-A81A-460B-828B-75623928C68D}" type="sibTrans" cxnId="{9759D8E1-10A4-40F2-9F86-0E1625DD1034}">
      <dgm:prSet/>
      <dgm:spPr/>
      <dgm:t>
        <a:bodyPr/>
        <a:lstStyle/>
        <a:p>
          <a:endParaRPr lang="ru-RU"/>
        </a:p>
      </dgm:t>
    </dgm:pt>
    <dgm:pt modelId="{47C4D6C0-DD9E-4872-9A64-71178A7D718B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Изучить ГИСП (реестр и каталог), найти характеристики в реестре/каталоге и на из основании построить ООЗ</a:t>
          </a:r>
        </a:p>
      </dgm:t>
    </dgm:pt>
    <dgm:pt modelId="{43C03520-C452-4A93-9D8A-B5F680D2C5C8}" type="parTrans" cxnId="{18B61DA7-F725-46A9-8BFC-71782D650FDB}">
      <dgm:prSet/>
      <dgm:spPr/>
      <dgm:t>
        <a:bodyPr/>
        <a:lstStyle/>
        <a:p>
          <a:endParaRPr lang="ru-RU"/>
        </a:p>
      </dgm:t>
    </dgm:pt>
    <dgm:pt modelId="{D64B796D-3E37-41BC-9837-87E0F071A9CF}" type="sibTrans" cxnId="{18B61DA7-F725-46A9-8BFC-71782D650FDB}">
      <dgm:prSet/>
      <dgm:spPr/>
      <dgm:t>
        <a:bodyPr/>
        <a:lstStyle/>
        <a:p>
          <a:endParaRPr lang="ru-RU"/>
        </a:p>
      </dgm:t>
    </dgm:pt>
    <dgm:pt modelId="{3B25C36C-0A18-4888-B14A-F3BB6ABD43BE}">
      <dgm:prSet phldrT="[Текст]"/>
      <dgm:spPr/>
      <dgm:t>
        <a:bodyPr/>
        <a:lstStyle/>
        <a:p>
          <a:r>
            <a:rPr lang="ru-RU" dirty="0"/>
            <a:t>Вариант 2</a:t>
          </a:r>
        </a:p>
      </dgm:t>
    </dgm:pt>
    <dgm:pt modelId="{D53BA626-30E7-491B-BA1C-282C70E10485}" type="parTrans" cxnId="{7F3A569E-0665-45A7-A675-500539F9ACC7}">
      <dgm:prSet/>
      <dgm:spPr/>
      <dgm:t>
        <a:bodyPr/>
        <a:lstStyle/>
        <a:p>
          <a:endParaRPr lang="ru-RU"/>
        </a:p>
      </dgm:t>
    </dgm:pt>
    <dgm:pt modelId="{49A5A739-D07D-4593-A0DA-39DB26B10C84}" type="sibTrans" cxnId="{7F3A569E-0665-45A7-A675-500539F9ACC7}">
      <dgm:prSet/>
      <dgm:spPr/>
      <dgm:t>
        <a:bodyPr/>
        <a:lstStyle/>
        <a:p>
          <a:endParaRPr lang="ru-RU"/>
        </a:p>
      </dgm:t>
    </dgm:pt>
    <dgm:pt modelId="{7A60E878-0BE8-44CA-9D33-7283BC84B707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Изучить ГИСП в части производителей, направить им соответствующее примерное ООЗ и получить от них предложение по характеристикам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3299F-4138-4F85-A022-471CC7E09035}" type="parTrans" cxnId="{FCF51700-1141-4AE5-A663-3013AC98CC56}">
      <dgm:prSet/>
      <dgm:spPr/>
      <dgm:t>
        <a:bodyPr/>
        <a:lstStyle/>
        <a:p>
          <a:endParaRPr lang="ru-RU"/>
        </a:p>
      </dgm:t>
    </dgm:pt>
    <dgm:pt modelId="{3BDD80FC-E0E2-470F-83DD-92318F28F09A}" type="sibTrans" cxnId="{FCF51700-1141-4AE5-A663-3013AC98CC56}">
      <dgm:prSet/>
      <dgm:spPr/>
      <dgm:t>
        <a:bodyPr/>
        <a:lstStyle/>
        <a:p>
          <a:endParaRPr lang="ru-RU"/>
        </a:p>
      </dgm:t>
    </dgm:pt>
    <dgm:pt modelId="{628A3C9E-5451-4190-8700-D6E97E3B4849}">
      <dgm:prSet phldrT="[Текст]"/>
      <dgm:spPr/>
      <dgm:t>
        <a:bodyPr/>
        <a:lstStyle/>
        <a:p>
          <a:r>
            <a:rPr lang="ru-RU" dirty="0"/>
            <a:t>Вариант 3</a:t>
          </a:r>
        </a:p>
      </dgm:t>
    </dgm:pt>
    <dgm:pt modelId="{EFDB8317-8840-4181-A02F-CBC7D1F2CCDF}" type="parTrans" cxnId="{FCB662CA-03F4-4541-960C-A711312D3851}">
      <dgm:prSet/>
      <dgm:spPr/>
      <dgm:t>
        <a:bodyPr/>
        <a:lstStyle/>
        <a:p>
          <a:endParaRPr lang="ru-RU"/>
        </a:p>
      </dgm:t>
    </dgm:pt>
    <dgm:pt modelId="{E14B29CD-3308-4138-9CAE-3317F8159765}" type="sibTrans" cxnId="{FCB662CA-03F4-4541-960C-A711312D3851}">
      <dgm:prSet/>
      <dgm:spPr/>
      <dgm:t>
        <a:bodyPr/>
        <a:lstStyle/>
        <a:p>
          <a:endParaRPr lang="ru-RU"/>
        </a:p>
      </dgm:t>
    </dgm:pt>
    <dgm:pt modelId="{6534D3E8-445C-451B-AA82-528337A92EB2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Получить информацию о российских товарах (даже не имеющих записи в РРПП) из третьих источников</a:t>
          </a:r>
        </a:p>
      </dgm:t>
    </dgm:pt>
    <dgm:pt modelId="{08D25378-9C09-439B-8A01-BCEB35F24F56}" type="parTrans" cxnId="{81113D52-3A36-49EF-A946-E3FDFC78E442}">
      <dgm:prSet/>
      <dgm:spPr/>
      <dgm:t>
        <a:bodyPr/>
        <a:lstStyle/>
        <a:p>
          <a:endParaRPr lang="ru-RU"/>
        </a:p>
      </dgm:t>
    </dgm:pt>
    <dgm:pt modelId="{74182432-D565-4A91-9F2F-2FE8F0155D60}" type="sibTrans" cxnId="{81113D52-3A36-49EF-A946-E3FDFC78E442}">
      <dgm:prSet/>
      <dgm:spPr/>
      <dgm:t>
        <a:bodyPr/>
        <a:lstStyle/>
        <a:p>
          <a:endParaRPr lang="ru-RU"/>
        </a:p>
      </dgm:t>
    </dgm:pt>
    <dgm:pt modelId="{DDBC70E4-9F4A-49FC-8527-6735A85C8FE9}" type="pres">
      <dgm:prSet presAssocID="{1433FA92-5DEE-48CD-AA7D-6DBA1E96FEF0}" presName="linearFlow" presStyleCnt="0">
        <dgm:presLayoutVars>
          <dgm:dir/>
          <dgm:animLvl val="lvl"/>
          <dgm:resizeHandles val="exact"/>
        </dgm:presLayoutVars>
      </dgm:prSet>
      <dgm:spPr/>
    </dgm:pt>
    <dgm:pt modelId="{A705A5ED-A956-4166-AB5A-BA849C715DA0}" type="pres">
      <dgm:prSet presAssocID="{E76D5614-2303-4934-91B1-6C284FFC2AE4}" presName="composite" presStyleCnt="0"/>
      <dgm:spPr/>
    </dgm:pt>
    <dgm:pt modelId="{9D7E0B2A-7D01-4BC9-8B52-BDBFC57563B1}" type="pres">
      <dgm:prSet presAssocID="{E76D5614-2303-4934-91B1-6C284FFC2AE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A26558C-2870-4740-9672-76EDAEE693B5}" type="pres">
      <dgm:prSet presAssocID="{E76D5614-2303-4934-91B1-6C284FFC2AE4}" presName="descendantText" presStyleLbl="alignAcc1" presStyleIdx="0" presStyleCnt="3">
        <dgm:presLayoutVars>
          <dgm:bulletEnabled val="1"/>
        </dgm:presLayoutVars>
      </dgm:prSet>
      <dgm:spPr/>
    </dgm:pt>
    <dgm:pt modelId="{0D7F2D11-B0BC-45D4-98D2-FE825BA4E2FA}" type="pres">
      <dgm:prSet presAssocID="{8F0FAF45-A81A-460B-828B-75623928C68D}" presName="sp" presStyleCnt="0"/>
      <dgm:spPr/>
    </dgm:pt>
    <dgm:pt modelId="{F5C48A18-F8BD-497A-B63B-5E243D907317}" type="pres">
      <dgm:prSet presAssocID="{3B25C36C-0A18-4888-B14A-F3BB6ABD43BE}" presName="composite" presStyleCnt="0"/>
      <dgm:spPr/>
    </dgm:pt>
    <dgm:pt modelId="{EA17C448-DD5D-4A72-B5E2-D01ED8353B35}" type="pres">
      <dgm:prSet presAssocID="{3B25C36C-0A18-4888-B14A-F3BB6ABD43B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C99225E-61BF-4437-8EA5-9EB500DC50EE}" type="pres">
      <dgm:prSet presAssocID="{3B25C36C-0A18-4888-B14A-F3BB6ABD43BE}" presName="descendantText" presStyleLbl="alignAcc1" presStyleIdx="1" presStyleCnt="3">
        <dgm:presLayoutVars>
          <dgm:bulletEnabled val="1"/>
        </dgm:presLayoutVars>
      </dgm:prSet>
      <dgm:spPr/>
    </dgm:pt>
    <dgm:pt modelId="{27FFC849-9E87-410D-AC3D-7C2F0F8E9A4D}" type="pres">
      <dgm:prSet presAssocID="{49A5A739-D07D-4593-A0DA-39DB26B10C84}" presName="sp" presStyleCnt="0"/>
      <dgm:spPr/>
    </dgm:pt>
    <dgm:pt modelId="{E83EC7DB-3571-4C58-B20E-383D63E1F2BD}" type="pres">
      <dgm:prSet presAssocID="{628A3C9E-5451-4190-8700-D6E97E3B4849}" presName="composite" presStyleCnt="0"/>
      <dgm:spPr/>
    </dgm:pt>
    <dgm:pt modelId="{8E4B6379-089E-4507-A712-AC684E194B3A}" type="pres">
      <dgm:prSet presAssocID="{628A3C9E-5451-4190-8700-D6E97E3B484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5FA3204-76BD-4C2E-90EF-D4E9FA4FE0C7}" type="pres">
      <dgm:prSet presAssocID="{628A3C9E-5451-4190-8700-D6E97E3B484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CF51700-1141-4AE5-A663-3013AC98CC56}" srcId="{3B25C36C-0A18-4888-B14A-F3BB6ABD43BE}" destId="{7A60E878-0BE8-44CA-9D33-7283BC84B707}" srcOrd="0" destOrd="0" parTransId="{5573299F-4138-4F85-A022-471CC7E09035}" sibTransId="{3BDD80FC-E0E2-470F-83DD-92318F28F09A}"/>
    <dgm:cxn modelId="{C987D200-4D82-4933-BA20-C74D3CA44EC5}" type="presOf" srcId="{7A60E878-0BE8-44CA-9D33-7283BC84B707}" destId="{3C99225E-61BF-4437-8EA5-9EB500DC50EE}" srcOrd="0" destOrd="0" presId="urn:microsoft.com/office/officeart/2005/8/layout/chevron2"/>
    <dgm:cxn modelId="{2BB65F22-F844-4199-AD0B-482978619929}" type="presOf" srcId="{E76D5614-2303-4934-91B1-6C284FFC2AE4}" destId="{9D7E0B2A-7D01-4BC9-8B52-BDBFC57563B1}" srcOrd="0" destOrd="0" presId="urn:microsoft.com/office/officeart/2005/8/layout/chevron2"/>
    <dgm:cxn modelId="{26CD0E28-A99F-4D2D-A4B5-23F53D9C6B62}" type="presOf" srcId="{1433FA92-5DEE-48CD-AA7D-6DBA1E96FEF0}" destId="{DDBC70E4-9F4A-49FC-8527-6735A85C8FE9}" srcOrd="0" destOrd="0" presId="urn:microsoft.com/office/officeart/2005/8/layout/chevron2"/>
    <dgm:cxn modelId="{7F85B75D-4FF0-4F62-AE19-6CD7A634C8C9}" type="presOf" srcId="{6534D3E8-445C-451B-AA82-528337A92EB2}" destId="{A5FA3204-76BD-4C2E-90EF-D4E9FA4FE0C7}" srcOrd="0" destOrd="0" presId="urn:microsoft.com/office/officeart/2005/8/layout/chevron2"/>
    <dgm:cxn modelId="{75F3B845-D64D-46BA-A37F-DBC6C8361B37}" type="presOf" srcId="{3B25C36C-0A18-4888-B14A-F3BB6ABD43BE}" destId="{EA17C448-DD5D-4A72-B5E2-D01ED8353B35}" srcOrd="0" destOrd="0" presId="urn:microsoft.com/office/officeart/2005/8/layout/chevron2"/>
    <dgm:cxn modelId="{81113D52-3A36-49EF-A946-E3FDFC78E442}" srcId="{628A3C9E-5451-4190-8700-D6E97E3B4849}" destId="{6534D3E8-445C-451B-AA82-528337A92EB2}" srcOrd="0" destOrd="0" parTransId="{08D25378-9C09-439B-8A01-BCEB35F24F56}" sibTransId="{74182432-D565-4A91-9F2F-2FE8F0155D60}"/>
    <dgm:cxn modelId="{7F3A569E-0665-45A7-A675-500539F9ACC7}" srcId="{1433FA92-5DEE-48CD-AA7D-6DBA1E96FEF0}" destId="{3B25C36C-0A18-4888-B14A-F3BB6ABD43BE}" srcOrd="1" destOrd="0" parTransId="{D53BA626-30E7-491B-BA1C-282C70E10485}" sibTransId="{49A5A739-D07D-4593-A0DA-39DB26B10C84}"/>
    <dgm:cxn modelId="{6EF384A1-D368-4C16-9D1D-32003371B9C5}" type="presOf" srcId="{47C4D6C0-DD9E-4872-9A64-71178A7D718B}" destId="{AA26558C-2870-4740-9672-76EDAEE693B5}" srcOrd="0" destOrd="0" presId="urn:microsoft.com/office/officeart/2005/8/layout/chevron2"/>
    <dgm:cxn modelId="{18B61DA7-F725-46A9-8BFC-71782D650FDB}" srcId="{E76D5614-2303-4934-91B1-6C284FFC2AE4}" destId="{47C4D6C0-DD9E-4872-9A64-71178A7D718B}" srcOrd="0" destOrd="0" parTransId="{43C03520-C452-4A93-9D8A-B5F680D2C5C8}" sibTransId="{D64B796D-3E37-41BC-9837-87E0F071A9CF}"/>
    <dgm:cxn modelId="{FCB662CA-03F4-4541-960C-A711312D3851}" srcId="{1433FA92-5DEE-48CD-AA7D-6DBA1E96FEF0}" destId="{628A3C9E-5451-4190-8700-D6E97E3B4849}" srcOrd="2" destOrd="0" parTransId="{EFDB8317-8840-4181-A02F-CBC7D1F2CCDF}" sibTransId="{E14B29CD-3308-4138-9CAE-3317F8159765}"/>
    <dgm:cxn modelId="{9759D8E1-10A4-40F2-9F86-0E1625DD1034}" srcId="{1433FA92-5DEE-48CD-AA7D-6DBA1E96FEF0}" destId="{E76D5614-2303-4934-91B1-6C284FFC2AE4}" srcOrd="0" destOrd="0" parTransId="{66557484-D7BB-4250-89C1-C8910D65EE78}" sibTransId="{8F0FAF45-A81A-460B-828B-75623928C68D}"/>
    <dgm:cxn modelId="{9D13EBEE-2B2E-426D-8B7A-1BB7D4BF2A1A}" type="presOf" srcId="{628A3C9E-5451-4190-8700-D6E97E3B4849}" destId="{8E4B6379-089E-4507-A712-AC684E194B3A}" srcOrd="0" destOrd="0" presId="urn:microsoft.com/office/officeart/2005/8/layout/chevron2"/>
    <dgm:cxn modelId="{668FBD3D-F2EE-4AEE-B6B6-CE286F50F16A}" type="presParOf" srcId="{DDBC70E4-9F4A-49FC-8527-6735A85C8FE9}" destId="{A705A5ED-A956-4166-AB5A-BA849C715DA0}" srcOrd="0" destOrd="0" presId="urn:microsoft.com/office/officeart/2005/8/layout/chevron2"/>
    <dgm:cxn modelId="{31477CAB-EB6A-4362-B813-265EDA45996A}" type="presParOf" srcId="{A705A5ED-A956-4166-AB5A-BA849C715DA0}" destId="{9D7E0B2A-7D01-4BC9-8B52-BDBFC57563B1}" srcOrd="0" destOrd="0" presId="urn:microsoft.com/office/officeart/2005/8/layout/chevron2"/>
    <dgm:cxn modelId="{17F9646B-5800-4720-880E-8A648A123C5A}" type="presParOf" srcId="{A705A5ED-A956-4166-AB5A-BA849C715DA0}" destId="{AA26558C-2870-4740-9672-76EDAEE693B5}" srcOrd="1" destOrd="0" presId="urn:microsoft.com/office/officeart/2005/8/layout/chevron2"/>
    <dgm:cxn modelId="{A2C2BEE8-88A1-46D8-8E76-A9AC80644556}" type="presParOf" srcId="{DDBC70E4-9F4A-49FC-8527-6735A85C8FE9}" destId="{0D7F2D11-B0BC-45D4-98D2-FE825BA4E2FA}" srcOrd="1" destOrd="0" presId="urn:microsoft.com/office/officeart/2005/8/layout/chevron2"/>
    <dgm:cxn modelId="{D518D2B9-FD8D-4579-932F-523D24560F4D}" type="presParOf" srcId="{DDBC70E4-9F4A-49FC-8527-6735A85C8FE9}" destId="{F5C48A18-F8BD-497A-B63B-5E243D907317}" srcOrd="2" destOrd="0" presId="urn:microsoft.com/office/officeart/2005/8/layout/chevron2"/>
    <dgm:cxn modelId="{1238E2EC-50A1-428A-9C88-5395135B0B88}" type="presParOf" srcId="{F5C48A18-F8BD-497A-B63B-5E243D907317}" destId="{EA17C448-DD5D-4A72-B5E2-D01ED8353B35}" srcOrd="0" destOrd="0" presId="urn:microsoft.com/office/officeart/2005/8/layout/chevron2"/>
    <dgm:cxn modelId="{06A4947B-B53B-401F-A8F7-42CC77B955D0}" type="presParOf" srcId="{F5C48A18-F8BD-497A-B63B-5E243D907317}" destId="{3C99225E-61BF-4437-8EA5-9EB500DC50EE}" srcOrd="1" destOrd="0" presId="urn:microsoft.com/office/officeart/2005/8/layout/chevron2"/>
    <dgm:cxn modelId="{681DC601-36B5-45D2-98BE-40FE06E550BD}" type="presParOf" srcId="{DDBC70E4-9F4A-49FC-8527-6735A85C8FE9}" destId="{27FFC849-9E87-410D-AC3D-7C2F0F8E9A4D}" srcOrd="3" destOrd="0" presId="urn:microsoft.com/office/officeart/2005/8/layout/chevron2"/>
    <dgm:cxn modelId="{9E034C23-974B-4D4E-89E7-18019E6BD161}" type="presParOf" srcId="{DDBC70E4-9F4A-49FC-8527-6735A85C8FE9}" destId="{E83EC7DB-3571-4C58-B20E-383D63E1F2BD}" srcOrd="4" destOrd="0" presId="urn:microsoft.com/office/officeart/2005/8/layout/chevron2"/>
    <dgm:cxn modelId="{FAD1A4DE-D3B0-45F0-9279-8BC252E3A8C3}" type="presParOf" srcId="{E83EC7DB-3571-4C58-B20E-383D63E1F2BD}" destId="{8E4B6379-089E-4507-A712-AC684E194B3A}" srcOrd="0" destOrd="0" presId="urn:microsoft.com/office/officeart/2005/8/layout/chevron2"/>
    <dgm:cxn modelId="{2A49AFDA-BBF7-4EDA-BE62-D7C7DEC0F2BB}" type="presParOf" srcId="{E83EC7DB-3571-4C58-B20E-383D63E1F2BD}" destId="{A5FA3204-76BD-4C2E-90EF-D4E9FA4FE0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1D243-502A-49D2-A1B9-253BAB247B0A}">
      <dsp:nvSpPr>
        <dsp:cNvPr id="0" name=""/>
        <dsp:cNvSpPr/>
      </dsp:nvSpPr>
      <dsp:spPr>
        <a:xfrm>
          <a:off x="3055" y="453267"/>
          <a:ext cx="1837531" cy="735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 января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2025 года</a:t>
          </a:r>
        </a:p>
      </dsp:txBody>
      <dsp:txXfrm>
        <a:off x="3055" y="453267"/>
        <a:ext cx="1837531" cy="735012"/>
      </dsp:txXfrm>
    </dsp:sp>
    <dsp:sp modelId="{845A8F30-CC2A-483A-8EF0-22A2480500F2}">
      <dsp:nvSpPr>
        <dsp:cNvPr id="0" name=""/>
        <dsp:cNvSpPr/>
      </dsp:nvSpPr>
      <dsp:spPr>
        <a:xfrm>
          <a:off x="3055" y="1188279"/>
          <a:ext cx="1837531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Возможность</a:t>
          </a:r>
          <a:r>
            <a:rPr lang="ru-RU" sz="1800" kern="1200" dirty="0"/>
            <a:t> заключения контракта с ЕП в цифровой форме по всем основаниям части 1 статьи 93, за исключением </a:t>
          </a:r>
          <a:r>
            <a:rPr lang="ru-RU" sz="1800" b="1" kern="1200" dirty="0"/>
            <a:t>пунктов 4, 5, 23, 42, 44 и 46</a:t>
          </a:r>
          <a:r>
            <a:rPr lang="ru-RU" sz="1800" kern="1200" dirty="0"/>
            <a:t> части 1 статьи 93</a:t>
          </a:r>
        </a:p>
      </dsp:txBody>
      <dsp:txXfrm>
        <a:off x="3055" y="1188279"/>
        <a:ext cx="1837531" cy="3777120"/>
      </dsp:txXfrm>
    </dsp:sp>
    <dsp:sp modelId="{754E31EB-DCDA-488C-91CA-0D99640C0777}">
      <dsp:nvSpPr>
        <dsp:cNvPr id="0" name=""/>
        <dsp:cNvSpPr/>
      </dsp:nvSpPr>
      <dsp:spPr>
        <a:xfrm>
          <a:off x="2097841" y="453267"/>
          <a:ext cx="1837531" cy="735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 апреля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2025 года</a:t>
          </a:r>
        </a:p>
      </dsp:txBody>
      <dsp:txXfrm>
        <a:off x="2097841" y="453267"/>
        <a:ext cx="1837531" cy="735012"/>
      </dsp:txXfrm>
    </dsp:sp>
    <dsp:sp modelId="{79904690-F788-4949-AB10-E95E3DD5BB55}">
      <dsp:nvSpPr>
        <dsp:cNvPr id="0" name=""/>
        <dsp:cNvSpPr/>
      </dsp:nvSpPr>
      <dsp:spPr>
        <a:xfrm>
          <a:off x="2097841" y="1188279"/>
          <a:ext cx="1837531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Обязанность</a:t>
          </a:r>
          <a:r>
            <a:rPr lang="ru-RU" sz="1800" kern="1200" dirty="0"/>
            <a:t> по заключению контракта с ЕП в цифровой форме по основаниям: пункт 2 (за исключением …), 6, 6.1, 11, 12, 54 и 55 части 1 статьи 93</a:t>
          </a:r>
        </a:p>
      </dsp:txBody>
      <dsp:txXfrm>
        <a:off x="2097841" y="1188279"/>
        <a:ext cx="1837531" cy="3777120"/>
      </dsp:txXfrm>
    </dsp:sp>
    <dsp:sp modelId="{3F9FCC77-10A4-49E5-A75B-6FF12B3F7D7B}">
      <dsp:nvSpPr>
        <dsp:cNvPr id="0" name=""/>
        <dsp:cNvSpPr/>
      </dsp:nvSpPr>
      <dsp:spPr>
        <a:xfrm>
          <a:off x="4192627" y="453267"/>
          <a:ext cx="1837531" cy="735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 июля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2025 года</a:t>
          </a:r>
        </a:p>
      </dsp:txBody>
      <dsp:txXfrm>
        <a:off x="4192627" y="453267"/>
        <a:ext cx="1837531" cy="735012"/>
      </dsp:txXfrm>
    </dsp:sp>
    <dsp:sp modelId="{754787B0-D19F-4513-B7AA-68C0E64872A3}">
      <dsp:nvSpPr>
        <dsp:cNvPr id="0" name=""/>
        <dsp:cNvSpPr/>
      </dsp:nvSpPr>
      <dsp:spPr>
        <a:xfrm>
          <a:off x="4192627" y="1188279"/>
          <a:ext cx="1837531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Обязанность</a:t>
          </a:r>
          <a:r>
            <a:rPr lang="ru-RU" sz="1800" kern="1200" dirty="0"/>
            <a:t> по заключению контракта с ЕП в цифровой форме по пунктам 24 и 25 части 1 статьи 93</a:t>
          </a:r>
        </a:p>
      </dsp:txBody>
      <dsp:txXfrm>
        <a:off x="4192627" y="1188279"/>
        <a:ext cx="1837531" cy="3777120"/>
      </dsp:txXfrm>
    </dsp:sp>
    <dsp:sp modelId="{AB0C035A-6B46-4943-8222-F92389AD5BB2}">
      <dsp:nvSpPr>
        <dsp:cNvPr id="0" name=""/>
        <dsp:cNvSpPr/>
      </dsp:nvSpPr>
      <dsp:spPr>
        <a:xfrm>
          <a:off x="6287412" y="453267"/>
          <a:ext cx="1837531" cy="735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 июля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2026 года</a:t>
          </a:r>
        </a:p>
      </dsp:txBody>
      <dsp:txXfrm>
        <a:off x="6287412" y="453267"/>
        <a:ext cx="1837531" cy="735012"/>
      </dsp:txXfrm>
    </dsp:sp>
    <dsp:sp modelId="{CA775601-0224-490B-A067-C8DF2D5B23CD}">
      <dsp:nvSpPr>
        <dsp:cNvPr id="0" name=""/>
        <dsp:cNvSpPr/>
      </dsp:nvSpPr>
      <dsp:spPr>
        <a:xfrm>
          <a:off x="6287412" y="1188279"/>
          <a:ext cx="1837531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Возможность</a:t>
          </a:r>
          <a:r>
            <a:rPr lang="ru-RU" sz="1800" kern="1200" dirty="0"/>
            <a:t> заключения контракта с ЕП в цифровой форме по </a:t>
          </a:r>
          <a:r>
            <a:rPr lang="ru-RU" sz="1800" b="1" kern="1200" dirty="0"/>
            <a:t>пунктам 4, 5, 23, 42, 44 и 46</a:t>
          </a:r>
          <a:r>
            <a:rPr lang="ru-RU" sz="1800" kern="1200" dirty="0"/>
            <a:t> части 1 статьи 93</a:t>
          </a:r>
        </a:p>
      </dsp:txBody>
      <dsp:txXfrm>
        <a:off x="6287412" y="1188279"/>
        <a:ext cx="1837531" cy="377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E8310-F661-4559-8C13-4E7C9634173A}">
      <dsp:nvSpPr>
        <dsp:cNvPr id="0" name=""/>
        <dsp:cNvSpPr/>
      </dsp:nvSpPr>
      <dsp:spPr>
        <a:xfrm>
          <a:off x="0" y="689824"/>
          <a:ext cx="8315650" cy="12110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25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Запрет</a:t>
          </a:r>
        </a:p>
      </dsp:txBody>
      <dsp:txXfrm>
        <a:off x="0" y="992593"/>
        <a:ext cx="8012881" cy="605537"/>
      </dsp:txXfrm>
    </dsp:sp>
    <dsp:sp modelId="{2B419904-C790-473C-A92E-3CC69375641C}">
      <dsp:nvSpPr>
        <dsp:cNvPr id="0" name=""/>
        <dsp:cNvSpPr/>
      </dsp:nvSpPr>
      <dsp:spPr>
        <a:xfrm>
          <a:off x="0" y="1623181"/>
          <a:ext cx="2561220" cy="2332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Приложение №1 (включены товары и некоторые услуги, могут дополнить список другими ТРУ), все товары – для закупок в рамках ГОЗ и отдельными категориями заказчиков</a:t>
          </a:r>
        </a:p>
      </dsp:txBody>
      <dsp:txXfrm>
        <a:off x="0" y="1623181"/>
        <a:ext cx="2561220" cy="2332977"/>
      </dsp:txXfrm>
    </dsp:sp>
    <dsp:sp modelId="{34831298-C0B7-412E-941A-80CF5DB98EC8}">
      <dsp:nvSpPr>
        <dsp:cNvPr id="0" name=""/>
        <dsp:cNvSpPr/>
      </dsp:nvSpPr>
      <dsp:spPr>
        <a:xfrm>
          <a:off x="2561220" y="1092959"/>
          <a:ext cx="5754429" cy="12110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25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Ограничение</a:t>
          </a:r>
        </a:p>
      </dsp:txBody>
      <dsp:txXfrm>
        <a:off x="2561220" y="1395728"/>
        <a:ext cx="5451660" cy="605537"/>
      </dsp:txXfrm>
    </dsp:sp>
    <dsp:sp modelId="{9A605163-7496-4F15-81AE-A2E7C41878A8}">
      <dsp:nvSpPr>
        <dsp:cNvPr id="0" name=""/>
        <dsp:cNvSpPr/>
      </dsp:nvSpPr>
      <dsp:spPr>
        <a:xfrm>
          <a:off x="2561220" y="2026873"/>
          <a:ext cx="2561220" cy="2332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Приложение №2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(включены только товары, но могут дополнить список другими ТРУ)</a:t>
          </a:r>
        </a:p>
      </dsp:txBody>
      <dsp:txXfrm>
        <a:off x="2561220" y="2026873"/>
        <a:ext cx="2561220" cy="2332977"/>
      </dsp:txXfrm>
    </dsp:sp>
    <dsp:sp modelId="{93D3C1F7-FE3C-445B-875C-37849C5C3634}">
      <dsp:nvSpPr>
        <dsp:cNvPr id="0" name=""/>
        <dsp:cNvSpPr/>
      </dsp:nvSpPr>
      <dsp:spPr>
        <a:xfrm>
          <a:off x="5122440" y="1496651"/>
          <a:ext cx="3193209" cy="12110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225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Преимущество</a:t>
          </a:r>
        </a:p>
      </dsp:txBody>
      <dsp:txXfrm>
        <a:off x="5122440" y="1799420"/>
        <a:ext cx="2890440" cy="605537"/>
      </dsp:txXfrm>
    </dsp:sp>
    <dsp:sp modelId="{B75849AE-DDCA-452F-8C91-23D4B3B4930F}">
      <dsp:nvSpPr>
        <dsp:cNvPr id="0" name=""/>
        <dsp:cNvSpPr/>
      </dsp:nvSpPr>
      <dsp:spPr>
        <a:xfrm>
          <a:off x="5122440" y="2430565"/>
          <a:ext cx="2561220" cy="2298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Только товары</a:t>
          </a:r>
        </a:p>
      </dsp:txBody>
      <dsp:txXfrm>
        <a:off x="5122440" y="2430565"/>
        <a:ext cx="2561220" cy="2298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0B2A-7D01-4BC9-8B52-BDBFC57563B1}">
      <dsp:nvSpPr>
        <dsp:cNvPr id="0" name=""/>
        <dsp:cNvSpPr/>
      </dsp:nvSpPr>
      <dsp:spPr>
        <a:xfrm rot="5400000">
          <a:off x="-281887" y="283372"/>
          <a:ext cx="1879252" cy="131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Вариант 1 </a:t>
          </a:r>
        </a:p>
      </dsp:txBody>
      <dsp:txXfrm rot="-5400000">
        <a:off x="1" y="659222"/>
        <a:ext cx="1315476" cy="563776"/>
      </dsp:txXfrm>
    </dsp:sp>
    <dsp:sp modelId="{AA26558C-2870-4740-9672-76EDAEE693B5}">
      <dsp:nvSpPr>
        <dsp:cNvPr id="0" name=""/>
        <dsp:cNvSpPr/>
      </dsp:nvSpPr>
      <dsp:spPr>
        <a:xfrm rot="5400000">
          <a:off x="4065769" y="-2748808"/>
          <a:ext cx="1221514" cy="6722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Изучить ГИСП (реестр и каталог), найти характеристики в реестре/каталоге и на из основании построить ООЗ</a:t>
          </a:r>
        </a:p>
      </dsp:txBody>
      <dsp:txXfrm rot="-5400000">
        <a:off x="1315477" y="61113"/>
        <a:ext cx="6662471" cy="1102256"/>
      </dsp:txXfrm>
    </dsp:sp>
    <dsp:sp modelId="{EA17C448-DD5D-4A72-B5E2-D01ED8353B35}">
      <dsp:nvSpPr>
        <dsp:cNvPr id="0" name=""/>
        <dsp:cNvSpPr/>
      </dsp:nvSpPr>
      <dsp:spPr>
        <a:xfrm rot="5400000">
          <a:off x="-281887" y="1971161"/>
          <a:ext cx="1879252" cy="131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Вариант 2</a:t>
          </a:r>
        </a:p>
      </dsp:txBody>
      <dsp:txXfrm rot="-5400000">
        <a:off x="1" y="2347011"/>
        <a:ext cx="1315476" cy="563776"/>
      </dsp:txXfrm>
    </dsp:sp>
    <dsp:sp modelId="{3C99225E-61BF-4437-8EA5-9EB500DC50EE}">
      <dsp:nvSpPr>
        <dsp:cNvPr id="0" name=""/>
        <dsp:cNvSpPr/>
      </dsp:nvSpPr>
      <dsp:spPr>
        <a:xfrm rot="5400000">
          <a:off x="4065769" y="-1061019"/>
          <a:ext cx="1221514" cy="6722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Изучить ГИСП в части производителей, направить им соответствующее примерное ООЗ и получить от них предложение по характеристикам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15477" y="1748902"/>
        <a:ext cx="6662471" cy="1102256"/>
      </dsp:txXfrm>
    </dsp:sp>
    <dsp:sp modelId="{8E4B6379-089E-4507-A712-AC684E194B3A}">
      <dsp:nvSpPr>
        <dsp:cNvPr id="0" name=""/>
        <dsp:cNvSpPr/>
      </dsp:nvSpPr>
      <dsp:spPr>
        <a:xfrm rot="5400000">
          <a:off x="-281887" y="3658950"/>
          <a:ext cx="1879252" cy="131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Вариант 3</a:t>
          </a:r>
        </a:p>
      </dsp:txBody>
      <dsp:txXfrm rot="-5400000">
        <a:off x="1" y="4034800"/>
        <a:ext cx="1315476" cy="563776"/>
      </dsp:txXfrm>
    </dsp:sp>
    <dsp:sp modelId="{A5FA3204-76BD-4C2E-90EF-D4E9FA4FE0C7}">
      <dsp:nvSpPr>
        <dsp:cNvPr id="0" name=""/>
        <dsp:cNvSpPr/>
      </dsp:nvSpPr>
      <dsp:spPr>
        <a:xfrm rot="5400000">
          <a:off x="4065769" y="626769"/>
          <a:ext cx="1221514" cy="6722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Получить информацию о российских товарах (даже не имеющих записи в РРПП) из третьих источников</a:t>
          </a:r>
        </a:p>
      </dsp:txBody>
      <dsp:txXfrm rot="-5400000">
        <a:off x="1315477" y="3436691"/>
        <a:ext cx="6662471" cy="110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90F92-CD61-4BBB-9FC2-053E23FAAB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15823-0B8D-4F84-B368-27114F317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8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97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1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1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3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5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6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6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2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B522-3851-4B26-AD52-86C637553A6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641D-C510-4E6F-A75D-C047633CC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4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user/FabrikantInfo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vk.com/fabrikant_info" TargetMode="External"/><Relationship Id="rId4" Type="http://schemas.openxmlformats.org/officeDocument/2006/relationships/hyperlink" Target="https://t.me/vergunova_o_zakupkah" TargetMode="External"/><Relationship Id="rId9" Type="http://schemas.openxmlformats.org/officeDocument/2006/relationships/hyperlink" Target="https://t.me/ETPFabrikan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user/FabrikantInfo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vk.com/fabrikant_info" TargetMode="External"/><Relationship Id="rId4" Type="http://schemas.openxmlformats.org/officeDocument/2006/relationships/hyperlink" Target="https://t.me/vergunova_o_zakupkah" TargetMode="External"/><Relationship Id="rId9" Type="http://schemas.openxmlformats.org/officeDocument/2006/relationships/hyperlink" Target="https://t.me/ETPFabrikan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7" y="645121"/>
            <a:ext cx="2544024" cy="3270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ТОРГОВАЯ ПЛОЩАДКА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582" y="2873260"/>
            <a:ext cx="614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последних изменений законодательства, сложные аспекты практики закупок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5" b="13783"/>
          <a:stretch/>
        </p:blipFill>
        <p:spPr>
          <a:xfrm flipH="1">
            <a:off x="6137162" y="645121"/>
            <a:ext cx="5800545" cy="493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518" y="207785"/>
            <a:ext cx="756504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Процедурный аспект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950" y="891887"/>
            <a:ext cx="8142133" cy="3693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Например, заказчик выбрал основание – увеличение на 10% объемов товаров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0" y="1369210"/>
            <a:ext cx="7424142" cy="24229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083296" y="1391257"/>
            <a:ext cx="3858768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При исправлении количества автоматически пересчитывается цена и появляется символ</a:t>
            </a:r>
          </a:p>
          <a:p>
            <a:pPr algn="ctr"/>
            <a:r>
              <a:rPr lang="ru-RU" sz="1600" dirty="0"/>
              <a:t> Таким символом помечаются все позиции, которые исправлялись Заказчиком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30" y="1926972"/>
            <a:ext cx="217177" cy="2491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83296" y="2952589"/>
            <a:ext cx="385876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Вкладки: «Условия контракта», «Финансирование контракта» не изменяются при выбранном основании.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360" y="3922351"/>
            <a:ext cx="11448704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вкладке «Прикрепленные документы» необходимо разместить файл доп. соглашения, вносящий изменения в «бумажную» версию контракта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950" y="4698719"/>
            <a:ext cx="11449114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Помимо оснований, прямо предусмотренных текстом Федерального закона №44-ФЗ, в основаниях для внесения изменений в контракт есть «Изменение условий контракта на основании решения суда» и </a:t>
            </a:r>
          </a:p>
          <a:p>
            <a:pPr algn="ctr"/>
            <a:r>
              <a:rPr lang="ru-RU" dirty="0"/>
              <a:t> «Иные случаи внесения изменений в условия контракта»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950" y="5752086"/>
            <a:ext cx="11449114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Выбор основания «Иные случаи внесения изменений в условия контракта» разблокирует практически все данные в цифровом контракте для внесения изменений в них, в том числе и банковские реквизиты сторон контракта.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" y="525119"/>
            <a:ext cx="11830050" cy="4933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2622" y="171176"/>
            <a:ext cx="756504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Блок-схема Федерального казначейства по заключению доп. соглашения со стороны Поставщика (исполнителя, Подрядчика)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168" y="5696813"/>
            <a:ext cx="11700129" cy="8686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Автоматический отказ от подписания дополнительного соглашения будет сформирован системой по истечение 5-ти рабочих дней со дня получения проекта доп. соглашения (доработанного проекта доп. соглашения)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2184" y="2724912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DDB"/>
                </a:solidFill>
              </a:rPr>
              <a:t>Заключение цифровых контрактов с ЕП в Единой информационной системе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446" y="614419"/>
            <a:ext cx="756504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Временная шкала по вступлению в силу норм относительно контракта с ЕП в цифровой форме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94371131"/>
              </p:ext>
            </p:extLst>
          </p:nvPr>
        </p:nvGraphicFramePr>
        <p:xfrm>
          <a:off x="15748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3291840" y="1956816"/>
            <a:ext cx="557784" cy="557784"/>
          </a:xfrm>
          <a:prstGeom prst="rightArrow">
            <a:avLst/>
          </a:prstGeom>
          <a:solidFill>
            <a:srgbClr val="FF7000"/>
          </a:solidFill>
          <a:ln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447788" y="2009836"/>
            <a:ext cx="557784" cy="557784"/>
          </a:xfrm>
          <a:prstGeom prst="rightArrow">
            <a:avLst/>
          </a:prstGeom>
          <a:solidFill>
            <a:srgbClr val="FF7000"/>
          </a:solidFill>
          <a:ln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59908" y="2009836"/>
            <a:ext cx="557784" cy="557784"/>
          </a:xfrm>
          <a:prstGeom prst="rightArrow">
            <a:avLst/>
          </a:prstGeom>
          <a:solidFill>
            <a:srgbClr val="FF7000"/>
          </a:solidFill>
          <a:ln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7752" y="282230"/>
            <a:ext cx="929988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заключения контракта с ЕП в цифровой форме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1752" y="904405"/>
            <a:ext cx="11585882" cy="2913751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(подрядчик, исполнитель) должен быть зарегистрирован в ЕРУЗ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(подрядчик, исполнитель) вправе отказаться от заключения контракта без каких-либо санкций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(подрядчик, исполнитель) вправе направлять протоколы разногласий, их количество не ограничено. Заказчик вправе в ответ на такой протокол либо принять замечания, либо не принять и направить первоначальную версию контракта, либо не принять и отказаться от заключения контракта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(подрядчик, исполнитель) должен либо подписать контракт, либо направить протокол разногласий в течение 5-ти рабочих дней со дня получения контракта от заказчика (этот срок в законодательстве не закреплен, применен ФК по аналогии со сроками заключения контракта по итогам конкурентных процедур)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752" y="4381853"/>
            <a:ext cx="11585882" cy="23083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заключении контракта по пунктам 1, 8, 22 и 29 части 1 статьи 93 возможно заключить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контракт с ЕП как в полностью цифровом виде, так и указав в цифровом виде только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цены и ИКЗ, а сам контракт – прикрепить в виде файла (часть 14 статьи 93 - … заказчик вправе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осуществлять предусмотренное пунктом 1 части 2 статьи 51 настоящего Федерального закона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формирование содержащихся в проекте контракта информации и документов без использования ЕИС,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за исключением формирования цены контракта и идентификационного кода закупки)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Алгоритм заключения контракта аналогичен конкурентной процедуре, но все данные вносит заказчик вручную (за исключением контрактов по п.24 и 25 ч.1 ст.93, где данные копируются из извещения)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05872" y="743895"/>
            <a:ext cx="1719506" cy="5636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 стороны Поставщика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05872" y="4211348"/>
            <a:ext cx="1719506" cy="56369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 стороны Заказчика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6333" y="102355"/>
            <a:ext cx="756504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Блок-схема Федерального казначейства по заключению цифрового контракта с ЕП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0" y="905795"/>
            <a:ext cx="11921490" cy="5952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2184" y="2724912"/>
            <a:ext cx="901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DDB"/>
                </a:solidFill>
              </a:rPr>
              <a:t>Новые правила национального режима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446" y="614419"/>
            <a:ext cx="756504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национального режима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684528" y="1962452"/>
          <a:ext cx="83156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3134" y="1203800"/>
            <a:ext cx="4204857" cy="630936"/>
          </a:xfrm>
          <a:prstGeom prst="rect">
            <a:avLst/>
          </a:prstGeom>
          <a:solidFill>
            <a:srgbClr val="FF7000"/>
          </a:solidFill>
          <a:ln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Национальный режим – статья 14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2496" y="1962452"/>
            <a:ext cx="2551176" cy="360124"/>
          </a:xfrm>
          <a:prstGeom prst="rect">
            <a:avLst/>
          </a:prstGeom>
          <a:solidFill>
            <a:srgbClr val="004065"/>
          </a:solidFill>
          <a:ln>
            <a:solidFill>
              <a:srgbClr val="004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 закупки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3446" y="2360980"/>
            <a:ext cx="5086586" cy="546812"/>
          </a:xfrm>
          <a:prstGeom prst="rect">
            <a:avLst/>
          </a:prstGeom>
          <a:solidFill>
            <a:srgbClr val="004065"/>
          </a:solidFill>
          <a:ln>
            <a:solidFill>
              <a:srgbClr val="004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Конкурс, аукцион, запрос котировок, </a:t>
            </a:r>
          </a:p>
          <a:p>
            <a:pPr algn="ctr"/>
            <a:r>
              <a:rPr lang="ru-RU" dirty="0"/>
              <a:t>закупка по ч.12 ст.93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784348" y="2322576"/>
            <a:ext cx="347472" cy="722376"/>
          </a:xfrm>
          <a:prstGeom prst="downArrow">
            <a:avLst/>
          </a:prstGeom>
          <a:solidFill>
            <a:srgbClr val="004065"/>
          </a:solidFill>
          <a:ln>
            <a:solidFill>
              <a:srgbClr val="004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90160" y="2907792"/>
            <a:ext cx="347472" cy="427940"/>
          </a:xfrm>
          <a:prstGeom prst="downArrow">
            <a:avLst/>
          </a:prstGeom>
          <a:solidFill>
            <a:srgbClr val="004065"/>
          </a:solidFill>
          <a:ln>
            <a:solidFill>
              <a:srgbClr val="004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51648" y="2907792"/>
            <a:ext cx="347472" cy="795528"/>
          </a:xfrm>
          <a:prstGeom prst="downArrow">
            <a:avLst/>
          </a:prstGeom>
          <a:solidFill>
            <a:srgbClr val="004065"/>
          </a:solidFill>
          <a:ln>
            <a:solidFill>
              <a:srgbClr val="004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128" y="282230"/>
            <a:ext cx="857750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применения национального режима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0128" y="1874520"/>
            <a:ext cx="8577506" cy="2697480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часть 1.1 статьи 33 – При описании являющегося объектом закупки товара (в том числе поставляемого при выполнении закупаемой работы, оказании закупаемой услуги), в отношении которого установлены предусмотренные пунктом 1 части 2 статьи 14 настоящего Федерального закона запрет, ограничение или преимущество, указываются характеристики товара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российского происхождения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(имеются ввиду именно российские товары – см. Письмо Минфина России от 17.03.2025 N 24-06-06/25869).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610" y="2295144"/>
            <a:ext cx="2386584" cy="179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Описание объекта закупки согласно требованиям и правилам национального режима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201642" y="4781365"/>
            <a:ext cx="539496" cy="6602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10128" y="4981960"/>
            <a:ext cx="8577506" cy="798576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вопрос – где источник информации о характеристиках российских товаров? Может ли таким источником быть ГИСП?</a:t>
            </a:r>
          </a:p>
        </p:txBody>
      </p:sp>
    </p:spTree>
    <p:extLst>
      <p:ext uri="{BB962C8B-B14F-4D97-AF65-F5344CB8AC3E}">
        <p14:creationId xmlns:p14="http://schemas.microsoft.com/office/powerpoint/2010/main" val="9502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913" y="381201"/>
            <a:ext cx="11348756" cy="93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Почему ГИСП – не самый лучший источник данных для ООЗ?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913" y="1438439"/>
            <a:ext cx="11348756" cy="2308324"/>
          </a:xfrm>
          <a:prstGeom prst="rect">
            <a:avLst/>
          </a:prstGeom>
          <a:noFill/>
          <a:ln w="38100">
            <a:solidFill>
              <a:srgbClr val="009DDB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России от 04.10.2023 N 106238/12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применении Постановлений Правительства РФ от 30.04.2020 N 616 и N 617: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 заказчику не следует отклонять реестровую запись участника закупки из реестра, представившего ее на промышленную продукцию (товар), в случае, если она соответствует положениям "национального режима" в рамках Федерального закона от 5 апреля 2013 г. N 44-ФЗ "О контрактной системе в сфере закупок, товаров, работ, услуг для обеспечения государственных и муниципальных нужд" (далее - Закон N 44-ФЗ), но при этом в каталоге ГИСП на указанную продукцию не содержится исчерпывающей информации, требуемой для удовлетворения положениям извещения.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913" y="3931837"/>
            <a:ext cx="11348756" cy="1323439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совещания ФАС России с территориальными органами 18 марта 2025 года: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целью указания реестровой записи является подтверждение страны происхождения производства, в связи с чем отклонение заявки исключительно в связи с несоответствием характеристик, неправомерно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913" y="5440350"/>
            <a:ext cx="11348756" cy="1077218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Суды: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Отказное Определение ВС РФ по делу А75-22693/2023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9 ААС по делу А40-85327/24 - реестр подтверждает лишь страну происхождения товара, но не может служить ориентиром в определении сведений о нем</a:t>
            </a:r>
          </a:p>
        </p:txBody>
      </p:sp>
    </p:spTree>
    <p:extLst>
      <p:ext uri="{BB962C8B-B14F-4D97-AF65-F5344CB8AC3E}">
        <p14:creationId xmlns:p14="http://schemas.microsoft.com/office/powerpoint/2010/main" val="37479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7" y="409861"/>
            <a:ext cx="1822136" cy="234325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41461" y="5108890"/>
            <a:ext cx="4380481" cy="16765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 методологии и обучения ЭТП «Фабрикант».</a:t>
            </a:r>
            <a:b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Эксперт, консультант с непрерывной практикой </a:t>
            </a:r>
            <a:b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регламентированных закупках с 2003 года.</a:t>
            </a:r>
            <a:b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с опытом работы более 15-ти лет.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26948" y="4009380"/>
            <a:ext cx="5115668" cy="1061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Вергунова </a:t>
            </a:r>
          </a:p>
          <a:p>
            <a:r>
              <a:rPr lang="ru-RU" sz="2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Викторовна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925385" y="1216111"/>
            <a:ext cx="4217703" cy="39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ru-RU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https://t.me/vergunova_o_zakupkah</a:t>
            </a:r>
            <a:endParaRPr lang="ru-RU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8273" t="6384" r="17440" b="3246"/>
          <a:stretch/>
        </p:blipFill>
        <p:spPr>
          <a:xfrm>
            <a:off x="778493" y="1200949"/>
            <a:ext cx="2701404" cy="2598057"/>
          </a:xfrm>
          <a:prstGeom prst="ellipse">
            <a:avLst/>
          </a:prstGeom>
          <a:ln w="63500" cap="rnd">
            <a:solidFill>
              <a:srgbClr val="009DDB"/>
            </a:solidFill>
          </a:ln>
          <a:effectLst>
            <a:outerShdw blurRad="139700" dist="50800" dir="54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624578" y="596441"/>
            <a:ext cx="6209282" cy="374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ru-RU" sz="2400" b="1" dirty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Телеграм-канал «Вергунова о закупках»: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487418" y="3300310"/>
            <a:ext cx="6209282" cy="4067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ru-RU" sz="2400" b="1" dirty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ЭТП Фабрикант: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93" y="3597973"/>
            <a:ext cx="1326427" cy="1326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57" y="5437867"/>
            <a:ext cx="1347563" cy="1347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29" y="4584784"/>
            <a:ext cx="1289954" cy="12907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87" y="822669"/>
            <a:ext cx="1326427" cy="1326427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6978616" y="4063048"/>
            <a:ext cx="4217703" cy="39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en-US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https://t.me/ETPFabrikant</a:t>
            </a:r>
            <a:endParaRPr lang="en-US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978616" y="5032000"/>
            <a:ext cx="4217703" cy="39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en-US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https://vk.com/fabrikant_info</a:t>
            </a:r>
            <a:endParaRPr lang="en-US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978615" y="5910081"/>
            <a:ext cx="4718085" cy="39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en-US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https://www.youtube.com/user/FabrikantInfo</a:t>
            </a:r>
            <a:endParaRPr lang="en-US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4708" y="1646497"/>
            <a:ext cx="1449022" cy="14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564" y="192024"/>
            <a:ext cx="11348756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Поиск характеристик для ООЗ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27947203"/>
              </p:ext>
            </p:extLst>
          </p:nvPr>
        </p:nvGraphicFramePr>
        <p:xfrm>
          <a:off x="1490471" y="1271016"/>
          <a:ext cx="8037577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128" y="282230"/>
            <a:ext cx="857750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применения национального режима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435607" y="1261807"/>
            <a:ext cx="539496" cy="6602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2063" y="2679192"/>
            <a:ext cx="2386584" cy="237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Обоснование НМЦК, цены контракта с ЕП в соответствии с требованиям и правилам национального режима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896112"/>
            <a:ext cx="8742098" cy="5843016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«в» пункта 7 ПП 1875: Особенности определения … НМЦК, цены контракта, заключаемого с единственным поставщиком, … объект закупки которой включает товары, указанные в приложении N 1 и (или) приложении N 2: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определении идентичности и однородности товаров в соответствии с частями 13 и 14 статьи 22 44-ФЗ подлежат учету исключительно товары, происходящие из государств - членов Евразийского экономического союза;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применении метода сопоставимых рыночных цен (анализа рынка) заказчик направляет предусмотренный частью 5 статьи 22 44-ФЗ запрос о предоставлении информации о цене товаров, указанных в позициях 1 - 145 приложения N 1, позициях 1 - 432 приложения N 2, субъектам деятельности в сфере промышленности, информация о которых включена в ГИСП. Если в этой системе содержится информация менее чем о 3 субъектах деятельности в сфере промышленности, осуществляющих производство включенного в объект закупки товара из числа указанных товаров, заказчик также направляет такой запрос поставщикам, которые осуществляют поставку происходящих из государств - членов ЕАЭС товаров, идентичных товарам, планируемым к закупкам (при их отсутствии - однородных товаров), и информация о которых и о поставленных ими товарах содержится на официальном сайте ЕИС в реестре контрактов, заключенных заказчиками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550" y="686469"/>
            <a:ext cx="11348756" cy="416732"/>
          </a:xfrm>
          <a:prstGeom prst="rect">
            <a:avLst/>
          </a:prstGeom>
          <a:solidFill>
            <a:srgbClr val="1EA7EA"/>
          </a:solidFill>
          <a:ln>
            <a:solidFill>
              <a:srgbClr val="1EA7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</a:rPr>
              <a:t>Особенности определения цены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3944" y="1183695"/>
            <a:ext cx="341985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</a:rPr>
              <a:t>Товар включен в Приложение №1 или Приложение №2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282199" y="1802539"/>
            <a:ext cx="1364045" cy="727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1870" y="1254769"/>
            <a:ext cx="3165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FF7000"/>
                </a:solidFill>
                <a:latin typeface="Arial" panose="020B0604020202020204" pitchFamily="34" charset="0"/>
              </a:rPr>
              <a:t>Существует товар из ЕАЭС, идентичный (однородный) планируемому к поставке, т.е. существует рынок ЕАЭСовских товаров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065309" y="1780365"/>
            <a:ext cx="1648923" cy="773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93900" y="2575888"/>
            <a:ext cx="275234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</a:rPr>
              <a:t>Обоснование цены производится в соответствии с ПП 1875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8714232" y="3476729"/>
            <a:ext cx="762" cy="2544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33184" y="3789248"/>
            <a:ext cx="5554600" cy="24929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</a:rPr>
              <a:t>П.11.3 Инф. письма Минфина от 31.01.2025 N 24-01-06/8697: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</a:rPr>
              <a:t> … в случае отсутствия на территории государств - членов ЕАЭС производства как идентичного товара, так и однородного товара, заказчик: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</a:rPr>
              <a:t>не применяет с учетом положений части 2 статьи 22 Закона N 44-ФЗ метод сопоставимых рыночных цен (анализа рынка) по причине невозможности соблюдения требования абзаца второго подпункта "в" пункта 7 Постановления N 1875 в связи с отсутствием указанного производства;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</a:rPr>
              <a:t>включает в обоснование начальной (максимальной) цены контракта, цены контракта, заключаемого с единственным поставщиком (подрядчиком, исполнителем), обоснование невозможности применения метода сопоставимых рыночных цен (анализа рынка);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</a:rPr>
              <a:t>применяет иной метод.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1579002" y="3523680"/>
            <a:ext cx="914400" cy="467716"/>
          </a:xfrm>
          <a:prstGeom prst="straightConnector1">
            <a:avLst/>
          </a:prstGeom>
          <a:ln w="38100">
            <a:tailEnd type="triangl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0454" y="4083892"/>
            <a:ext cx="255360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</a:rPr>
              <a:t>Запросы направляются производителям из ГИСП, в случае отсутствия ответа или недостаточного их количества – определение НМЦК в общем порядке, методом исследования рынка, но только на ЕАЭСовские товары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29354" y="1229195"/>
            <a:ext cx="3165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7000"/>
                </a:solidFill>
                <a:latin typeface="Arial" panose="020B0604020202020204" pitchFamily="34" charset="0"/>
              </a:rPr>
              <a:t>Не существует товара из ЕАЭС, идентичного (однородного) планируемому к поставке, т.е. не существует в принципе ЕАЭСовских товаров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96520" y="3326449"/>
            <a:ext cx="1991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FF7000"/>
                </a:solidFill>
                <a:latin typeface="Arial" panose="020B0604020202020204" pitchFamily="34" charset="0"/>
              </a:rPr>
              <a:t>В ГИСП не менее 3-х </a:t>
            </a:r>
          </a:p>
          <a:p>
            <a:pPr algn="r"/>
            <a:r>
              <a:rPr lang="ru-RU" sz="1400" dirty="0">
                <a:solidFill>
                  <a:srgbClr val="FF7000"/>
                </a:solidFill>
                <a:latin typeface="Arial" panose="020B0604020202020204" pitchFamily="34" charset="0"/>
              </a:rPr>
              <a:t>производителей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4121087" y="3503316"/>
            <a:ext cx="796549" cy="439824"/>
          </a:xfrm>
          <a:prstGeom prst="straightConnector1">
            <a:avLst/>
          </a:prstGeom>
          <a:ln w="38100"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82199" y="4083892"/>
            <a:ext cx="2496809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</a:rPr>
              <a:t>Запросы направляются производителям из ГИСП, в случае отсутствия ответа или недостаточного их количества – заказчик изучает ЕИС. Если эти действия не привели к результату - определение НМЦК производится в общем порядке, методом исследования рынка, но только на ЕАЭСовские товары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24023" y="3401124"/>
            <a:ext cx="17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7000"/>
                </a:solidFill>
                <a:latin typeface="Arial" panose="020B0604020202020204" pitchFamily="34" charset="0"/>
              </a:rPr>
              <a:t>В ГИСП менее 3-х </a:t>
            </a:r>
          </a:p>
          <a:p>
            <a:r>
              <a:rPr lang="ru-RU" sz="1400" dirty="0">
                <a:solidFill>
                  <a:srgbClr val="FF7000"/>
                </a:solidFill>
                <a:latin typeface="Arial" panose="020B0604020202020204" pitchFamily="34" charset="0"/>
              </a:rPr>
              <a:t>производителей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87818" y="2587626"/>
            <a:ext cx="40081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</a:rPr>
              <a:t>Обоснование цены произвести в соответствии с ПП 1875 фактически невозможно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700" y="996696"/>
            <a:ext cx="11348756" cy="93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Определение цены контракта при закупках у единственного поставщика </a:t>
            </a:r>
          </a:p>
          <a:p>
            <a:pPr algn="ctr"/>
            <a:r>
              <a:rPr lang="ru-RU" b="1" dirty="0"/>
              <a:t>(за исключением части 12 статьи 93)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1626" y="2141327"/>
            <a:ext cx="230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Закупается товар из Приложения №1 (поз. 1-145)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56488" y="2776728"/>
            <a:ext cx="1714282" cy="981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48186" y="2773680"/>
            <a:ext cx="168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7000"/>
                </a:solidFill>
              </a:rPr>
              <a:t>Запрет не применяется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0930" y="2773680"/>
            <a:ext cx="168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7000"/>
                </a:solidFill>
              </a:rPr>
              <a:t>Запрет применяется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032498" y="2773680"/>
            <a:ext cx="1507998" cy="888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83346" y="3485944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Характеристики  - только российского товара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4144" y="3435018"/>
            <a:ext cx="275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Характеристики любого товара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0037826" y="4137091"/>
            <a:ext cx="0" cy="51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82178" y="4890293"/>
            <a:ext cx="351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Обоснование цены должно соответствовать ПП 1875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580316" y="4132275"/>
            <a:ext cx="0" cy="51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78486" y="4840366"/>
            <a:ext cx="4045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Обоснование цены не должно соответствовать ПП 1875, проводится в общем порядке, предусмотренном ст. 22</a:t>
            </a:r>
          </a:p>
        </p:txBody>
      </p:sp>
    </p:spTree>
    <p:extLst>
      <p:ext uri="{BB962C8B-B14F-4D97-AF65-F5344CB8AC3E}">
        <p14:creationId xmlns:p14="http://schemas.microsoft.com/office/powerpoint/2010/main" val="26496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700" y="996696"/>
            <a:ext cx="11348756" cy="93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Определение цены контракта при закупках у единственного поставщика </a:t>
            </a:r>
          </a:p>
          <a:p>
            <a:pPr algn="ctr"/>
            <a:r>
              <a:rPr lang="ru-RU" b="1" dirty="0"/>
              <a:t>(за исключением части 12 статьи 93)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854" y="2248535"/>
            <a:ext cx="230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Закупается товар из Приложения №2 (п.1-422)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182112" y="2621721"/>
            <a:ext cx="2119594" cy="25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9470" y="2232929"/>
            <a:ext cx="271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7000"/>
                </a:solidFill>
              </a:rPr>
              <a:t>Ограничение не применяется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1706" y="2257112"/>
            <a:ext cx="63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Характеристики любого товара (потому что требования ст.33 на ед. поставщика не распространяются)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3611880" y="4505707"/>
            <a:ext cx="933288" cy="590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75120" y="3102468"/>
            <a:ext cx="11902" cy="5638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05567" y="3716677"/>
            <a:ext cx="4806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7000"/>
                </a:solidFill>
              </a:rPr>
              <a:t>Но! </a:t>
            </a:r>
            <a:r>
              <a:rPr lang="ru-RU" dirty="0"/>
              <a:t>Обоснование цены должно соответствовать ПП 1875 (потому что неприменение ограничения это не основание для несоблюдения порядка обоснования цены)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9069119" y="4505707"/>
            <a:ext cx="788113" cy="510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0700" y="5244371"/>
            <a:ext cx="5226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Если фактически описан иностранный товар – подготавливается документ, в котором отражаются пошагово действия заказчика, которые не привели к результату (Запрос в ГИСП – поиск в реестре ЕИС)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41222" y="5211600"/>
            <a:ext cx="4450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Если фактически описан российский товар – процедура согласно ПП 1875 соблюдается</a:t>
            </a:r>
          </a:p>
        </p:txBody>
      </p:sp>
    </p:spTree>
    <p:extLst>
      <p:ext uri="{BB962C8B-B14F-4D97-AF65-F5344CB8AC3E}">
        <p14:creationId xmlns:p14="http://schemas.microsoft.com/office/powerpoint/2010/main" val="866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700" y="996696"/>
            <a:ext cx="11348756" cy="93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Определение цены контракта при закупках у единственного поставщика </a:t>
            </a:r>
          </a:p>
          <a:p>
            <a:pPr algn="ctr"/>
            <a:r>
              <a:rPr lang="ru-RU" b="1" dirty="0"/>
              <a:t>(за исключением части 12 статьи 93)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990" y="3402332"/>
            <a:ext cx="230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Закупается товар не из приложений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182112" y="3725498"/>
            <a:ext cx="2276856" cy="2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0326" y="3205409"/>
            <a:ext cx="271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7000"/>
                </a:solidFill>
              </a:rPr>
              <a:t>Преимущество не применяется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9240" y="3402332"/>
            <a:ext cx="589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Характеристики любого товара (потому что требования ст.33 на ед. поставщика не распространяются)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8298180" y="4438764"/>
            <a:ext cx="11902" cy="5638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75078" y="5169998"/>
            <a:ext cx="48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Обоснование цены в общем порядке, без учета ПП 1875</a:t>
            </a:r>
          </a:p>
        </p:txBody>
      </p:sp>
    </p:spTree>
    <p:extLst>
      <p:ext uri="{BB962C8B-B14F-4D97-AF65-F5344CB8AC3E}">
        <p14:creationId xmlns:p14="http://schemas.microsoft.com/office/powerpoint/2010/main" val="16350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132" y="650011"/>
            <a:ext cx="11348756" cy="93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Определение НМЦК при конкурентных закупках, а также закупках по части 12 статьи 93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7440" y="1850350"/>
            <a:ext cx="230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Закупается товар из Приложения №1 (поз. 1-145)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56488" y="2776728"/>
            <a:ext cx="1714282" cy="981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95939" y="2927118"/>
            <a:ext cx="168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7000"/>
                </a:solidFill>
              </a:rPr>
              <a:t>Запрет не применяется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0144" y="2908840"/>
            <a:ext cx="168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7000"/>
                </a:solidFill>
              </a:rPr>
              <a:t>Запрет применяется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032498" y="2773680"/>
            <a:ext cx="1507998" cy="888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82178" y="3827756"/>
            <a:ext cx="275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ООЗ готовится на российский товар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126" y="3706837"/>
            <a:ext cx="475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ООЗ готовится на российский товар!!!</a:t>
            </a:r>
          </a:p>
          <a:p>
            <a:pPr algn="ctr"/>
            <a:r>
              <a:rPr lang="ru-RU" dirty="0"/>
              <a:t>Либо, согласно Письму от 31.01.25, в ООЗ вписывается невозможность указания характеристик российского товара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9626346" y="4559694"/>
            <a:ext cx="0" cy="51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36992" y="5248727"/>
            <a:ext cx="351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Обоснование НМЦК должно соответствовать ПП 1875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2978586" y="4935600"/>
            <a:ext cx="0" cy="51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3904" y="5526297"/>
            <a:ext cx="4045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Обоснование НМЦК не должно соответствовать ПП 1875, проводится в общем порядке, предусмотренном ст. 22</a:t>
            </a:r>
          </a:p>
        </p:txBody>
      </p:sp>
    </p:spTree>
    <p:extLst>
      <p:ext uri="{BB962C8B-B14F-4D97-AF65-F5344CB8AC3E}">
        <p14:creationId xmlns:p14="http://schemas.microsoft.com/office/powerpoint/2010/main" val="18083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610" y="666041"/>
            <a:ext cx="11348756" cy="93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Определение НМЦК при конкурентных закупках, а также закупках по части 12 статьи 93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0770" y="1824964"/>
            <a:ext cx="230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Закупается товар из Приложения №2 (поз. 1-422)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56488" y="2776728"/>
            <a:ext cx="1714282" cy="981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5706" y="2898949"/>
            <a:ext cx="207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7000"/>
                </a:solidFill>
              </a:rPr>
              <a:t>Ограничение не применяется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2178" y="2890106"/>
            <a:ext cx="168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7000"/>
                </a:solidFill>
              </a:rPr>
              <a:t>Ограничение применяется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032498" y="2773680"/>
            <a:ext cx="1507998" cy="888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82178" y="3827756"/>
            <a:ext cx="275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ООЗ готовится на российский товар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126" y="3706837"/>
            <a:ext cx="475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ООЗ готовится на российский товар!!!</a:t>
            </a:r>
          </a:p>
          <a:p>
            <a:pPr algn="ctr"/>
            <a:r>
              <a:rPr lang="ru-RU" dirty="0"/>
              <a:t>Либо, согласно Письму от 31.01.25, в ООЗ вписывается невозможность указания характеристик российского товара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9626346" y="4559694"/>
            <a:ext cx="0" cy="51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36992" y="5248727"/>
            <a:ext cx="351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Обоснование НМЦК должно соответствовать ПП 1875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2978586" y="4935600"/>
            <a:ext cx="0" cy="51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610" y="5526297"/>
            <a:ext cx="6213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Обоснование НМЦК должно соответствовать ПП 1875. Либо подготавливается документ, в котором отражаются пошагово действия заказчика, которые не привели к результату (Запрос в ГИСП – поиск в реестре ЕИС)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4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700" y="996696"/>
            <a:ext cx="11348756" cy="93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Определение НМЦК при конкурентных закупках, а также закупках по части 12 статьи 93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08" y="3317047"/>
            <a:ext cx="230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Закупается товар не из приложений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4518" y="3178548"/>
            <a:ext cx="168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7000"/>
                </a:solidFill>
              </a:rPr>
              <a:t>Применяется преимущество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090672" y="3739896"/>
            <a:ext cx="2443862" cy="3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06419" y="3409381"/>
            <a:ext cx="218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ООЗ готовится на российский товар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584957" y="4471537"/>
            <a:ext cx="0" cy="518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43016" y="5175666"/>
            <a:ext cx="3511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Обоснование НМЦК производится в общем порядке, без учета особенностей ПП 1875</a:t>
            </a:r>
          </a:p>
        </p:txBody>
      </p:sp>
    </p:spTree>
    <p:extLst>
      <p:ext uri="{BB962C8B-B14F-4D97-AF65-F5344CB8AC3E}">
        <p14:creationId xmlns:p14="http://schemas.microsoft.com/office/powerpoint/2010/main" val="8315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128" y="282230"/>
            <a:ext cx="857750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применения национального режима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0128" y="1088136"/>
            <a:ext cx="8577506" cy="2926080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 установить требования к документам, подтверждающим страну (п.3 ПП 1875), а в случае, если в отношении товаров требуются баллы или могут быть предоставлены сведения об уровнях  - указать об этом в извещении;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Заранее предусмотреть инструкцией, допускает ли заказчик указания нескольких номеров реестровых записей, предоставление нескольких сертификатов СТ-1 в отношении одного товара (см. Письмо Минфина 22.05.2025 №24-04-09/50188);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– проверить достижение необходимого количества баллов (см. Письмо Минпромторга от 15.05.2025 №53728/12, Письмо ФАС России от 03.06.2025 №28/51603/25);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два вида нац. режима (запрет и ограничение) в случае приобретения не только техники, попадающей в Приложение №2, но и программного обеспечение, права на которое передаются заказчику;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два вида нац. режима (ограничение и преимущество) в случае закупки лекарственных препаратов из перечня ЖНВЛП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2064" y="1655064"/>
            <a:ext cx="2386584" cy="179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Применение национального режима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435607" y="3866962"/>
            <a:ext cx="539496" cy="6602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2064" y="4855464"/>
            <a:ext cx="2386584" cy="107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Исполнение контракта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10128" y="4466845"/>
            <a:ext cx="8577506" cy="2180843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Запрет: при исполнении контракта замена такого товара на происходящий из иностранного государства товар, в отношении которого установлен данный запрет, не допускается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Ограничение: при исполнении контракта замена товара на происходящий из иностранного государства товар, в отношении которого установлено данное ограничение, если контракт предусматривает поставку товара российского происхождения, не допускается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Преимущество: при исполнении контракта допускается замена товара (с учетом особенностей, предусмотренных частью 7 статьи 95 настоящего Федерального закона) исключительно на товар российского происхождения, если контракт предусматривает поставку товара российского происхождения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7" y="409861"/>
            <a:ext cx="1822136" cy="234325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41461" y="5108890"/>
            <a:ext cx="4380481" cy="16765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 методологии и обучения ЭТП «Фабрикант».</a:t>
            </a:r>
            <a:b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Эксперт, консультант с непрерывной практикой </a:t>
            </a:r>
            <a:b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регламентированных закупках с 2003 года.</a:t>
            </a:r>
            <a:b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с опытом работы более 15-ти лет.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26948" y="4009380"/>
            <a:ext cx="5115668" cy="1061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Вергунова </a:t>
            </a:r>
          </a:p>
          <a:p>
            <a:r>
              <a:rPr lang="ru-RU" sz="2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Викторовна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925385" y="1216111"/>
            <a:ext cx="4217703" cy="39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ru-RU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https://t.me/vergunova_o_zakupkah</a:t>
            </a:r>
            <a:endParaRPr lang="ru-RU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8273" t="6384" r="17440" b="3246"/>
          <a:stretch/>
        </p:blipFill>
        <p:spPr>
          <a:xfrm>
            <a:off x="778493" y="1200949"/>
            <a:ext cx="2701404" cy="2598057"/>
          </a:xfrm>
          <a:prstGeom prst="ellipse">
            <a:avLst/>
          </a:prstGeom>
          <a:ln w="63500" cap="rnd">
            <a:solidFill>
              <a:srgbClr val="009DDB"/>
            </a:solidFill>
          </a:ln>
          <a:effectLst>
            <a:outerShdw blurRad="139700" dist="50800" dir="54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624578" y="596441"/>
            <a:ext cx="6209282" cy="374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ru-RU" sz="2400" b="1" dirty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Телеграм-канал «Вергунова о закупках»: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487418" y="3300310"/>
            <a:ext cx="6209282" cy="4067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ru-RU" sz="2400" b="1" dirty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ЭТП Фабрикант: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93" y="3597973"/>
            <a:ext cx="1326427" cy="1326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57" y="5437867"/>
            <a:ext cx="1347563" cy="1347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29" y="4584784"/>
            <a:ext cx="1289954" cy="12907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87" y="822669"/>
            <a:ext cx="1326427" cy="1326427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6978616" y="4063048"/>
            <a:ext cx="4217703" cy="39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en-US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https://t.me/ETPFabrikant</a:t>
            </a:r>
            <a:endParaRPr lang="en-US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978616" y="5032000"/>
            <a:ext cx="4217703" cy="39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en-US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https://vk.com/fabrikant_info</a:t>
            </a:r>
            <a:endParaRPr lang="en-US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978615" y="5910081"/>
            <a:ext cx="4718085" cy="39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12121"/>
              </a:buClr>
              <a:buSzPct val="120000"/>
              <a:buNone/>
            </a:pPr>
            <a:r>
              <a:rPr lang="en-US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https://www.youtube.com/user/FabrikantInfo</a:t>
            </a:r>
            <a:endParaRPr lang="en-US" sz="1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4708" y="1646497"/>
            <a:ext cx="1449022" cy="1412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3008" y="145821"/>
            <a:ext cx="857750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применения ПП 719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610" y="1097280"/>
            <a:ext cx="240487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искать баллы?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2" y="1677733"/>
            <a:ext cx="9677400" cy="4124325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5400000">
            <a:off x="7842149" y="5202176"/>
            <a:ext cx="539496" cy="6602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6839" y="5916382"/>
            <a:ext cx="583199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последним разделом – примечания, там мы и смотрим баллы по отдельным категориям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9434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3008" y="145821"/>
            <a:ext cx="857750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применения ПП 719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40433"/>
              </p:ext>
            </p:extLst>
          </p:nvPr>
        </p:nvGraphicFramePr>
        <p:xfrm>
          <a:off x="342602" y="756948"/>
          <a:ext cx="11727912" cy="5794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103">
                  <a:extLst>
                    <a:ext uri="{9D8B030D-6E8A-4147-A177-3AD203B41FA5}">
                      <a16:colId xmlns:a16="http://schemas.microsoft.com/office/drawing/2014/main" val="3246895634"/>
                    </a:ext>
                  </a:extLst>
                </a:gridCol>
                <a:gridCol w="7637119">
                  <a:extLst>
                    <a:ext uri="{9D8B030D-6E8A-4147-A177-3AD203B41FA5}">
                      <a16:colId xmlns:a16="http://schemas.microsoft.com/office/drawing/2014/main" val="2136960291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67129630"/>
                    </a:ext>
                  </a:extLst>
                </a:gridCol>
                <a:gridCol w="1326314">
                  <a:extLst>
                    <a:ext uri="{9D8B030D-6E8A-4147-A177-3AD203B41FA5}">
                      <a16:colId xmlns:a16="http://schemas.microsoft.com/office/drawing/2014/main" val="3477298099"/>
                    </a:ext>
                  </a:extLst>
                </a:gridCol>
              </a:tblGrid>
              <a:tr h="6786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примечания к требованиям, утв. ПП 719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какие товары распространяется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закупках по какому закону применяются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установлены требования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3678095912"/>
                  </a:ext>
                </a:extLst>
              </a:tr>
              <a:tr h="57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автомобилестроения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509652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Тракторы для сельского хозяйства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288528986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химической и нефтегазохимической промышленности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1506346242"/>
                  </a:ext>
                </a:extLst>
              </a:tr>
              <a:tr h="57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нефтегазового машиностроения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3668245429"/>
                  </a:ext>
                </a:extLst>
              </a:tr>
              <a:tr h="57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нефтегазового машиностроения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325530769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отрасли металлургии и материалов, классифицируемая кодом по ОК 034-2014 (КПЕС 2008) из 25.99.29.110 "Магниты редкоземельные постоянные"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86181805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станкоинструментальной промышленности (отдельные товары)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238129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станкоинструментальной промышленности (только код 28.4)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1594983417"/>
                  </a:ext>
                </a:extLst>
              </a:tr>
              <a:tr h="286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Прицепы и полуприцепы самозагружающиеся или саморазгружающиеся для сельского хозяйства; прицепы и полуприцепы прочие; осевые агрегаты прицепов, полуприцепов и прицепной сельскохозяйственной техники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820228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Автопогрузчики с вилочным захватом; погрузчики прочие; погрузчики сельскохозяйственные прочие, кроме универсальных и навесных; погрузчики универсальные сельскохозяйственного назначения; погрузчики фронтальные одноковшовые самоходные; погрузчики одноковшовые самоходные прочие; экскаватор-погрузчик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669567488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 для многостадийного гидравлического разрыва пласта (флоты, системы управления оборудованием)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985472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Подшипники шариковые или роликовые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2399742734"/>
                  </a:ext>
                </a:extLst>
              </a:tr>
              <a:tr h="57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судостроения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3164082392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тяжелого машиностроения,  классифицируемая кодом по ОК 034-2014 (КПЕС 2008) 28.22.16.111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требования, требования по 44-ФЗ и 223-ФЗ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2722449314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классифицируемая кодом по ОК 034-2014 (КПЕС 2008) 26.51.63.130 (*Счетчики производства или потребления электроэнергии)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727177071"/>
                  </a:ext>
                </a:extLst>
              </a:tr>
              <a:tr h="3435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 тяжелого машиностроения, классифицируемой кодами по ОК 034-2014 (КПЕС 2008) 28.22.14.110, 28.22.14.121, 28.22.14.122, 28.22.14.123, 28.22.14.125, 28.22.14.126, 28.22.14.129, 28.22.14.140, 28.22.14.152, 28.22.14.160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требования, требования по 44-ФЗ и 223-ФЗ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185163949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Грейдеры самоходные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2416782579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Бульдозеры на гусеничных тракторах, бульдозеры на колесных тракторах и тягачах, тракторы гусеничные, краны-трубоукладчики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3778456477"/>
                  </a:ext>
                </a:extLst>
              </a:tr>
              <a:tr h="286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Экскаваторы одноковшовые и ковшовые погрузчики самоходные с поворотом кабины на 360° (полноповоротные машины), кроме фронтальных одноковшовых погрузчиков, экскаваторы многоковшовые самоходные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1532099499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Машины трамбовочные и дорожные катки самоходные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37816236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Автомобили-самосвалы, предназначенные для использования в условиях бездорожья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888" marR="21888" marT="0" marB="0"/>
                </a:tc>
                <a:extLst>
                  <a:ext uri="{0D108BD9-81ED-4DB2-BD59-A6C34878D82A}">
                    <a16:rowId xmlns:a16="http://schemas.microsoft.com/office/drawing/2014/main" val="505678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5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3008" y="145821"/>
            <a:ext cx="857750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применения ПП 719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01810"/>
              </p:ext>
            </p:extLst>
          </p:nvPr>
        </p:nvGraphicFramePr>
        <p:xfrm>
          <a:off x="406609" y="847219"/>
          <a:ext cx="11663905" cy="574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718">
                  <a:extLst>
                    <a:ext uri="{9D8B030D-6E8A-4147-A177-3AD203B41FA5}">
                      <a16:colId xmlns:a16="http://schemas.microsoft.com/office/drawing/2014/main" val="1869204010"/>
                    </a:ext>
                  </a:extLst>
                </a:gridCol>
                <a:gridCol w="7141464">
                  <a:extLst>
                    <a:ext uri="{9D8B030D-6E8A-4147-A177-3AD203B41FA5}">
                      <a16:colId xmlns:a16="http://schemas.microsoft.com/office/drawing/2014/main" val="2575061842"/>
                    </a:ext>
                  </a:extLst>
                </a:gridCol>
                <a:gridCol w="1324120">
                  <a:extLst>
                    <a:ext uri="{9D8B030D-6E8A-4147-A177-3AD203B41FA5}">
                      <a16:colId xmlns:a16="http://schemas.microsoft.com/office/drawing/2014/main" val="2967885316"/>
                    </a:ext>
                  </a:extLst>
                </a:gridCol>
                <a:gridCol w="2123603">
                  <a:extLst>
                    <a:ext uri="{9D8B030D-6E8A-4147-A177-3AD203B41FA5}">
                      <a16:colId xmlns:a16="http://schemas.microsoft.com/office/drawing/2014/main" val="1274381964"/>
                    </a:ext>
                  </a:extLst>
                </a:gridCol>
              </a:tblGrid>
              <a:tr h="200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примечания к требованиям, утв. ПП 719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какие товары распространяется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закупках по какому закону применяются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установлены требования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97629478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радиоэлектроники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 (отдельно, но в этом же пункте примечания, установлены требования по уровням)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496005435"/>
                  </a:ext>
                </a:extLst>
              </a:tr>
              <a:tr h="1000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 энергетического машиностроения, электротехнической и кабельной промышленности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3703871638"/>
                  </a:ext>
                </a:extLst>
              </a:tr>
              <a:tr h="500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медицинской промышленности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3442784766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измерительной техники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3186585767"/>
                  </a:ext>
                </a:extLst>
              </a:tr>
              <a:tr h="500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Радиаторы отопления и конвекторы отопительные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121145285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индустрии учебного оборудования и средств обучения и воспитания, классифицируемой кодами по ОК 034-2014 (КПЕС 2008) из 32.99.53.110, из 32.99.53.120, из 32.99.53.130, из 32.99.53.190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345305297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классифицируемая кодами по ОК 034-2014 (КПЕС 2008) 32.4 (*продукция индустрии детских товаров)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3776917847"/>
                  </a:ext>
                </a:extLst>
              </a:tr>
              <a:tr h="500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медицинской промышленности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1767420739"/>
                  </a:ext>
                </a:extLst>
              </a:tr>
              <a:tr h="2500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Разбрасыватели органических и минеральных удобрений, устройства механические для разбрасывания или распыления жидкостей или порошков, используемые в сельском хозяйстве или садоводстве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1268565634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Конвейеры ленточные для пищевой промышленности, конвейеры скребковые для пищевой промышленности и т.п. производственное оборудование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3784992773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классифицируемая кодами по ОК 034-2014 (КПЕС 2008) 30.30.31.130, 30.30.32.131, 30.30.32.132, 30.30.32.141, 30.30.32.142, 30.30.32.133, 30.30.32.134, 30.30.32.143, 30.30.32.144, 30.30.32.151, 30.30.32.152, 30.30.32.153, 30.30.32.154, 30.30.32.155, 30.30.32.190 (*Продукция авиационной промышленности)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1985622929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классифицируемая кодами по ОК 034-2014 (КПЕС 2008) из 28.13.14.110 «Насосы центробежные технологические типов BB1, BB2, BB3, BB5 и VS1/VS6 для крупнотоннажных производств сжиженного природного газа и агрегаты на их основе», из 28.13.28 «Центробежные криогенные компрессоры отпарного газа», из 27.11.32.120 «Детандер-генераторы жидкостные для сжиженного природного газа»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2729253982"/>
                  </a:ext>
                </a:extLst>
              </a:tr>
              <a:tr h="500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 радиоэлектроники (комплектующие для авто)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1935928749"/>
                  </a:ext>
                </a:extLst>
              </a:tr>
              <a:tr h="1868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Жатки навесные для уборки зерновых, масличных, бобовых, крупяных культур и кукурузы, трав, силоса и соломы, камыша и сахарного тростника и т.п.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1998701862"/>
                  </a:ext>
                </a:extLst>
              </a:tr>
              <a:tr h="2500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Сеялки; дробилки для кормов; измельчители грубых и сочных кормов; смесители кормов; раздатчики кормов; прессы для соломы, сена, включая пресс-подборщики; пресс-подборщики льносырья прицепные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296667717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Машины сеноуборочные;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вспушиватели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лент льна; обмотчики рулонов; средства транспортные снегоходные;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квадроциклы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307301694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Дождевальные машины барабанного типа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93162555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Широкозахватные многоопорные дождевальные машины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% от максимума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121" marR="19121" marT="0" marB="0"/>
                </a:tc>
                <a:extLst>
                  <a:ext uri="{0D108BD9-81ED-4DB2-BD59-A6C34878D82A}">
                    <a16:rowId xmlns:a16="http://schemas.microsoft.com/office/drawing/2014/main" val="952073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3008" y="145821"/>
            <a:ext cx="857750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применения ПП 719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89346"/>
              </p:ext>
            </p:extLst>
          </p:nvPr>
        </p:nvGraphicFramePr>
        <p:xfrm>
          <a:off x="406610" y="1047655"/>
          <a:ext cx="11663904" cy="4321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126">
                  <a:extLst>
                    <a:ext uri="{9D8B030D-6E8A-4147-A177-3AD203B41FA5}">
                      <a16:colId xmlns:a16="http://schemas.microsoft.com/office/drawing/2014/main" val="2081157077"/>
                    </a:ext>
                  </a:extLst>
                </a:gridCol>
                <a:gridCol w="6373609">
                  <a:extLst>
                    <a:ext uri="{9D8B030D-6E8A-4147-A177-3AD203B41FA5}">
                      <a16:colId xmlns:a16="http://schemas.microsoft.com/office/drawing/2014/main" val="1313282475"/>
                    </a:ext>
                  </a:extLst>
                </a:gridCol>
                <a:gridCol w="2256564">
                  <a:extLst>
                    <a:ext uri="{9D8B030D-6E8A-4147-A177-3AD203B41FA5}">
                      <a16:colId xmlns:a16="http://schemas.microsoft.com/office/drawing/2014/main" val="1303629857"/>
                    </a:ext>
                  </a:extLst>
                </a:gridCol>
                <a:gridCol w="2123605">
                  <a:extLst>
                    <a:ext uri="{9D8B030D-6E8A-4147-A177-3AD203B41FA5}">
                      <a16:colId xmlns:a16="http://schemas.microsoft.com/office/drawing/2014/main" val="902564562"/>
                    </a:ext>
                  </a:extLst>
                </a:gridCol>
              </a:tblGrid>
              <a:tr h="497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 примечания к требованиям, утв. ПП 719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какие товары распространяется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 закупках по какому закону применяются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Как установлены требования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55840163"/>
                  </a:ext>
                </a:extLst>
              </a:tr>
              <a:tr h="124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Установки для удаления навоза и навозной жижи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530161585"/>
                  </a:ext>
                </a:extLst>
              </a:tr>
              <a:tr h="124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Автомобиль для перевозки игроков в гольф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1924573977"/>
                  </a:ext>
                </a:extLst>
              </a:tr>
              <a:tr h="79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Комбайны зерноуборочные, комбайны кормоуборочные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1433714868"/>
                  </a:ext>
                </a:extLst>
              </a:tr>
              <a:tr h="123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Косилки (включая устройства режущие для установки на тракторе), не включенные в другие группировки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3529246862"/>
                  </a:ext>
                </a:extLst>
              </a:tr>
              <a:tr h="124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Машины корнеуборочные или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клубнеуборочные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3779977724"/>
                  </a:ext>
                </a:extLst>
              </a:tr>
              <a:tr h="372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Дизели промышленные; двигатели внутреннего сгорания поршневые с воспламенением от сжатия прочие, не включенные в другие группировки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% от максимума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791056687"/>
                  </a:ext>
                </a:extLst>
              </a:tr>
              <a:tr h="372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включенная в раздел XI (*Продукция мебельной и деревообрабатывающей промышленности)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2480049896"/>
                  </a:ext>
                </a:extLst>
              </a:tr>
              <a:tr h="2486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включенная в раздел XVII (*продукция отрасли легкой промышленности)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требования, а также по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2492352329"/>
                  </a:ext>
                </a:extLst>
              </a:tr>
              <a:tr h="497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классифицируемая кодом по ОК 034-2014 (КПЕС 2008) 27.11.31, включенная в раздел V (*продукция энергетического машиностроения, электротехнической и кабельной промышленности)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44-ФЗ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672748652"/>
                  </a:ext>
                </a:extLst>
              </a:tr>
              <a:tr h="5803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классифицируемая кодами по ОК 034-2014 (КПЕС 2008) 28.41.34.100, 28.96.10.121, 28.96.10.122 и 28.96.10.123, включенная в раздел I (*Продукция станкоинструментальной промышленности)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2407217542"/>
                  </a:ext>
                </a:extLst>
              </a:tr>
              <a:tr h="497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классифицируемая кодом по ОК 034-2014 (КПЕС 2008) 28.99.39.200, включенная в раздел I (*Продукция станкоинструментальной промышленности)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95241902"/>
                  </a:ext>
                </a:extLst>
              </a:tr>
              <a:tr h="372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классифицируемая кодом по ОК 034-2014 (КПЕС 2008) 27.90.31.110, включенная в раздел IV (*Продукция области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фотоники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светотехники)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общие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баллам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29" marR="47529" marT="0" marB="0"/>
                </a:tc>
                <a:extLst>
                  <a:ext uri="{0D108BD9-81ED-4DB2-BD59-A6C34878D82A}">
                    <a16:rowId xmlns:a16="http://schemas.microsoft.com/office/drawing/2014/main" val="4139048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2184" y="2724912"/>
            <a:ext cx="901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DDB"/>
                </a:solidFill>
              </a:rPr>
              <a:t>Иные изменения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6610" y="672944"/>
            <a:ext cx="7457230" cy="83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Новые случаи, когда можно менять любые существенные условия контракта – корректировка пункта 10 части 1 статьи 95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610" y="1726198"/>
            <a:ext cx="11471880" cy="1323439"/>
          </a:xfrm>
          <a:prstGeom prst="rect">
            <a:avLst/>
          </a:prstGeom>
          <a:ln w="28575">
            <a:solidFill>
              <a:srgbClr val="0A5CAC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Изменение существенных условий контракта при его исполнении не допускается, за исключением их изменения по соглашению сторон в следующих случаях:</a:t>
            </a:r>
          </a:p>
          <a:p>
            <a:r>
              <a:rPr lang="ru-RU" sz="1600" dirty="0"/>
              <a:t>…</a:t>
            </a:r>
          </a:p>
          <a:p>
            <a:r>
              <a:rPr lang="ru-RU" sz="1600" dirty="0"/>
              <a:t>в случае заключения контракта с единственным поставщиком (подрядчиком, исполнителем) в соответствии с пунктами 1, </a:t>
            </a:r>
            <a:r>
              <a:rPr lang="ru-RU" sz="1600" b="1" dirty="0"/>
              <a:t>3, </a:t>
            </a:r>
            <a:r>
              <a:rPr lang="ru-RU" sz="1600" dirty="0"/>
              <a:t>8, </a:t>
            </a:r>
            <a:r>
              <a:rPr lang="ru-RU" sz="1600" b="1" dirty="0"/>
              <a:t>21, </a:t>
            </a:r>
            <a:r>
              <a:rPr lang="ru-RU" sz="1600" dirty="0"/>
              <a:t>22, 23, 29, 32, 34, </a:t>
            </a:r>
            <a:r>
              <a:rPr lang="ru-RU" sz="1600" b="1" dirty="0"/>
              <a:t>40, 41, </a:t>
            </a:r>
            <a:r>
              <a:rPr lang="ru-RU" sz="1600" dirty="0"/>
              <a:t>51, </a:t>
            </a:r>
            <a:r>
              <a:rPr lang="ru-RU" sz="1600" b="1" dirty="0"/>
              <a:t>52, 56, 59 и 62 </a:t>
            </a:r>
            <a:r>
              <a:rPr lang="ru-RU" sz="1600" dirty="0"/>
              <a:t>части 1 статьи 93 настоящего Федерального закона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610" y="3267199"/>
            <a:ext cx="11471880" cy="2923877"/>
          </a:xfrm>
          <a:prstGeom prst="rect">
            <a:avLst/>
          </a:prstGeom>
          <a:solidFill>
            <a:srgbClr val="BFE4FF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150" b="1" dirty="0"/>
              <a:t>3. </a:t>
            </a:r>
            <a:r>
              <a:rPr lang="ru-RU" sz="1150" dirty="0"/>
              <a:t>выполнение работы по мобилизационной подготовке в Российской Федерации</a:t>
            </a:r>
          </a:p>
          <a:p>
            <a:r>
              <a:rPr lang="ru-RU" sz="1150" b="1" dirty="0"/>
              <a:t>21. </a:t>
            </a:r>
            <a:r>
              <a:rPr lang="ru-RU" sz="1150" dirty="0"/>
              <a:t>заключение контрактов на поставки товара, выполнение работ, оказание услуг для обеспечения деятельности объектов государственной охраны …</a:t>
            </a:r>
          </a:p>
          <a:p>
            <a:r>
              <a:rPr lang="ru-RU" sz="1150" b="1" dirty="0"/>
              <a:t>40. </a:t>
            </a:r>
            <a:r>
              <a:rPr lang="ru-RU" sz="1150" dirty="0"/>
              <a:t>осуществление закупок товаров, работ, услуг в целях обеспечения органов внешней разведки Российской Федерации средствами разведывательной деятельности</a:t>
            </a:r>
          </a:p>
          <a:p>
            <a:r>
              <a:rPr lang="ru-RU" sz="1150" b="1" dirty="0"/>
              <a:t>41. </a:t>
            </a:r>
            <a:r>
              <a:rPr lang="ru-RU" sz="1150" dirty="0"/>
              <a:t>осуществление закупок товаров, работ, услуг в целях обеспечения органов федеральной службы безопасности средствами контрразведывательной деятельности и борьбы с терроризмом</a:t>
            </a:r>
          </a:p>
          <a:p>
            <a:r>
              <a:rPr lang="ru-RU" sz="1150" b="1" dirty="0"/>
              <a:t>52. </a:t>
            </a:r>
            <a:r>
              <a:rPr lang="ru-RU" sz="1150" dirty="0"/>
              <a:t>осуществление закупок товаров, работ, услуг органами государственной охраны в целях реализации мер по осуществлению государственной охраны</a:t>
            </a:r>
          </a:p>
          <a:p>
            <a:r>
              <a:rPr lang="ru-RU" sz="1150" b="1" dirty="0"/>
              <a:t>56. </a:t>
            </a:r>
            <a:r>
              <a:rPr lang="ru-RU" sz="1150" dirty="0"/>
              <a:t>осуществление федеральным органом исполнительной власти, осуществляющим функции по выработке и реализации государственной политики в области обороны, подведомственными ему государственными учреждениями и государственными унитарными предприятиями, иными федеральными органами исполнительной власти, перечень которых утверждается Правительством Российской Федерации, подведомственными им государственными учреждениями и государственными унитарными предприятиями закупок товаров, работ, услуг в целях проведения специальной военной операции, а также в целях выполнения специальных задач по обеспечению обороны и безопасности государства, в том числе противодействия терроризму</a:t>
            </a:r>
          </a:p>
          <a:p>
            <a:r>
              <a:rPr lang="ru-RU" sz="1150" b="1" dirty="0"/>
              <a:t>59. </a:t>
            </a:r>
            <a:r>
              <a:rPr lang="ru-RU" sz="1150" dirty="0"/>
              <a:t>осуществление закупок товаров, работ, услуг для обеспечения деятельности дипломатического представительства, консульского учреждения Российской Федерации, торгового представительства Российской Федерации, представительства Российской Федерации при международных (межгосударственных, межправительственных) организациях, представительства и (или) представителя федерального органа исполнительной власти, осуществляющих функции, связанные с деятельностью этого органа за пределами Российской Федерации</a:t>
            </a:r>
          </a:p>
          <a:p>
            <a:r>
              <a:rPr lang="ru-RU" sz="1150" b="1" dirty="0"/>
              <a:t>62. </a:t>
            </a:r>
            <a:r>
              <a:rPr lang="ru-RU" sz="1150" dirty="0"/>
              <a:t>заключение контракта на оказание услуг по хранению материальных ценностей государственного материального резерва</a:t>
            </a:r>
            <a:endParaRPr lang="ru-RU" sz="115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60536" y="672944"/>
            <a:ext cx="3081962" cy="835692"/>
          </a:xfrm>
          <a:prstGeom prst="rect">
            <a:avLst/>
          </a:prstGeom>
          <a:solidFill>
            <a:srgbClr val="FF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1 января 2025 года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6610" y="672944"/>
            <a:ext cx="7996726" cy="78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СМП, СОНКО – часть 1.1 статьи 30, новый пункт 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610" y="1669894"/>
            <a:ext cx="11471880" cy="1200329"/>
          </a:xfrm>
          <a:prstGeom prst="rect">
            <a:avLst/>
          </a:prstGeom>
          <a:ln w="28575">
            <a:solidFill>
              <a:srgbClr val="0A5CAC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 определении объема закупок, предусмотренного частью 1 настоящей статьи, в расчет совокупного годового объема закупок не включаются закупки:</a:t>
            </a:r>
          </a:p>
          <a:p>
            <a:r>
              <a:rPr lang="ru-RU" dirty="0"/>
              <a:t>…</a:t>
            </a:r>
          </a:p>
          <a:p>
            <a:r>
              <a:rPr lang="ru-RU" dirty="0"/>
              <a:t>6) Осуществляемые в случаях, установленных Правительством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60536" y="672944"/>
            <a:ext cx="3081962" cy="835692"/>
          </a:xfrm>
          <a:prstGeom prst="rect">
            <a:avLst/>
          </a:prstGeom>
          <a:solidFill>
            <a:srgbClr val="FF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1 января 2025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610" y="3031481"/>
            <a:ext cx="11471880" cy="369331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Постановление Правительства №708 от 22.05.2025 г. (вступает в силу 03.06.2025 г.)</a:t>
            </a:r>
          </a:p>
          <a:p>
            <a:r>
              <a:rPr lang="ru-RU" dirty="0"/>
              <a:t>В расчет СГОЗ для целей определения объема закупок у СМП и СОНКО не включаются закупки, осуществляемые в следующих случаях:</a:t>
            </a:r>
          </a:p>
          <a:p>
            <a:r>
              <a:rPr lang="ru-RU" dirty="0"/>
              <a:t>а) осуществление ГК "</a:t>
            </a:r>
            <a:r>
              <a:rPr lang="ru-RU" dirty="0" err="1"/>
              <a:t>Роскосмос</a:t>
            </a:r>
            <a:r>
              <a:rPr lang="ru-RU" dirty="0"/>
              <a:t>", организациями ГК "</a:t>
            </a:r>
            <a:r>
              <a:rPr lang="ru-RU" dirty="0" err="1"/>
              <a:t>Роскосмос</a:t>
            </a:r>
            <a:r>
              <a:rPr lang="ru-RU" dirty="0"/>
              <a:t>" и организациями ракетно-космической промышленности закупок товаров, работ, услуг для осуществления космической деятельности;</a:t>
            </a:r>
          </a:p>
          <a:p>
            <a:r>
              <a:rPr lang="ru-RU" dirty="0"/>
              <a:t>б) осуществление закупок наркотических средств, психотропных веществ и их </a:t>
            </a:r>
            <a:r>
              <a:rPr lang="ru-RU" dirty="0" err="1"/>
              <a:t>прекурсоров</a:t>
            </a:r>
            <a:r>
              <a:rPr lang="ru-RU" dirty="0"/>
              <a:t>, включенных в перечень наркотических средств, психотропных веществ и их </a:t>
            </a:r>
            <a:r>
              <a:rPr lang="ru-RU" dirty="0" err="1"/>
              <a:t>прекурсоров</a:t>
            </a:r>
            <a:r>
              <a:rPr lang="ru-RU" dirty="0"/>
              <a:t>, подлежащих контролю в Российской Федерации, утв. ПП РФ от 30 июня 1998 г. N 681;</a:t>
            </a:r>
          </a:p>
          <a:p>
            <a:r>
              <a:rPr lang="ru-RU" dirty="0"/>
              <a:t>в) осуществление закупок лекарственных препаратов для медицинского применения (за исключением случая, предусмотренного подпунктом "б" настоящего пункта) заказчиком, годовой объем закупок лекарственных препаратов для медицинского применения которого составляет </a:t>
            </a:r>
            <a:r>
              <a:rPr lang="ru-RU" b="1" dirty="0"/>
              <a:t>20 млн. рублей и более</a:t>
            </a:r>
            <a:r>
              <a:rPr lang="ru-RU" dirty="0"/>
              <a:t>;</a:t>
            </a:r>
          </a:p>
          <a:p>
            <a:r>
              <a:rPr lang="ru-RU" dirty="0"/>
              <a:t>г) осуществление закупок медицинских изделий заказчиком, годовой объем закупок медицинских изделий которого составляет </a:t>
            </a:r>
            <a:r>
              <a:rPr lang="ru-RU" b="1" dirty="0"/>
              <a:t>20 млн. рублей и более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1474" y="758121"/>
            <a:ext cx="6134242" cy="83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Новый порядок уведомления КО об осуществлении закупки у ЕП – часть 2 статьи 93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1474" y="1852493"/>
            <a:ext cx="11481024" cy="4016484"/>
          </a:xfrm>
          <a:prstGeom prst="rect">
            <a:avLst/>
          </a:prstGeom>
          <a:ln w="28575">
            <a:solidFill>
              <a:srgbClr val="0A5CAC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u="sng" dirty="0"/>
              <a:t>Не позднее одного рабочего дня</a:t>
            </a:r>
            <a:r>
              <a:rPr lang="ru-RU" sz="1500" dirty="0"/>
              <a:t>, следующего за днем включения в реестр контрактов, заключенных заказчиками, информации о заключении контракта с единственным поставщиком (подрядчиком, исполнителем) в случаях, предусмотренных пунктами 6, 6.1, 9, 34 и 50 части 1 настоящей статьи, </a:t>
            </a:r>
            <a:r>
              <a:rPr lang="ru-RU" sz="1500" u="sng" dirty="0"/>
              <a:t>заказчик направляет с использованием ЕИС уведомление о заключении контракта</a:t>
            </a:r>
            <a:r>
              <a:rPr lang="ru-RU" sz="1500" dirty="0"/>
              <a:t>, содержащее обоснование наступления такого случая и указание положений настоящей статьи, явившихся основанием для заключения контракта, в федеральный орган исполнительной власти, уполномоченный на осуществление контроля в сфере закупок, или контрольный орган в сфере государственного оборонного заказа при осуществлении закупки для обеспечения федеральных нужд, в исполнительный орган субъекта Российской Федерации, уполномоченный на осуществление контроля в сфере закупок, при осуществлении закупки для обеспечения нужд субъекта Российской Федерации, в орган местного самоуправления, уполномоченный на осуществление контроля в сфере закупок, при осуществлении закупки для обеспечения муниципальных нужд.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/>
              <a:t>Если при осуществлении закупки у единственного поставщика (подрядчика, исполнителя) в случаях, предусмотренных пунктами 6, 6.1, 9, 34 и 50 части 1 настоящей статьи, контракт в соответствии с настоящим Федеральным законом подлежит включению в предусмотренный частью 7 статьи 103 настоящего Федерального закона </a:t>
            </a:r>
            <a:r>
              <a:rPr lang="ru-RU" sz="1500" u="sng" dirty="0"/>
              <a:t>отдельный</a:t>
            </a:r>
            <a:r>
              <a:rPr lang="ru-RU" sz="1500" dirty="0"/>
              <a:t> реестр контрактов (прим. - информация о контрактах, содержащих сведения, составляющие государственную тайну, включается в отдельный реестр контрактов), заключенных заказчиками, заказчик направляет в соответствующий контрольный орган в сфере закупок не позднее одного рабочего дня, следующего за днем заключения контракта, уведомление о заключении контракта, содержащее обоснование наступления такого случая и указание положений настоящей статьи, явившихся основанием для заключения контракта, с приложением копии заключенного контракта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60536" y="758121"/>
            <a:ext cx="3081962" cy="835692"/>
          </a:xfrm>
          <a:prstGeom prst="rect">
            <a:avLst/>
          </a:prstGeom>
          <a:solidFill>
            <a:srgbClr val="FF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1 июля 2025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1474" y="758120"/>
            <a:ext cx="6134242" cy="1473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Федеральный закон от 07.06.2025 N 138-ФЗ</a:t>
            </a:r>
          </a:p>
          <a:p>
            <a:pPr algn="ctr"/>
            <a:r>
              <a:rPr lang="ru-RU" dirty="0"/>
              <a:t>"О внесении изменений в статьи 31 и 43 Федерального закона "О контрактной системе в сфере закупок товаров, работ, услуг для обеспечения государственных и муниципальных нужд"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60536" y="758121"/>
            <a:ext cx="3081962" cy="835692"/>
          </a:xfrm>
          <a:prstGeom prst="rect">
            <a:avLst/>
          </a:prstGeom>
          <a:solidFill>
            <a:srgbClr val="FF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1 января 2026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1474" y="3135249"/>
            <a:ext cx="11481024" cy="313932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Комиссия по осуществлению закупок обязана отстранить участника закупки от участия в определении поставщика (подрядчика, исполнителя) в любой момент не позднее даты подведения итогов определения поставщика (подрядчика, исполнителя), если обнаружит, что участник закупки не соответствует требованиям, установленным в соответствии с частью 1, а также частями 1.1, 2 и 2.1 (в случае установления таких требований) настоящей статьи, и (или) предоставил недостоверную информацию о своем соответствии таким требованиям. Заказчик обязан отказаться от заключения контракта с участником закупки, если после подведения итогов определения поставщика (подрядчика, исполнителя) и до заключения в соответствии с настоящим Федеральным законом контракта обнаружит, что участник закупки не соответствует требованиям, установленным в соответствии с частью 1, а также частями 1.1, 2 и 2.1 (в случае установления таких требований) настоящей статьи, и (или) предоставил недостоверную информацию о своем соответствии таким требованиям либо недостоверную информацию и (или) документы, содержащиеся в заявке на участие в закупке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474" y="2696337"/>
            <a:ext cx="2373166" cy="438912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Часть 9 статьи 31</a:t>
            </a:r>
          </a:p>
        </p:txBody>
      </p:sp>
    </p:spTree>
    <p:extLst>
      <p:ext uri="{BB962C8B-B14F-4D97-AF65-F5344CB8AC3E}">
        <p14:creationId xmlns:p14="http://schemas.microsoft.com/office/powerpoint/2010/main" val="25785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1474" y="758120"/>
            <a:ext cx="6134242" cy="1473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Федеральный закон от 07.06.2025 N 138-ФЗ</a:t>
            </a:r>
          </a:p>
          <a:p>
            <a:pPr algn="ctr"/>
            <a:r>
              <a:rPr lang="ru-RU" dirty="0"/>
              <a:t>"О внесении изменений в статьи 31 и 43 Федерального закона "О контрактной системе в сфере закупок товаров, работ, услуг для обеспечения государственных и муниципальных нужд"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60536" y="758121"/>
            <a:ext cx="3081962" cy="835692"/>
          </a:xfrm>
          <a:prstGeom prst="rect">
            <a:avLst/>
          </a:prstGeom>
          <a:solidFill>
            <a:srgbClr val="FF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1 января 2026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1474" y="3683889"/>
            <a:ext cx="11481024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Ответственность за недостоверность информации и (или) документов, включенных в заявку на участие в закупке, за действия, совершенные на основании указанных информации и (или) документов, несет участник закупки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474" y="3244977"/>
            <a:ext cx="2373166" cy="438912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Часть 12 статьи 43</a:t>
            </a:r>
          </a:p>
        </p:txBody>
      </p:sp>
    </p:spTree>
    <p:extLst>
      <p:ext uri="{BB962C8B-B14F-4D97-AF65-F5344CB8AC3E}">
        <p14:creationId xmlns:p14="http://schemas.microsoft.com/office/powerpoint/2010/main" val="32492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632" y="1042726"/>
            <a:ext cx="10168128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</a:rPr>
              <a:t>Основные изменения в законодательстве о закупках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632" y="1972366"/>
            <a:ext cx="10168128" cy="19389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</a:rPr>
              <a:t>Продолжается электронизация закупочной деятельности – с 01.04.2025 г. в электронную форму переведены процессы заключения дополнительных соглашений, соглашений о расторжении контрактов и заключение некоторых контрактов с единственным поставщиком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32" y="4163878"/>
            <a:ext cx="1016812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400" dirty="0">
                <a:latin typeface="Arial" panose="020B0604020202020204" pitchFamily="34" charset="0"/>
              </a:rPr>
              <a:t>Начали работу новые правила национального режима, введенные Постановлением Правительства №1875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632" y="5247395"/>
            <a:ext cx="10168128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400" dirty="0">
                <a:latin typeface="Arial" panose="020B0604020202020204" pitchFamily="34" charset="0"/>
              </a:rPr>
              <a:t>Иные точечные изменения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8ACC56-4403-A009-54CC-0DF1BC7A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53898" y="376654"/>
            <a:ext cx="6134242" cy="430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Наиболее значимые письма органов власти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602" y="1020389"/>
            <a:ext cx="11481024" cy="5509200"/>
          </a:xfrm>
          <a:prstGeom prst="rect">
            <a:avLst/>
          </a:prstGeom>
          <a:ln w="28575">
            <a:solidFill>
              <a:srgbClr val="0A5CA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По ПП 1875</a:t>
            </a:r>
          </a:p>
          <a:p>
            <a:r>
              <a:rPr lang="ru-RU" sz="1600" dirty="0">
                <a:latin typeface="Arial" panose="020B0604020202020204" pitchFamily="34" charset="0"/>
              </a:rPr>
              <a:t>Информационное письмо Минфина России от 31.01.2025 N 24-01-06/8697</a:t>
            </a:r>
          </a:p>
          <a:p>
            <a:r>
              <a:rPr lang="ru-RU" sz="1600" dirty="0">
                <a:latin typeface="Arial" panose="020B0604020202020204" pitchFamily="34" charset="0"/>
              </a:rPr>
              <a:t>Письмо Минфина России от 17.03.2025 N 24-06-06/25869</a:t>
            </a:r>
          </a:p>
          <a:p>
            <a:r>
              <a:rPr lang="ru-RU" sz="1600" dirty="0">
                <a:latin typeface="Arial" panose="020B0604020202020204" pitchFamily="34" charset="0"/>
              </a:rPr>
              <a:t>Письмо Минфина России от 20 марта 2025 г. № 24-03-08/27794</a:t>
            </a:r>
          </a:p>
          <a:p>
            <a:endParaRPr lang="ru-RU" sz="1600" dirty="0"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Про обязательное наличие двух производителей</a:t>
            </a:r>
          </a:p>
          <a:p>
            <a:r>
              <a:rPr lang="ru-RU" sz="1600" dirty="0">
                <a:latin typeface="Arial" panose="020B0604020202020204" pitchFamily="34" charset="0"/>
              </a:rPr>
              <a:t>Письмо ФАС России от 21.03.2025 N 28/26176/25 «О рассмотрении обращения»</a:t>
            </a:r>
          </a:p>
          <a:p>
            <a:endParaRPr lang="ru-RU" sz="1600" dirty="0"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Про то, что в заявке должна быть указана только одна страна</a:t>
            </a:r>
          </a:p>
          <a:p>
            <a:r>
              <a:rPr lang="ru-RU" sz="1600" dirty="0">
                <a:latin typeface="Arial" panose="020B0604020202020204" pitchFamily="34" charset="0"/>
              </a:rPr>
              <a:t>Информационное письмо Минфина России от 13 марта 2025 г. N 24-03-09/24756</a:t>
            </a:r>
          </a:p>
          <a:p>
            <a:endParaRPr lang="ru-RU" sz="1600" dirty="0"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Про то, что в заявке должна быть только одна реестровая запись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Письмо Минфина 22.05.2025 №24-04-09/50188</a:t>
            </a:r>
          </a:p>
          <a:p>
            <a:endParaRPr lang="ru-RU" sz="1600" dirty="0"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Про баллы в заявке </a:t>
            </a:r>
          </a:p>
          <a:p>
            <a:r>
              <a:rPr lang="ru-RU" sz="1600" dirty="0">
                <a:latin typeface="Arial" panose="020B0604020202020204" pitchFamily="34" charset="0"/>
              </a:rPr>
              <a:t>Письмо Минпромторга от 15.05.2025 №53728/12 </a:t>
            </a:r>
          </a:p>
          <a:p>
            <a:r>
              <a:rPr lang="ru-RU" sz="1600" dirty="0">
                <a:latin typeface="Arial" panose="020B0604020202020204" pitchFamily="34" charset="0"/>
              </a:rPr>
              <a:t>Письмо ФАС России от 03.06.2025 №28/51603/25</a:t>
            </a:r>
          </a:p>
          <a:p>
            <a:r>
              <a:rPr lang="ru-RU" sz="1600" dirty="0">
                <a:latin typeface="Arial" panose="020B0604020202020204" pitchFamily="34" charset="0"/>
              </a:rPr>
              <a:t>Письмо Минфина России от 21.05.2025 №24-06-09/4998</a:t>
            </a:r>
          </a:p>
          <a:p>
            <a:endParaRPr lang="ru-RU" sz="1600" dirty="0"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Про то, что цену можно снижать до лимитов</a:t>
            </a:r>
          </a:p>
          <a:p>
            <a:r>
              <a:rPr lang="ru-RU" sz="1600" dirty="0">
                <a:latin typeface="Arial" panose="020B0604020202020204" pitchFamily="34" charset="0"/>
              </a:rPr>
              <a:t>Письмо Минфина от 16.03.2020 №24-01-08/19862</a:t>
            </a:r>
          </a:p>
          <a:p>
            <a:r>
              <a:rPr lang="ru-RU" sz="1600" dirty="0">
                <a:latin typeface="Arial" panose="020B0604020202020204" pitchFamily="34" charset="0"/>
              </a:rPr>
              <a:t>Письмо Минфина от 04.10.2024 №24-08-06/96200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2184" y="2724912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DDB"/>
                </a:solidFill>
              </a:rPr>
              <a:t>Заключение дополнительных соглашений в Единой информационной системе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ACC56-4403-A009-54CC-0DF1BC7A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446" y="614419"/>
            <a:ext cx="756504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Нормативно-законодательная база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896" y="1435874"/>
            <a:ext cx="6922008" cy="646331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Федерального закона №44-ФЗ,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вступившие в силу с 01.01.2025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0896" y="2441995"/>
            <a:ext cx="1188720" cy="539496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95,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1.7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6504" y="3829665"/>
            <a:ext cx="10143652" cy="1142791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 расторжении контракта, заключенного по результатам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процедур, закрытых электронных процедур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заключается с использованием единой информационной системы. В случаях, предусмотренных частью 5 статьи 103 настоящего Федерального закона, такое соглашение не размещается на официальном сайте.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896" y="3829665"/>
            <a:ext cx="1188720" cy="539496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95,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8.1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6504" y="2441995"/>
            <a:ext cx="10131986" cy="1142791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об изменении условий контракта, заключенного по результатам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процедур, закрытых электронных процедур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заключается с использованием единой информационной системы. В случаях, предусмотренных частью 5 статьи 103 настоящего Федерального закона, такое соглашение не размещается на официальном сайте.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0896" y="5217335"/>
            <a:ext cx="1188720" cy="818535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13 статьи 8 360-ФЗ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6504" y="5217335"/>
            <a:ext cx="10143652" cy="1457785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контракта, заключенного до 1 апреля 2025 года, положения частей 1.7 и 8.1 статьи 95 Федерального закона от 5 апреля 2013 года N 44-ФЗ применяются в случае, если такой контракт заключен с использованием единой информационной системы в сфере закупок и при его исполнении не заключено соглашение об изменении условий такого контракта без использования единой информационной системы в сфере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25844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446" y="614419"/>
            <a:ext cx="756504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форму доп. соглашения применяем?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2778" y="1671133"/>
            <a:ext cx="4553712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Доп. соглашение в электронной форме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610" y="5445657"/>
            <a:ext cx="4553712" cy="1142791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Контракт заключен до 01.04.2025 и до 01.04.2025 к нему заключено хотя бы одно доп. соглашение, и оно размещено в ЕИС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0777" y="2785734"/>
            <a:ext cx="4565378" cy="1142791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Контракт заключен до 01.04.2025 и до 01.04.2025 к нему не заключено ни одного доп. соглашения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0777" y="4118863"/>
            <a:ext cx="4565378" cy="1142791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Контракт заключен до 01.04.2025 и до 01.04.2025 к нему заключено хотя бы одно доп. соглашение, но оно не размещено в ЕИС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404104" y="1721118"/>
            <a:ext cx="539496" cy="66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04104" y="3026994"/>
            <a:ext cx="539496" cy="66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404104" y="4286536"/>
            <a:ext cx="539496" cy="66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404104" y="5686917"/>
            <a:ext cx="539496" cy="660269"/>
          </a:xfrm>
          <a:prstGeom prst="rightArrow">
            <a:avLst/>
          </a:prstGeom>
          <a:solidFill>
            <a:srgbClr val="FF7000"/>
          </a:solidFill>
          <a:ln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0777" y="1672066"/>
            <a:ext cx="4553712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Контракт заключен начиная с 01.04.2025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11112" y="2785734"/>
            <a:ext cx="4565378" cy="1142791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Доп. соглашение в электронной форме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11112" y="4118862"/>
            <a:ext cx="4565378" cy="1142791"/>
          </a:xfrm>
          <a:prstGeom prst="rect">
            <a:avLst/>
          </a:prstGeom>
          <a:noFill/>
          <a:ln w="38100">
            <a:solidFill>
              <a:srgbClr val="0A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Доп. соглашение в электронной форме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22778" y="5432346"/>
            <a:ext cx="4553712" cy="1142791"/>
          </a:xfrm>
          <a:prstGeom prst="rect">
            <a:avLst/>
          </a:prstGeom>
          <a:noFill/>
          <a:ln w="38100">
            <a:solidFill>
              <a:srgbClr val="FF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Доп. соглашение в «бумажной» форме</a:t>
            </a:r>
          </a:p>
        </p:txBody>
      </p:sp>
    </p:spTree>
    <p:extLst>
      <p:ext uri="{BB962C8B-B14F-4D97-AF65-F5344CB8AC3E}">
        <p14:creationId xmlns:p14="http://schemas.microsoft.com/office/powerpoint/2010/main" val="39780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2" y="845252"/>
            <a:ext cx="5539982" cy="3119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1262" y="215010"/>
            <a:ext cx="756504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Процедурный аспект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5500116" y="1506782"/>
            <a:ext cx="539496" cy="66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2288186"/>
            <a:ext cx="7010400" cy="6191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12280" y="1422994"/>
            <a:ext cx="4878106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Заходим в раздел «Заключение контрактов», переходим на вкладку «Контракт заключен»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99" y="3985593"/>
            <a:ext cx="10868025" cy="311467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5400000">
            <a:off x="6819137" y="2951293"/>
            <a:ext cx="539496" cy="66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83424" y="3306720"/>
            <a:ext cx="4106962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Выбираем, что сформировать – доп. соглашение об изменении или о расторжении контракта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7254" y="279860"/>
            <a:ext cx="756504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0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Процедурный аспект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5864" y="4634443"/>
            <a:ext cx="3964657" cy="203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Выбираем одно или несколько оснований для внесения изменений. В зависимости от выбранных оснований будут открываться возможности для редактирования отдельных положений цифрового контракта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61" y="1082395"/>
            <a:ext cx="7464362" cy="53278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28685" y="2225801"/>
            <a:ext cx="5472466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Сведения заполнены согласно данным первоначального контракта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136789" y="2178432"/>
            <a:ext cx="539496" cy="66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118106" y="3416184"/>
            <a:ext cx="539496" cy="66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28685" y="3430122"/>
            <a:ext cx="5472466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Сведения заполнены согласно данным первоначального контракта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0" y="376654"/>
            <a:ext cx="1816765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5280</Words>
  <Application>Microsoft Office PowerPoint</Application>
  <PresentationFormat>Широкоэкранный</PresentationFormat>
  <Paragraphs>503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изменения законодательства о контрактной системе в 2025 году</dc:title>
  <dc:creator>А Л</dc:creator>
  <cp:lastModifiedBy>Сучкова Елена Николаевна</cp:lastModifiedBy>
  <cp:revision>48</cp:revision>
  <dcterms:created xsi:type="dcterms:W3CDTF">2025-05-26T08:50:14Z</dcterms:created>
  <dcterms:modified xsi:type="dcterms:W3CDTF">2025-06-11T02:37:23Z</dcterms:modified>
</cp:coreProperties>
</file>