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9" r:id="rId1"/>
    <p:sldMasterId id="2147483731" r:id="rId2"/>
  </p:sldMasterIdLst>
  <p:notesMasterIdLst>
    <p:notesMasterId r:id="rId133"/>
  </p:notesMasterIdLst>
  <p:sldIdLst>
    <p:sldId id="4063" r:id="rId3"/>
    <p:sldId id="3528" r:id="rId4"/>
    <p:sldId id="3511" r:id="rId5"/>
    <p:sldId id="3912" r:id="rId6"/>
    <p:sldId id="3915" r:id="rId7"/>
    <p:sldId id="3916" r:id="rId8"/>
    <p:sldId id="3918" r:id="rId9"/>
    <p:sldId id="3919" r:id="rId10"/>
    <p:sldId id="4026" r:id="rId11"/>
    <p:sldId id="3923" r:id="rId12"/>
    <p:sldId id="3921" r:id="rId13"/>
    <p:sldId id="4013" r:id="rId14"/>
    <p:sldId id="4032" r:id="rId15"/>
    <p:sldId id="4031" r:id="rId16"/>
    <p:sldId id="4043" r:id="rId17"/>
    <p:sldId id="4054" r:id="rId18"/>
    <p:sldId id="4055" r:id="rId19"/>
    <p:sldId id="4034" r:id="rId20"/>
    <p:sldId id="4035" r:id="rId21"/>
    <p:sldId id="3924" r:id="rId22"/>
    <p:sldId id="4030" r:id="rId23"/>
    <p:sldId id="3968" r:id="rId24"/>
    <p:sldId id="4028" r:id="rId25"/>
    <p:sldId id="4039" r:id="rId26"/>
    <p:sldId id="4040" r:id="rId27"/>
    <p:sldId id="4038" r:id="rId28"/>
    <p:sldId id="4051" r:id="rId29"/>
    <p:sldId id="4029" r:id="rId30"/>
    <p:sldId id="3926" r:id="rId31"/>
    <p:sldId id="3928" r:id="rId32"/>
    <p:sldId id="3929" r:id="rId33"/>
    <p:sldId id="3930" r:id="rId34"/>
    <p:sldId id="4012" r:id="rId35"/>
    <p:sldId id="3931" r:id="rId36"/>
    <p:sldId id="3932" r:id="rId37"/>
    <p:sldId id="3972" r:id="rId38"/>
    <p:sldId id="3973" r:id="rId39"/>
    <p:sldId id="3974" r:id="rId40"/>
    <p:sldId id="3975" r:id="rId41"/>
    <p:sldId id="3976" r:id="rId42"/>
    <p:sldId id="3977" r:id="rId43"/>
    <p:sldId id="3979" r:id="rId44"/>
    <p:sldId id="4056" r:id="rId45"/>
    <p:sldId id="4057" r:id="rId46"/>
    <p:sldId id="4058" r:id="rId47"/>
    <p:sldId id="4059" r:id="rId48"/>
    <p:sldId id="3937" r:id="rId49"/>
    <p:sldId id="3841" r:id="rId50"/>
    <p:sldId id="3938" r:id="rId51"/>
    <p:sldId id="3939" r:id="rId52"/>
    <p:sldId id="4052" r:id="rId53"/>
    <p:sldId id="4060" r:id="rId54"/>
    <p:sldId id="4061" r:id="rId55"/>
    <p:sldId id="4062" r:id="rId56"/>
    <p:sldId id="3940" r:id="rId57"/>
    <p:sldId id="3941" r:id="rId58"/>
    <p:sldId id="3942" r:id="rId59"/>
    <p:sldId id="3943" r:id="rId60"/>
    <p:sldId id="3944" r:id="rId61"/>
    <p:sldId id="3945" r:id="rId62"/>
    <p:sldId id="3946" r:id="rId63"/>
    <p:sldId id="4018" r:id="rId64"/>
    <p:sldId id="3952" r:id="rId65"/>
    <p:sldId id="4019" r:id="rId66"/>
    <p:sldId id="4020" r:id="rId67"/>
    <p:sldId id="4037" r:id="rId68"/>
    <p:sldId id="4050" r:id="rId69"/>
    <p:sldId id="3949" r:id="rId70"/>
    <p:sldId id="3950" r:id="rId71"/>
    <p:sldId id="4053" r:id="rId72"/>
    <p:sldId id="3953" r:id="rId73"/>
    <p:sldId id="4025" r:id="rId74"/>
    <p:sldId id="3954" r:id="rId75"/>
    <p:sldId id="4027" r:id="rId76"/>
    <p:sldId id="3960" r:id="rId77"/>
    <p:sldId id="3961" r:id="rId78"/>
    <p:sldId id="4041" r:id="rId79"/>
    <p:sldId id="4024" r:id="rId80"/>
    <p:sldId id="3992" r:id="rId81"/>
    <p:sldId id="4045" r:id="rId82"/>
    <p:sldId id="4046" r:id="rId83"/>
    <p:sldId id="3994" r:id="rId84"/>
    <p:sldId id="4049" r:id="rId85"/>
    <p:sldId id="4048" r:id="rId86"/>
    <p:sldId id="4047" r:id="rId87"/>
    <p:sldId id="3987" r:id="rId88"/>
    <p:sldId id="3988" r:id="rId89"/>
    <p:sldId id="3989" r:id="rId90"/>
    <p:sldId id="3990" r:id="rId91"/>
    <p:sldId id="1298" r:id="rId92"/>
    <p:sldId id="1299" r:id="rId93"/>
    <p:sldId id="3122" r:id="rId94"/>
    <p:sldId id="1328" r:id="rId95"/>
    <p:sldId id="1329" r:id="rId96"/>
    <p:sldId id="1336" r:id="rId97"/>
    <p:sldId id="1494" r:id="rId98"/>
    <p:sldId id="1333" r:id="rId99"/>
    <p:sldId id="1335" r:id="rId100"/>
    <p:sldId id="3121" r:id="rId101"/>
    <p:sldId id="1334" r:id="rId102"/>
    <p:sldId id="1332" r:id="rId103"/>
    <p:sldId id="3109" r:id="rId104"/>
    <p:sldId id="1308" r:id="rId105"/>
    <p:sldId id="1300" r:id="rId106"/>
    <p:sldId id="1301" r:id="rId107"/>
    <p:sldId id="1477" r:id="rId108"/>
    <p:sldId id="1478" r:id="rId109"/>
    <p:sldId id="1479" r:id="rId110"/>
    <p:sldId id="3092" r:id="rId111"/>
    <p:sldId id="4033" r:id="rId112"/>
    <p:sldId id="1224" r:id="rId113"/>
    <p:sldId id="1229" r:id="rId114"/>
    <p:sldId id="1250" r:id="rId115"/>
    <p:sldId id="1252" r:id="rId116"/>
    <p:sldId id="1414" r:id="rId117"/>
    <p:sldId id="4002" r:id="rId118"/>
    <p:sldId id="1521" r:id="rId119"/>
    <p:sldId id="462" r:id="rId120"/>
    <p:sldId id="991" r:id="rId121"/>
    <p:sldId id="992" r:id="rId122"/>
    <p:sldId id="810" r:id="rId123"/>
    <p:sldId id="3123" r:id="rId124"/>
    <p:sldId id="4042" r:id="rId125"/>
    <p:sldId id="856" r:id="rId126"/>
    <p:sldId id="4003" r:id="rId127"/>
    <p:sldId id="1557" r:id="rId128"/>
    <p:sldId id="4044" r:id="rId129"/>
    <p:sldId id="1555" r:id="rId130"/>
    <p:sldId id="1556" r:id="rId131"/>
    <p:sldId id="3515" r:id="rId13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22613"/>
    <a:srgbClr val="22A7F0"/>
    <a:srgbClr val="D6E5FC"/>
    <a:srgbClr val="EA276D"/>
    <a:srgbClr val="1F3A93"/>
    <a:srgbClr val="446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883" autoAdjust="0"/>
  </p:normalViewPr>
  <p:slideViewPr>
    <p:cSldViewPr>
      <p:cViewPr varScale="1">
        <p:scale>
          <a:sx n="151" d="100"/>
          <a:sy n="151" d="100"/>
        </p:scale>
        <p:origin x="474" y="138"/>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5E15B-1BD2-422B-8665-EF72F411F3D2}" type="datetimeFigureOut">
              <a:rPr lang="ru-RU" smtClean="0"/>
              <a:pPr/>
              <a:t>11.06.2025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4C42F-98D6-462E-9007-68603590ED4B}" type="slidenum">
              <a:rPr lang="ru-RU" smtClean="0"/>
              <a:pPr/>
              <a:t>‹#›</a:t>
            </a:fld>
            <a:endParaRPr lang="ru-RU"/>
          </a:p>
        </p:txBody>
      </p:sp>
    </p:spTree>
    <p:extLst>
      <p:ext uri="{BB962C8B-B14F-4D97-AF65-F5344CB8AC3E}">
        <p14:creationId xmlns:p14="http://schemas.microsoft.com/office/powerpoint/2010/main" val="419467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2759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0274052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8952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3548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1140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7010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25163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46785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2753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7216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5467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04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387791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2947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5476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8429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5675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36294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1835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26859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12318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22354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57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81267587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10974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31939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1564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09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50062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85921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491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4654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023547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705489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4090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07149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17870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7333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6314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09957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431567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49350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981256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40772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65322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57020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05931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85172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35599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940211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63240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02264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48936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044797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71067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06331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6220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504318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515408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375343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14886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961083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3807430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7234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734037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790057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543531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9540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248986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488704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260784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905957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014782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2318949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570084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360893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606407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921791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8920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275447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669461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0415994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3964346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213207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663941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831445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0483921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2413256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1229018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06084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3201020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570998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699762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6965548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8366807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0126938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523916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0797284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9660836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020468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43285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860653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6384009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4012185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9608290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3083016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0259390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109207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346846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8177760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5549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13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98794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1055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5555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834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2863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0018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6088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7105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3702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1285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914400" y="2486025"/>
            <a:ext cx="7315200" cy="23542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2828925" y="392113"/>
            <a:ext cx="3486150" cy="1962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21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171802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18982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189390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pPr defTabSz="685800"/>
            <a:fld id="{E973F6E6-72DB-4B78-A514-BA75842CD055}"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5" name="Нижний колонтитул 4"/>
          <p:cNvSpPr>
            <a:spLocks noGrp="1"/>
          </p:cNvSpPr>
          <p:nvPr>
            <p:ph type="ftr" sz="quarter" idx="11"/>
          </p:nvPr>
        </p:nvSpPr>
        <p:spPr/>
        <p:txBody>
          <a:bodyPr/>
          <a:lstStyle/>
          <a:p>
            <a:pPr defTabSz="685800"/>
            <a:r>
              <a:rPr lang="ru-RU">
                <a:solidFill>
                  <a:srgbClr val="004065">
                    <a:tint val="75000"/>
                  </a:srgbClr>
                </a:solidFill>
              </a:rPr>
              <a:t>2</a:t>
            </a:r>
          </a:p>
        </p:txBody>
      </p:sp>
      <p:sp>
        <p:nvSpPr>
          <p:cNvPr id="6" name="Номер слайда 5"/>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422847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685800"/>
            <a:fld id="{BBF56558-9179-4A51-AD29-6FCC8FC5EB55}"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5" name="Нижний колонтитул 4"/>
          <p:cNvSpPr>
            <a:spLocks noGrp="1"/>
          </p:cNvSpPr>
          <p:nvPr>
            <p:ph type="ftr" sz="quarter" idx="11"/>
          </p:nvPr>
        </p:nvSpPr>
        <p:spPr/>
        <p:txBody>
          <a:bodyPr/>
          <a:lstStyle/>
          <a:p>
            <a:pPr defTabSz="685800"/>
            <a:r>
              <a:rPr lang="ru-RU">
                <a:solidFill>
                  <a:srgbClr val="004065">
                    <a:tint val="75000"/>
                  </a:srgbClr>
                </a:solidFill>
              </a:rPr>
              <a:t>2</a:t>
            </a:r>
          </a:p>
        </p:txBody>
      </p:sp>
      <p:sp>
        <p:nvSpPr>
          <p:cNvPr id="6" name="Номер слайда 5"/>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130079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defTabSz="685800"/>
            <a:fld id="{40569160-03E0-4198-8CF3-C28D4838D168}"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5" name="Нижний колонтитул 4"/>
          <p:cNvSpPr>
            <a:spLocks noGrp="1"/>
          </p:cNvSpPr>
          <p:nvPr>
            <p:ph type="ftr" sz="quarter" idx="11"/>
          </p:nvPr>
        </p:nvSpPr>
        <p:spPr/>
        <p:txBody>
          <a:bodyPr/>
          <a:lstStyle/>
          <a:p>
            <a:pPr defTabSz="685800"/>
            <a:r>
              <a:rPr lang="ru-RU">
                <a:solidFill>
                  <a:srgbClr val="004065">
                    <a:tint val="75000"/>
                  </a:srgbClr>
                </a:solidFill>
              </a:rPr>
              <a:t>2</a:t>
            </a:r>
          </a:p>
        </p:txBody>
      </p:sp>
      <p:sp>
        <p:nvSpPr>
          <p:cNvPr id="6" name="Номер слайда 5"/>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37681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defTabSz="685800"/>
            <a:fld id="{42770214-9E05-4C1C-8FD0-14DF6940DFC6}"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6" name="Нижний колонтитул 5"/>
          <p:cNvSpPr>
            <a:spLocks noGrp="1"/>
          </p:cNvSpPr>
          <p:nvPr>
            <p:ph type="ftr" sz="quarter" idx="11"/>
          </p:nvPr>
        </p:nvSpPr>
        <p:spPr/>
        <p:txBody>
          <a:bodyPr/>
          <a:lstStyle/>
          <a:p>
            <a:pPr defTabSz="685800"/>
            <a:r>
              <a:rPr lang="ru-RU">
                <a:solidFill>
                  <a:srgbClr val="004065">
                    <a:tint val="75000"/>
                  </a:srgbClr>
                </a:solidFill>
              </a:rPr>
              <a:t>2</a:t>
            </a:r>
          </a:p>
        </p:txBody>
      </p:sp>
      <p:sp>
        <p:nvSpPr>
          <p:cNvPr id="7" name="Номер слайда 6"/>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13897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defTabSz="685800"/>
            <a:fld id="{31984BD4-A658-4429-A169-1CD0DB1FBF3B}"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8" name="Нижний колонтитул 7"/>
          <p:cNvSpPr>
            <a:spLocks noGrp="1"/>
          </p:cNvSpPr>
          <p:nvPr>
            <p:ph type="ftr" sz="quarter" idx="11"/>
          </p:nvPr>
        </p:nvSpPr>
        <p:spPr/>
        <p:txBody>
          <a:bodyPr/>
          <a:lstStyle/>
          <a:p>
            <a:pPr defTabSz="685800"/>
            <a:r>
              <a:rPr lang="ru-RU">
                <a:solidFill>
                  <a:srgbClr val="004065">
                    <a:tint val="75000"/>
                  </a:srgbClr>
                </a:solidFill>
              </a:rPr>
              <a:t>2</a:t>
            </a:r>
          </a:p>
        </p:txBody>
      </p:sp>
      <p:sp>
        <p:nvSpPr>
          <p:cNvPr id="9" name="Номер слайда 8"/>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94792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defTabSz="685800"/>
            <a:fld id="{24B9C71F-2594-4F49-BD3C-1B17D68760A7}"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4" name="Нижний колонтитул 3"/>
          <p:cNvSpPr>
            <a:spLocks noGrp="1"/>
          </p:cNvSpPr>
          <p:nvPr>
            <p:ph type="ftr" sz="quarter" idx="11"/>
          </p:nvPr>
        </p:nvSpPr>
        <p:spPr/>
        <p:txBody>
          <a:bodyPr/>
          <a:lstStyle/>
          <a:p>
            <a:pPr defTabSz="685800"/>
            <a:r>
              <a:rPr lang="ru-RU">
                <a:solidFill>
                  <a:srgbClr val="004065">
                    <a:tint val="75000"/>
                  </a:srgbClr>
                </a:solidFill>
              </a:rPr>
              <a:t>2</a:t>
            </a:r>
          </a:p>
        </p:txBody>
      </p:sp>
      <p:sp>
        <p:nvSpPr>
          <p:cNvPr id="5" name="Номер слайда 4"/>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288118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685800"/>
            <a:fld id="{1979652B-A237-485A-A208-AD9B99607F36}"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3" name="Нижний колонтитул 2"/>
          <p:cNvSpPr>
            <a:spLocks noGrp="1"/>
          </p:cNvSpPr>
          <p:nvPr>
            <p:ph type="ftr" sz="quarter" idx="11"/>
          </p:nvPr>
        </p:nvSpPr>
        <p:spPr/>
        <p:txBody>
          <a:bodyPr/>
          <a:lstStyle/>
          <a:p>
            <a:pPr defTabSz="685800"/>
            <a:r>
              <a:rPr lang="ru-RU">
                <a:solidFill>
                  <a:srgbClr val="004065">
                    <a:tint val="75000"/>
                  </a:srgbClr>
                </a:solidFill>
              </a:rPr>
              <a:t>2</a:t>
            </a:r>
          </a:p>
        </p:txBody>
      </p:sp>
      <p:sp>
        <p:nvSpPr>
          <p:cNvPr id="4" name="Номер слайда 3"/>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4180858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defTabSz="685800"/>
            <a:fld id="{E4ADA981-A7C3-4FD4-AA39-02B4BB36515B}"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6" name="Нижний колонтитул 5"/>
          <p:cNvSpPr>
            <a:spLocks noGrp="1"/>
          </p:cNvSpPr>
          <p:nvPr>
            <p:ph type="ftr" sz="quarter" idx="11"/>
          </p:nvPr>
        </p:nvSpPr>
        <p:spPr/>
        <p:txBody>
          <a:bodyPr/>
          <a:lstStyle/>
          <a:p>
            <a:pPr defTabSz="685800"/>
            <a:r>
              <a:rPr lang="ru-RU">
                <a:solidFill>
                  <a:srgbClr val="004065">
                    <a:tint val="75000"/>
                  </a:srgbClr>
                </a:solidFill>
              </a:rPr>
              <a:t>2</a:t>
            </a:r>
          </a:p>
        </p:txBody>
      </p:sp>
      <p:sp>
        <p:nvSpPr>
          <p:cNvPr id="7" name="Номер слайда 6"/>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406165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245111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defTabSz="685800"/>
            <a:fld id="{746EACA8-AABB-49D6-95DC-061DFE625897}"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6" name="Нижний колонтитул 5"/>
          <p:cNvSpPr>
            <a:spLocks noGrp="1"/>
          </p:cNvSpPr>
          <p:nvPr>
            <p:ph type="ftr" sz="quarter" idx="11"/>
          </p:nvPr>
        </p:nvSpPr>
        <p:spPr/>
        <p:txBody>
          <a:bodyPr/>
          <a:lstStyle/>
          <a:p>
            <a:pPr defTabSz="685800"/>
            <a:r>
              <a:rPr lang="ru-RU">
                <a:solidFill>
                  <a:srgbClr val="004065">
                    <a:tint val="75000"/>
                  </a:srgbClr>
                </a:solidFill>
              </a:rPr>
              <a:t>2</a:t>
            </a:r>
          </a:p>
        </p:txBody>
      </p:sp>
      <p:sp>
        <p:nvSpPr>
          <p:cNvPr id="7" name="Номер слайда 6"/>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56070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685800"/>
            <a:fld id="{024546A2-F362-4096-9509-F2F68A0352C7}"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5" name="Нижний колонтитул 4"/>
          <p:cNvSpPr>
            <a:spLocks noGrp="1"/>
          </p:cNvSpPr>
          <p:nvPr>
            <p:ph type="ftr" sz="quarter" idx="11"/>
          </p:nvPr>
        </p:nvSpPr>
        <p:spPr/>
        <p:txBody>
          <a:bodyPr/>
          <a:lstStyle/>
          <a:p>
            <a:pPr defTabSz="685800"/>
            <a:r>
              <a:rPr lang="ru-RU">
                <a:solidFill>
                  <a:srgbClr val="004065">
                    <a:tint val="75000"/>
                  </a:srgbClr>
                </a:solidFill>
              </a:rPr>
              <a:t>2</a:t>
            </a:r>
          </a:p>
        </p:txBody>
      </p:sp>
      <p:sp>
        <p:nvSpPr>
          <p:cNvPr id="6" name="Номер слайда 5"/>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2404025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685800"/>
            <a:fld id="{B3FBA4F0-4227-41C6-88B8-648AFF27EDC7}"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5" name="Нижний колонтитул 4"/>
          <p:cNvSpPr>
            <a:spLocks noGrp="1"/>
          </p:cNvSpPr>
          <p:nvPr>
            <p:ph type="ftr" sz="quarter" idx="11"/>
          </p:nvPr>
        </p:nvSpPr>
        <p:spPr/>
        <p:txBody>
          <a:bodyPr/>
          <a:lstStyle/>
          <a:p>
            <a:pPr defTabSz="685800"/>
            <a:r>
              <a:rPr lang="ru-RU">
                <a:solidFill>
                  <a:srgbClr val="004065">
                    <a:tint val="75000"/>
                  </a:srgbClr>
                </a:solidFill>
              </a:rPr>
              <a:t>2</a:t>
            </a:r>
          </a:p>
        </p:txBody>
      </p:sp>
      <p:sp>
        <p:nvSpPr>
          <p:cNvPr id="6" name="Номер слайда 5"/>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130400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6"/>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3442100"/>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120226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170008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7"/>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243978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298634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24129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423664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7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D45ADF98-6583-4146-9C00-D0DAA8901EE8}" type="datetimeFigureOut">
              <a:rPr lang="ru-RU" smtClean="0"/>
              <a:pPr/>
              <a:t>11.06.2025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52CC4F-D7E3-4A0F-9889-3C9E36635F3F}" type="slidenum">
              <a:rPr lang="ru-RU" smtClean="0"/>
              <a:pPr/>
              <a:t>‹#›</a:t>
            </a:fld>
            <a:endParaRPr lang="ru-RU"/>
          </a:p>
        </p:txBody>
      </p:sp>
    </p:spTree>
    <p:extLst>
      <p:ext uri="{BB962C8B-B14F-4D97-AF65-F5344CB8AC3E}">
        <p14:creationId xmlns:p14="http://schemas.microsoft.com/office/powerpoint/2010/main" val="396093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5"/>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45ADF98-6583-4146-9C00-D0DAA8901EE8}" type="datetimeFigureOut">
              <a:rPr lang="ru-RU" smtClean="0"/>
              <a:pPr/>
              <a:t>11.06.2025</a:t>
            </a:fld>
            <a:endParaRPr lang="ru-RU"/>
          </a:p>
        </p:txBody>
      </p:sp>
      <p:sp>
        <p:nvSpPr>
          <p:cNvPr id="5" name="Нижний колонтитул 4"/>
          <p:cNvSpPr>
            <a:spLocks noGrp="1"/>
          </p:cNvSpPr>
          <p:nvPr>
            <p:ph type="ftr" sz="quarter" idx="3"/>
          </p:nvPr>
        </p:nvSpPr>
        <p:spPr>
          <a:xfrm>
            <a:off x="3028950" y="4767265"/>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52CC4F-D7E3-4A0F-9889-3C9E36635F3F}" type="slidenum">
              <a:rPr lang="ru-RU" smtClean="0"/>
              <a:pPr/>
              <a:t>‹#›</a:t>
            </a:fld>
            <a:endParaRPr lang="ru-RU"/>
          </a:p>
        </p:txBody>
      </p:sp>
    </p:spTree>
    <p:extLst>
      <p:ext uri="{BB962C8B-B14F-4D97-AF65-F5344CB8AC3E}">
        <p14:creationId xmlns:p14="http://schemas.microsoft.com/office/powerpoint/2010/main" val="248202597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8E0EB35-5D51-40AB-9CC3-C44C58CFBA0A}" type="datetime1">
              <a:rPr lang="ru-RU" smtClean="0">
                <a:solidFill>
                  <a:srgbClr val="004065">
                    <a:tint val="75000"/>
                  </a:srgbClr>
                </a:solidFill>
              </a:rPr>
              <a:pPr defTabSz="685800"/>
              <a:t>11.06.2025</a:t>
            </a:fld>
            <a:endParaRPr lang="ru-RU">
              <a:solidFill>
                <a:srgbClr val="004065">
                  <a:tint val="75000"/>
                </a:srgbClr>
              </a:solidFill>
            </a:endParaRPr>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ru-RU">
                <a:solidFill>
                  <a:srgbClr val="004065">
                    <a:tint val="75000"/>
                  </a:srgbClr>
                </a:solidFill>
              </a:rPr>
              <a:t>2</a:t>
            </a:r>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5CC5F89-ED8E-4726-9FA5-A5774F973883}" type="slidenum">
              <a:rPr lang="ru-RU" smtClean="0">
                <a:solidFill>
                  <a:srgbClr val="004065">
                    <a:tint val="75000"/>
                  </a:srgbClr>
                </a:solidFill>
              </a:rPr>
              <a:pPr defTabSz="685800"/>
              <a:t>‹#›</a:t>
            </a:fld>
            <a:endParaRPr lang="ru-RU">
              <a:solidFill>
                <a:srgbClr val="004065">
                  <a:tint val="75000"/>
                </a:srgbClr>
              </a:solidFill>
            </a:endParaRPr>
          </a:p>
        </p:txBody>
      </p:sp>
    </p:spTree>
    <p:extLst>
      <p:ext uri="{BB962C8B-B14F-4D97-AF65-F5344CB8AC3E}">
        <p14:creationId xmlns:p14="http://schemas.microsoft.com/office/powerpoint/2010/main" val="386259128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hyperlink" Target="https://gisp.gov.ru/goods/#/product/39269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hyperlink" Target="https://atameken.kz/ru/services/56-reestr-sertifikatov-o-proishozhdenii-tovara" TargetMode="External"/><Relationship Id="rId5" Type="http://schemas.openxmlformats.org/officeDocument/2006/relationships/hyperlink" Target="https://certs.cci.by/verify/check.do" TargetMode="External"/><Relationship Id="rId4" Type="http://schemas.openxmlformats.org/officeDocument/2006/relationships/hyperlink" Target="https://verification.tpprf.ru/search/tenders"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minpromtorg.gov.ru/docs/list/"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E606C-BA1B-4C49-988A-2062CA383EC4}"/>
              </a:ext>
            </a:extLst>
          </p:cNvPr>
          <p:cNvSpPr>
            <a:spLocks noGrp="1"/>
          </p:cNvSpPr>
          <p:nvPr>
            <p:ph type="title"/>
          </p:nvPr>
        </p:nvSpPr>
        <p:spPr/>
        <p:txBody>
          <a:bodyPr/>
          <a:lstStyle/>
          <a:p>
            <a:endParaRPr lang="ru-RU"/>
          </a:p>
        </p:txBody>
      </p:sp>
      <p:pic>
        <p:nvPicPr>
          <p:cNvPr id="7" name="Объект 6">
            <a:extLst>
              <a:ext uri="{FF2B5EF4-FFF2-40B4-BE49-F238E27FC236}">
                <a16:creationId xmlns:a16="http://schemas.microsoft.com/office/drawing/2014/main" id="{3216935D-C9CD-4A46-A1F2-92305167D9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80512" cy="5164039"/>
          </a:xfrm>
        </p:spPr>
      </p:pic>
      <p:sp>
        <p:nvSpPr>
          <p:cNvPr id="4" name="Нижний колонтитул 3">
            <a:extLst>
              <a:ext uri="{FF2B5EF4-FFF2-40B4-BE49-F238E27FC236}">
                <a16:creationId xmlns:a16="http://schemas.microsoft.com/office/drawing/2014/main" id="{927AFD8A-5231-4CF3-A1D5-C7521B99D515}"/>
              </a:ext>
            </a:extLst>
          </p:cNvPr>
          <p:cNvSpPr>
            <a:spLocks noGrp="1"/>
          </p:cNvSpPr>
          <p:nvPr>
            <p:ph type="ftr" sz="quarter" idx="11"/>
          </p:nvPr>
        </p:nvSpPr>
        <p:spPr/>
        <p:txBody>
          <a:bodyPr/>
          <a:lstStyle/>
          <a:p>
            <a:pPr defTabSz="685800"/>
            <a:r>
              <a:rPr lang="ru-RU">
                <a:solidFill>
                  <a:srgbClr val="004065">
                    <a:tint val="75000"/>
                  </a:srgbClr>
                </a:solidFill>
              </a:rPr>
              <a:t>2</a:t>
            </a:r>
          </a:p>
        </p:txBody>
      </p:sp>
      <p:sp>
        <p:nvSpPr>
          <p:cNvPr id="5" name="Номер слайда 4">
            <a:extLst>
              <a:ext uri="{FF2B5EF4-FFF2-40B4-BE49-F238E27FC236}">
                <a16:creationId xmlns:a16="http://schemas.microsoft.com/office/drawing/2014/main" id="{9BDC5EF8-2269-45ED-BCE8-1E6EAED32836}"/>
              </a:ext>
            </a:extLst>
          </p:cNvPr>
          <p:cNvSpPr>
            <a:spLocks noGrp="1"/>
          </p:cNvSpPr>
          <p:nvPr>
            <p:ph type="sldNum" sz="quarter" idx="12"/>
          </p:nvPr>
        </p:nvSpPr>
        <p:spPr/>
        <p:txBody>
          <a:bodyPr/>
          <a:lstStyle/>
          <a:p>
            <a:pPr defTabSz="685800"/>
            <a:fld id="{C5CC5F89-ED8E-4726-9FA5-A5774F973883}" type="slidenum">
              <a:rPr lang="ru-RU" smtClean="0">
                <a:solidFill>
                  <a:srgbClr val="004065">
                    <a:tint val="75000"/>
                  </a:srgbClr>
                </a:solidFill>
              </a:rPr>
              <a:pPr defTabSz="685800"/>
              <a:t>1</a:t>
            </a:fld>
            <a:endParaRPr lang="ru-RU">
              <a:solidFill>
                <a:srgbClr val="004065">
                  <a:tint val="75000"/>
                </a:srgbClr>
              </a:solidFill>
            </a:endParaRPr>
          </a:p>
        </p:txBody>
      </p:sp>
    </p:spTree>
    <p:extLst>
      <p:ext uri="{BB962C8B-B14F-4D97-AF65-F5344CB8AC3E}">
        <p14:creationId xmlns:p14="http://schemas.microsoft.com/office/powerpoint/2010/main" val="140632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266709" y="1108080"/>
            <a:ext cx="8352928" cy="738664"/>
          </a:xfrm>
          <a:prstGeom prst="rect">
            <a:avLst/>
          </a:prstGeom>
        </p:spPr>
        <p:txBody>
          <a:bodyPr wrap="square">
            <a:spAutoFit/>
          </a:bodyPr>
          <a:lstStyle/>
          <a:p>
            <a:pPr indent="0" algn="just"/>
            <a:r>
              <a:rPr lang="ru-RU" sz="1400" dirty="0">
                <a:solidFill>
                  <a:srgbClr val="000000"/>
                </a:solidFill>
                <a:effectLst/>
                <a:ea typeface="Times New Roman" panose="02020603050405020304" pitchFamily="18" charset="0"/>
              </a:rPr>
              <a:t>УФАС признал правомерными действия заказчика, установившего запрет. </a:t>
            </a:r>
          </a:p>
          <a:p>
            <a:pPr indent="0" algn="just"/>
            <a:endParaRPr lang="ru-RU" sz="1400" dirty="0">
              <a:ea typeface="Times New Roman" panose="02020603050405020304" pitchFamily="18" charset="0"/>
            </a:endParaRPr>
          </a:p>
          <a:p>
            <a:pPr indent="0" algn="just"/>
            <a:r>
              <a:rPr lang="ru-RU" sz="1400" i="1" dirty="0">
                <a:ea typeface="Times New Roman" panose="02020603050405020304" pitchFamily="18" charset="0"/>
              </a:rPr>
              <a:t>См. решение Санкт-Петербургского УФАС России от 28.02.2025 по делу № 44-351/25</a:t>
            </a:r>
            <a:endParaRPr lang="ru-RU" sz="1800" dirty="0">
              <a:effectLst/>
              <a:ea typeface="Times New Roman" panose="02020603050405020304" pitchFamily="18" charset="0"/>
            </a:endParaRPr>
          </a:p>
        </p:txBody>
      </p:sp>
      <p:pic>
        <p:nvPicPr>
          <p:cNvPr id="7" name="Рисунок 6">
            <a:extLst>
              <a:ext uri="{FF2B5EF4-FFF2-40B4-BE49-F238E27FC236}">
                <a16:creationId xmlns:a16="http://schemas.microsoft.com/office/drawing/2014/main" id="{14D9972A-5F36-44B5-871A-5BFB5A828035}"/>
              </a:ext>
            </a:extLst>
          </p:cNvPr>
          <p:cNvPicPr>
            <a:picLocks noChangeAspect="1"/>
          </p:cNvPicPr>
          <p:nvPr/>
        </p:nvPicPr>
        <p:blipFill>
          <a:blip r:embed="rId4"/>
          <a:stretch>
            <a:fillRect/>
          </a:stretch>
        </p:blipFill>
        <p:spPr>
          <a:xfrm>
            <a:off x="212482" y="1944115"/>
            <a:ext cx="3914937" cy="3082394"/>
          </a:xfrm>
          <a:prstGeom prst="rect">
            <a:avLst/>
          </a:prstGeom>
        </p:spPr>
      </p:pic>
      <p:pic>
        <p:nvPicPr>
          <p:cNvPr id="8" name="Рисунок 7">
            <a:extLst>
              <a:ext uri="{FF2B5EF4-FFF2-40B4-BE49-F238E27FC236}">
                <a16:creationId xmlns:a16="http://schemas.microsoft.com/office/drawing/2014/main" id="{AF58415D-0E18-4C75-96E2-606BDC05093A}"/>
              </a:ext>
            </a:extLst>
          </p:cNvPr>
          <p:cNvPicPr>
            <a:picLocks noChangeAspect="1"/>
          </p:cNvPicPr>
          <p:nvPr/>
        </p:nvPicPr>
        <p:blipFill>
          <a:blip r:embed="rId5"/>
          <a:stretch>
            <a:fillRect/>
          </a:stretch>
        </p:blipFill>
        <p:spPr>
          <a:xfrm>
            <a:off x="3367911" y="2837002"/>
            <a:ext cx="5748728" cy="2189507"/>
          </a:xfrm>
          <a:prstGeom prst="rect">
            <a:avLst/>
          </a:prstGeom>
        </p:spPr>
      </p:pic>
    </p:spTree>
    <p:extLst>
      <p:ext uri="{BB962C8B-B14F-4D97-AF65-F5344CB8AC3E}">
        <p14:creationId xmlns:p14="http://schemas.microsoft.com/office/powerpoint/2010/main" val="5859093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89509"/>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376" b="1" dirty="0">
                <a:solidFill>
                  <a:srgbClr val="000000"/>
                </a:solidFill>
              </a:rPr>
              <a:t>Отдельные графы Документа СП могут быть незаполненными.</a:t>
            </a:r>
            <a:endParaRPr lang="ru-RU" sz="1376" dirty="0">
              <a:solidFill>
                <a:srgbClr val="000000"/>
              </a:solidFill>
            </a:endParaRPr>
          </a:p>
          <a:p>
            <a:pPr marL="99871" indent="0" algn="just"/>
            <a:endParaRPr lang="ru-RU" sz="1376" i="1" dirty="0">
              <a:solidFill>
                <a:sysClr val="windowText" lastClr="000000"/>
              </a:solidFill>
            </a:endParaRPr>
          </a:p>
          <a:p>
            <a:pPr marL="337071" indent="-237198">
              <a:spcBef>
                <a:spcPts val="590"/>
              </a:spcBef>
              <a:buClr>
                <a:srgbClr val="0450F2"/>
              </a:buClr>
              <a:buSzPts val="1600"/>
            </a:pPr>
            <a:endParaRPr lang="ru-RU" sz="1573" dirty="0">
              <a:solidFill>
                <a:schemeClr val="dk1"/>
              </a:solidFill>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sp>
        <p:nvSpPr>
          <p:cNvPr id="6" name="Текст 2">
            <a:extLst>
              <a:ext uri="{FF2B5EF4-FFF2-40B4-BE49-F238E27FC236}">
                <a16:creationId xmlns:a16="http://schemas.microsoft.com/office/drawing/2014/main" id="{747A2688-C3D4-4B72-A52F-C7A73D5842F4}"/>
              </a:ext>
            </a:extLst>
          </p:cNvPr>
          <p:cNvSpPr txBox="1">
            <a:spLocks/>
          </p:cNvSpPr>
          <p:nvPr/>
        </p:nvSpPr>
        <p:spPr>
          <a:xfrm>
            <a:off x="222742" y="1422178"/>
            <a:ext cx="8498426"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lgn="just"/>
            <a:r>
              <a:rPr lang="ru-RU" sz="1376" dirty="0">
                <a:latin typeface="+mn-lt"/>
                <a:cs typeface="Times New Roman" panose="02020603050405020304" pitchFamily="18" charset="0"/>
              </a:rPr>
              <a:t>Письмом Минпромторга №73129/19 от 27.08.2021 оговорено: «в случае, если в пункте 1.1. документа СП предусмотрена фармацевтическая субстанция, метод получения которой «химический синтез», то подтверждением всех стадий производства такой фармацевтической субстанции, осуществляемых на территории Евразийского экономического союза, является указание в пункте 2.А.1. документа СП стадий технологического процесса начиная с стадии «синтез».</a:t>
            </a:r>
          </a:p>
          <a:p>
            <a:pPr marL="0" indent="0" algn="just"/>
            <a:r>
              <a:rPr lang="ru-RU" sz="1376" dirty="0">
                <a:latin typeface="+mn-lt"/>
                <a:cs typeface="Times New Roman" panose="02020603050405020304" pitchFamily="18" charset="0"/>
              </a:rPr>
              <a:t>В то же время Департамент считает необходимым отметить, что прочерк в пункте 2.А.1. документа СП, в случае производства фармацевтической субстанции методом химического синтеза, означает, что заявитель не указал в заявлении на выдачу документа СП стадию производства фармацевтической субстанции до получения молекулы либо не подтвердил прилагаемыми к заявлению документами, что стадии, необходимые для получения молекулы фармацевтической субстанции, осуществляются на территории ЕАЭС. В этом случае документ СП не подтверждает, что все стадии производства лекарственного препарата, в том числе синтез молекулы действующего вещества при производстве фармацевтической субстанции, осуществлены на территории ЕАЭС».</a:t>
            </a:r>
          </a:p>
          <a:p>
            <a:pPr marL="0" indent="0" algn="just"/>
            <a:endParaRPr lang="ru-RU" sz="1376" dirty="0">
              <a:latin typeface="+mn-lt"/>
              <a:cs typeface="Times New Roman" panose="02020603050405020304" pitchFamily="18" charset="0"/>
            </a:endParaRPr>
          </a:p>
          <a:p>
            <a:pPr marL="0" indent="0" algn="just"/>
            <a:r>
              <a:rPr lang="ru-RU" sz="1200" i="1" dirty="0">
                <a:latin typeface="+mn-lt"/>
                <a:cs typeface="Times New Roman" panose="02020603050405020304" pitchFamily="18" charset="0"/>
              </a:rPr>
              <a:t>Текст по решению Московского УФАС России от 01.04.2022 по закупке № 0373200060122000051</a:t>
            </a:r>
          </a:p>
          <a:p>
            <a:pPr marL="0" indent="0" algn="just"/>
            <a:endParaRPr lang="ru-RU" sz="1376" dirty="0"/>
          </a:p>
        </p:txBody>
      </p:sp>
      <p:pic>
        <p:nvPicPr>
          <p:cNvPr id="5" name="Рисунок 4">
            <a:extLst>
              <a:ext uri="{FF2B5EF4-FFF2-40B4-BE49-F238E27FC236}">
                <a16:creationId xmlns:a16="http://schemas.microsoft.com/office/drawing/2014/main" id="{F2B28216-1B53-44D7-AABD-113BD8B9A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7" name="TextBox 6">
            <a:extLst>
              <a:ext uri="{FF2B5EF4-FFF2-40B4-BE49-F238E27FC236}">
                <a16:creationId xmlns:a16="http://schemas.microsoft.com/office/drawing/2014/main" id="{AABF39A8-9499-479C-8417-5E7E070390B3}"/>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2611689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6" name="Текст 2">
            <a:extLst>
              <a:ext uri="{FF2B5EF4-FFF2-40B4-BE49-F238E27FC236}">
                <a16:creationId xmlns:a16="http://schemas.microsoft.com/office/drawing/2014/main" id="{747A2688-C3D4-4B72-A52F-C7A73D5842F4}"/>
              </a:ext>
            </a:extLst>
          </p:cNvPr>
          <p:cNvSpPr txBox="1">
            <a:spLocks/>
          </p:cNvSpPr>
          <p:nvPr/>
        </p:nvSpPr>
        <p:spPr>
          <a:xfrm>
            <a:off x="229780" y="959577"/>
            <a:ext cx="4930508"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99871" indent="0" algn="just"/>
            <a:r>
              <a:rPr lang="ru-RU" sz="1376" dirty="0">
                <a:latin typeface="+mn-lt"/>
                <a:cs typeface="Times New Roman" panose="02020603050405020304" pitchFamily="18" charset="0"/>
              </a:rPr>
              <a:t>Заказчик не применил преимущество (до 01.01.2025 – пункт 1.4 Приказа № 126н) в отношении заявки, содержащей Документ СП с прочерком по стадии 2А.1.</a:t>
            </a:r>
          </a:p>
          <a:p>
            <a:pPr marL="99871" indent="0" algn="just"/>
            <a:r>
              <a:rPr lang="ru-RU" sz="1376" b="1" dirty="0">
                <a:latin typeface="+mn-lt"/>
                <a:cs typeface="Times New Roman" panose="02020603050405020304" pitchFamily="18" charset="0"/>
              </a:rPr>
              <a:t>Позиция № 1: Заказчик действовал правомерно. </a:t>
            </a:r>
          </a:p>
          <a:p>
            <a:pPr marL="99871" indent="0" algn="just"/>
            <a:r>
              <a:rPr lang="ru-RU" sz="1200" i="1" dirty="0">
                <a:latin typeface="+mn-lt"/>
                <a:cs typeface="Times New Roman" panose="02020603050405020304" pitchFamily="18" charset="0"/>
              </a:rPr>
              <a:t>См. постановления Второго ААС от 31.01.2022 по делу № А82-9193/2021, Восьмого ААС от 01.10.2020 по делу № А46-5140/2020, Восемнадцатого ААС от 10.10.2022 по делу № А07-12556/2022, от 24.10.2022 по делу № А76-37357/2021</a:t>
            </a:r>
            <a:r>
              <a:rPr lang="ru-RU" sz="1200" dirty="0">
                <a:latin typeface="+mn-lt"/>
                <a:cs typeface="Times New Roman" panose="02020603050405020304" pitchFamily="18" charset="0"/>
              </a:rPr>
              <a:t>. </a:t>
            </a:r>
          </a:p>
          <a:p>
            <a:pPr marL="99871" indent="0" algn="just"/>
            <a:endParaRPr lang="ru-RU" sz="1376" b="1" dirty="0">
              <a:latin typeface="+mn-lt"/>
              <a:cs typeface="Times New Roman" panose="02020603050405020304" pitchFamily="18" charset="0"/>
            </a:endParaRPr>
          </a:p>
          <a:p>
            <a:pPr marL="99871" indent="0" algn="just"/>
            <a:r>
              <a:rPr lang="ru-RU" sz="1376" b="1" dirty="0">
                <a:latin typeface="+mn-lt"/>
                <a:cs typeface="Times New Roman" panose="02020603050405020304" pitchFamily="18" charset="0"/>
              </a:rPr>
              <a:t>Позиция № 2: Заказчик действовал неправомерно, если при производстве ЛП отсутствует стадия синтеза (2А.1). </a:t>
            </a:r>
          </a:p>
          <a:p>
            <a:pPr marL="99871" indent="0" algn="just"/>
            <a:r>
              <a:rPr lang="ru-RU" sz="1200" i="1" dirty="0">
                <a:latin typeface="+mn-lt"/>
                <a:ea typeface="Verdana" panose="020B0604030504040204" pitchFamily="34" charset="0"/>
                <a:cs typeface="Times New Roman" panose="02020603050405020304" pitchFamily="18" charset="0"/>
              </a:rPr>
              <a:t>См. постановления АС Уральского округа от 05.03.2024 по делу № А34-16647/2022, от 28.07.2023 по делу № А76-26496/2022</a:t>
            </a:r>
            <a:r>
              <a:rPr lang="ru-RU" sz="1200" dirty="0">
                <a:latin typeface="+mn-lt"/>
                <a:ea typeface="Verdana" panose="020B0604030504040204" pitchFamily="34" charset="0"/>
                <a:cs typeface="Times New Roman" panose="02020603050405020304" pitchFamily="18" charset="0"/>
              </a:rPr>
              <a:t>, </a:t>
            </a:r>
            <a:r>
              <a:rPr lang="ru-RU" sz="1200" i="1" dirty="0">
                <a:latin typeface="+mn-lt"/>
                <a:ea typeface="Verdana" panose="020B0604030504040204" pitchFamily="34" charset="0"/>
                <a:cs typeface="Times New Roman" panose="02020603050405020304" pitchFamily="18" charset="0"/>
              </a:rPr>
              <a:t>Тринадцатого ААС от 22.01.2024 по делу № </a:t>
            </a:r>
            <a:r>
              <a:rPr lang="ru-RU" sz="1200" i="1" dirty="0">
                <a:latin typeface="+mn-lt"/>
                <a:ea typeface="Verdana" panose="020B0604030504040204" pitchFamily="34" charset="0"/>
              </a:rPr>
              <a:t>А56-45109/2023, АС Центрального округа от 15.12.2022 по делу № А14-17757/2021, решение Волгоградского УФАС России от 20.03.2025 </a:t>
            </a:r>
            <a:r>
              <a:rPr lang="ru-RU" sz="1200" i="1" dirty="0">
                <a:latin typeface="+mn-lt"/>
              </a:rPr>
              <a:t>по делу № 034/06/105-288/2025</a:t>
            </a:r>
            <a:endParaRPr lang="ru-RU" sz="1200" i="1" dirty="0">
              <a:latin typeface="+mn-lt"/>
              <a:ea typeface="Verdana" panose="020B060403050404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2B6F67B2-513E-4A4F-8A81-34FCAF6F938E}"/>
              </a:ext>
            </a:extLst>
          </p:cNvPr>
          <p:cNvPicPr>
            <a:picLocks noChangeAspect="1"/>
          </p:cNvPicPr>
          <p:nvPr/>
        </p:nvPicPr>
        <p:blipFill>
          <a:blip r:embed="rId3"/>
          <a:stretch>
            <a:fillRect/>
          </a:stretch>
        </p:blipFill>
        <p:spPr>
          <a:xfrm>
            <a:off x="5187283" y="73678"/>
            <a:ext cx="3879037" cy="4996145"/>
          </a:xfrm>
          <a:prstGeom prst="rect">
            <a:avLst/>
          </a:prstGeom>
        </p:spPr>
      </p:pic>
      <p:pic>
        <p:nvPicPr>
          <p:cNvPr id="5" name="Рисунок 4">
            <a:extLst>
              <a:ext uri="{FF2B5EF4-FFF2-40B4-BE49-F238E27FC236}">
                <a16:creationId xmlns:a16="http://schemas.microsoft.com/office/drawing/2014/main" id="{976C06AC-ED16-4116-A013-62E7CDCD5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7" name="TextBox 6">
            <a:extLst>
              <a:ext uri="{FF2B5EF4-FFF2-40B4-BE49-F238E27FC236}">
                <a16:creationId xmlns:a16="http://schemas.microsoft.com/office/drawing/2014/main" id="{405BAB57-D58D-4EAC-A7B8-E844C07AAFA3}"/>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14054422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DC9F5E85-5EF8-4654-BCD8-CA473F6FF070}"/>
              </a:ext>
            </a:extLst>
          </p:cNvPr>
          <p:cNvSpPr txBox="1">
            <a:spLocks/>
          </p:cNvSpPr>
          <p:nvPr/>
        </p:nvSpPr>
        <p:spPr>
          <a:xfrm>
            <a:off x="425192" y="474400"/>
            <a:ext cx="7565439" cy="645825"/>
          </a:xfrm>
          <a:prstGeom prst="rect">
            <a:avLst/>
          </a:prstGeom>
        </p:spPr>
        <p:txBody>
          <a:bodyPr wrap="square" lIns="0" tIns="0" rIns="0" bIns="0">
            <a:noAutofit/>
          </a:bodyPr>
          <a:lstStyle/>
          <a:p>
            <a:pPr>
              <a:spcBef>
                <a:spcPct val="0"/>
              </a:spcBef>
            </a:pPr>
            <a:endParaRPr lang="ru-RU" sz="2163"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a16="http://schemas.microsoft.com/office/drawing/2014/main" id="{24CC20A1-80CC-48F3-958F-75DFB9EB27A6}"/>
              </a:ext>
            </a:extLst>
          </p:cNvPr>
          <p:cNvSpPr txBox="1">
            <a:spLocks/>
          </p:cNvSpPr>
          <p:nvPr/>
        </p:nvSpPr>
        <p:spPr>
          <a:xfrm>
            <a:off x="5009029" y="1148548"/>
            <a:ext cx="3745266" cy="3445646"/>
          </a:xfrm>
          <a:prstGeom prst="rect">
            <a:avLst/>
          </a:prstGeom>
        </p:spPr>
        <p:txBody>
          <a:bodyPr wrap="square" lIns="0" tIns="0" rIns="0" bIns="0">
            <a:noAutofit/>
          </a:bodyPr>
          <a:lstStyle/>
          <a:p>
            <a:pPr marL="280892" indent="-280892">
              <a:spcAft>
                <a:spcPts val="590"/>
              </a:spcAft>
              <a:buClr>
                <a:srgbClr val="0450F2"/>
              </a:buClr>
              <a:buFont typeface="Wingdings" panose="05000000000000000000" pitchFamily="2" charset="2"/>
              <a:buChar char="§"/>
            </a:pPr>
            <a:endParaRPr lang="ru-RU" sz="1376" kern="0" dirty="0">
              <a:solidFill>
                <a:sysClr val="windowText" lastClr="000000"/>
              </a:solidFill>
              <a:latin typeface="Exo 2" panose="00000500000000000000" pitchFamily="2" charset="-52"/>
            </a:endParaRPr>
          </a:p>
        </p:txBody>
      </p:sp>
      <p:graphicFrame>
        <p:nvGraphicFramePr>
          <p:cNvPr id="2" name="Таблица 1">
            <a:extLst>
              <a:ext uri="{FF2B5EF4-FFF2-40B4-BE49-F238E27FC236}">
                <a16:creationId xmlns:a16="http://schemas.microsoft.com/office/drawing/2014/main" id="{57D4194A-39CB-4439-96DD-22051B99AB0E}"/>
              </a:ext>
            </a:extLst>
          </p:cNvPr>
          <p:cNvGraphicFramePr>
            <a:graphicFrameLocks noGrp="1"/>
          </p:cNvGraphicFramePr>
          <p:nvPr>
            <p:extLst>
              <p:ext uri="{D42A27DB-BD31-4B8C-83A1-F6EECF244321}">
                <p14:modId xmlns:p14="http://schemas.microsoft.com/office/powerpoint/2010/main" val="3360177234"/>
              </p:ext>
            </p:extLst>
          </p:nvPr>
        </p:nvGraphicFramePr>
        <p:xfrm>
          <a:off x="198190" y="960708"/>
          <a:ext cx="8769787" cy="4109253"/>
        </p:xfrm>
        <a:graphic>
          <a:graphicData uri="http://schemas.openxmlformats.org/drawingml/2006/table">
            <a:tbl>
              <a:tblPr firstRow="1" firstCol="1" bandRow="1"/>
              <a:tblGrid>
                <a:gridCol w="1756747">
                  <a:extLst>
                    <a:ext uri="{9D8B030D-6E8A-4147-A177-3AD203B41FA5}">
                      <a16:colId xmlns:a16="http://schemas.microsoft.com/office/drawing/2014/main" val="2228052383"/>
                    </a:ext>
                  </a:extLst>
                </a:gridCol>
                <a:gridCol w="1376064">
                  <a:extLst>
                    <a:ext uri="{9D8B030D-6E8A-4147-A177-3AD203B41FA5}">
                      <a16:colId xmlns:a16="http://schemas.microsoft.com/office/drawing/2014/main" val="3198566789"/>
                    </a:ext>
                  </a:extLst>
                </a:gridCol>
                <a:gridCol w="2934368">
                  <a:extLst>
                    <a:ext uri="{9D8B030D-6E8A-4147-A177-3AD203B41FA5}">
                      <a16:colId xmlns:a16="http://schemas.microsoft.com/office/drawing/2014/main" val="1744434855"/>
                    </a:ext>
                  </a:extLst>
                </a:gridCol>
                <a:gridCol w="2702608">
                  <a:extLst>
                    <a:ext uri="{9D8B030D-6E8A-4147-A177-3AD203B41FA5}">
                      <a16:colId xmlns:a16="http://schemas.microsoft.com/office/drawing/2014/main" val="2994788910"/>
                    </a:ext>
                  </a:extLst>
                </a:gridCol>
              </a:tblGrid>
              <a:tr h="755608">
                <a:tc>
                  <a:txBody>
                    <a:bodyPr/>
                    <a:lstStyle/>
                    <a:p>
                      <a:pPr algn="just">
                        <a:lnSpc>
                          <a:spcPct val="107000"/>
                        </a:lnSpc>
                        <a:spcAft>
                          <a:spcPts val="800"/>
                        </a:spcAft>
                      </a:pPr>
                      <a:r>
                        <a:rPr lang="ru-RU" sz="1100" b="1" dirty="0">
                          <a:effectLst/>
                          <a:latin typeface="+mn-lt"/>
                        </a:rPr>
                        <a:t>Норма ПП РФ № 1875</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solidFill>
                      <a:schemeClr val="accent5">
                        <a:lumMod val="40000"/>
                        <a:lumOff val="60000"/>
                      </a:schemeClr>
                    </a:solidFill>
                  </a:tcPr>
                </a:tc>
                <a:tc>
                  <a:txBody>
                    <a:bodyPr/>
                    <a:lstStyle/>
                    <a:p>
                      <a:pPr algn="just">
                        <a:lnSpc>
                          <a:spcPct val="107000"/>
                        </a:lnSpc>
                        <a:spcAft>
                          <a:spcPts val="800"/>
                        </a:spcAft>
                      </a:pPr>
                      <a:r>
                        <a:rPr lang="ru-RU" sz="1100" b="1" dirty="0">
                          <a:effectLst/>
                          <a:latin typeface="+mn-lt"/>
                        </a:rPr>
                        <a:t>Функция документа СП (применяемый механизм)</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solidFill>
                      <a:schemeClr val="accent5">
                        <a:lumMod val="40000"/>
                        <a:lumOff val="60000"/>
                      </a:schemeClr>
                    </a:solidFill>
                  </a:tcPr>
                </a:tc>
                <a:tc>
                  <a:txBody>
                    <a:bodyPr/>
                    <a:lstStyle/>
                    <a:p>
                      <a:pPr algn="just">
                        <a:lnSpc>
                          <a:spcPct val="107000"/>
                        </a:lnSpc>
                        <a:spcAft>
                          <a:spcPts val="800"/>
                        </a:spcAft>
                      </a:pPr>
                      <a:r>
                        <a:rPr lang="ru-RU" sz="1100" b="1" dirty="0">
                          <a:effectLst/>
                          <a:latin typeface="+mn-lt"/>
                        </a:rPr>
                        <a:t>Лекарственные препараты, подпадающие под действие</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solidFill>
                      <a:schemeClr val="accent5">
                        <a:lumMod val="40000"/>
                        <a:lumOff val="60000"/>
                      </a:schemeClr>
                    </a:solidFill>
                  </a:tcPr>
                </a:tc>
                <a:tc>
                  <a:txBody>
                    <a:bodyPr/>
                    <a:lstStyle/>
                    <a:p>
                      <a:pPr algn="just">
                        <a:lnSpc>
                          <a:spcPct val="107000"/>
                        </a:lnSpc>
                        <a:spcAft>
                          <a:spcPts val="800"/>
                        </a:spcAft>
                      </a:pPr>
                      <a:r>
                        <a:rPr lang="ru-RU" sz="1100" b="1" dirty="0">
                          <a:effectLst/>
                          <a:latin typeface="+mn-lt"/>
                        </a:rPr>
                        <a:t>Дата, с которой подлежит применению норма</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solidFill>
                      <a:schemeClr val="accent5">
                        <a:lumMod val="40000"/>
                        <a:lumOff val="60000"/>
                      </a:schemeClr>
                    </a:solidFill>
                  </a:tcPr>
                </a:tc>
                <a:extLst>
                  <a:ext uri="{0D108BD9-81ED-4DB2-BD59-A6C34878D82A}">
                    <a16:rowId xmlns:a16="http://schemas.microsoft.com/office/drawing/2014/main" val="2356284020"/>
                  </a:ext>
                </a:extLst>
              </a:tr>
              <a:tr h="755608">
                <a:tc>
                  <a:txBody>
                    <a:bodyPr/>
                    <a:lstStyle/>
                    <a:p>
                      <a:pPr algn="just">
                        <a:lnSpc>
                          <a:spcPct val="107000"/>
                        </a:lnSpc>
                        <a:spcAft>
                          <a:spcPts val="800"/>
                        </a:spcAft>
                      </a:pPr>
                      <a:r>
                        <a:rPr lang="ru-RU" sz="1100">
                          <a:effectLst/>
                          <a:latin typeface="+mn-lt"/>
                        </a:rPr>
                        <a:t>пп. ф) п. 4 ПП РФ № 1875</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dirty="0">
                          <a:effectLst/>
                          <a:latin typeface="+mn-lt"/>
                        </a:rPr>
                        <a:t>Ограничение</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dirty="0">
                          <a:effectLst/>
                          <a:latin typeface="+mn-lt"/>
                        </a:rPr>
                        <a:t>Включенные одновременно в перечни ЖНВЛП и СЗЛС (кроме </a:t>
                      </a:r>
                      <a:r>
                        <a:rPr lang="ru-RU" sz="1100" dirty="0" err="1">
                          <a:effectLst/>
                          <a:latin typeface="+mn-lt"/>
                        </a:rPr>
                        <a:t>пп</a:t>
                      </a:r>
                      <a:r>
                        <a:rPr lang="ru-RU" sz="1100" dirty="0">
                          <a:effectLst/>
                          <a:latin typeface="+mn-lt"/>
                        </a:rPr>
                        <a:t>. ж) п. 10 ПП РФ № 1875)</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a:effectLst/>
                          <a:latin typeface="+mn-lt"/>
                        </a:rPr>
                        <a:t>В отношении закупок, объявленных после 31.08.2025, контрактов с ЕП, заключенных после указанной даты.</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extLst>
                  <a:ext uri="{0D108BD9-81ED-4DB2-BD59-A6C34878D82A}">
                    <a16:rowId xmlns:a16="http://schemas.microsoft.com/office/drawing/2014/main" val="3209161998"/>
                  </a:ext>
                </a:extLst>
              </a:tr>
              <a:tr h="1332754">
                <a:tc>
                  <a:txBody>
                    <a:bodyPr/>
                    <a:lstStyle/>
                    <a:p>
                      <a:pPr algn="just">
                        <a:lnSpc>
                          <a:spcPct val="107000"/>
                        </a:lnSpc>
                        <a:spcAft>
                          <a:spcPts val="800"/>
                        </a:spcAft>
                      </a:pPr>
                      <a:r>
                        <a:rPr lang="ru-RU" sz="1100">
                          <a:effectLst/>
                          <a:latin typeface="+mn-lt"/>
                        </a:rPr>
                        <a:t>пп. ж) п. 10 ПП РФ № 1875</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a:effectLst/>
                          <a:latin typeface="+mn-lt"/>
                        </a:rPr>
                        <a:t>Ограничение</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dirty="0">
                          <a:effectLst/>
                          <a:latin typeface="+mn-lt"/>
                        </a:rPr>
                        <a:t>Лекарственные препараты, включенные в перечень ЖНВЛП, а также включенные в перечень СЗЛС </a:t>
                      </a:r>
                      <a:r>
                        <a:rPr lang="ru-RU" sz="1100" b="1" dirty="0">
                          <a:effectLst/>
                          <a:latin typeface="+mn-lt"/>
                        </a:rPr>
                        <a:t>после 01.01.2025</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dirty="0">
                          <a:effectLst/>
                          <a:latin typeface="+mn-lt"/>
                        </a:rPr>
                        <a:t>В отношении закупок, объявленных с 1 сентября 2-го года после года включения лекарственного препарата в перечень СЗЛС; контрактов с ЕП, заключенных после указанной даты.</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extLst>
                  <a:ext uri="{0D108BD9-81ED-4DB2-BD59-A6C34878D82A}">
                    <a16:rowId xmlns:a16="http://schemas.microsoft.com/office/drawing/2014/main" val="1940713738"/>
                  </a:ext>
                </a:extLst>
              </a:tr>
              <a:tr h="755608">
                <a:tc>
                  <a:txBody>
                    <a:bodyPr/>
                    <a:lstStyle/>
                    <a:p>
                      <a:pPr algn="just">
                        <a:lnSpc>
                          <a:spcPct val="107000"/>
                        </a:lnSpc>
                        <a:spcAft>
                          <a:spcPts val="800"/>
                        </a:spcAft>
                      </a:pPr>
                      <a:r>
                        <a:rPr lang="ru-RU" sz="1100">
                          <a:effectLst/>
                          <a:latin typeface="+mn-lt"/>
                        </a:rPr>
                        <a:t>пп. у) п. 4 ПП РФ № 1875</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a:effectLst/>
                          <a:latin typeface="+mn-lt"/>
                        </a:rPr>
                        <a:t>Преимущество</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a:effectLst/>
                          <a:latin typeface="+mn-lt"/>
                        </a:rPr>
                        <a:t>Включенные одновременно в перечни ЖНВЛП и СЗЛС</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dirty="0">
                          <a:effectLst/>
                          <a:latin typeface="+mn-lt"/>
                        </a:rPr>
                        <a:t>В отношении закупок, объявленных до 01.01.2026; контрактов с ЕП, заключенных до указанной даты.</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extLst>
                  <a:ext uri="{0D108BD9-81ED-4DB2-BD59-A6C34878D82A}">
                    <a16:rowId xmlns:a16="http://schemas.microsoft.com/office/drawing/2014/main" val="3440651703"/>
                  </a:ext>
                </a:extLst>
              </a:tr>
              <a:tr h="509675">
                <a:tc>
                  <a:txBody>
                    <a:bodyPr/>
                    <a:lstStyle/>
                    <a:p>
                      <a:pPr algn="just">
                        <a:lnSpc>
                          <a:spcPct val="107000"/>
                        </a:lnSpc>
                        <a:spcAft>
                          <a:spcPts val="800"/>
                        </a:spcAft>
                      </a:pPr>
                      <a:r>
                        <a:rPr lang="ru-RU" sz="1100">
                          <a:effectLst/>
                          <a:latin typeface="+mn-lt"/>
                        </a:rPr>
                        <a:t>пп. в) п. 3, пп р) п. 4 ПП РФ № 1875</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a:effectLst/>
                          <a:latin typeface="+mn-lt"/>
                        </a:rPr>
                        <a:t>Преимущество</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a:effectLst/>
                          <a:latin typeface="+mn-lt"/>
                        </a:rPr>
                        <a:t>Включенные в перечень ЖНВЛП, но не включенные в перечень СЗЛС</a:t>
                      </a:r>
                      <a:endParaRPr lang="ru-RU" sz="1100" b="1">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tc>
                  <a:txBody>
                    <a:bodyPr/>
                    <a:lstStyle/>
                    <a:p>
                      <a:pPr algn="just">
                        <a:lnSpc>
                          <a:spcPct val="107000"/>
                        </a:lnSpc>
                        <a:spcAft>
                          <a:spcPts val="800"/>
                        </a:spcAft>
                      </a:pPr>
                      <a:r>
                        <a:rPr lang="ru-RU" sz="1100" dirty="0">
                          <a:effectLst/>
                          <a:latin typeface="+mn-lt"/>
                        </a:rPr>
                        <a:t>С 01.01.2025 (даты вступления в силу ПП РФ № 1875).</a:t>
                      </a:r>
                      <a:endParaRPr lang="ru-RU" sz="1100" b="1" dirty="0">
                        <a:solidFill>
                          <a:srgbClr val="000000"/>
                        </a:solidFill>
                        <a:effectLst/>
                        <a:latin typeface="+mn-lt"/>
                        <a:ea typeface="Calibri" panose="020F0502020204030204" pitchFamily="34" charset="0"/>
                        <a:cs typeface="Times New Roman" panose="02020603050405020304" pitchFamily="18" charset="0"/>
                      </a:endParaRPr>
                    </a:p>
                  </a:txBody>
                  <a:tcPr marL="65893" marR="65893" marT="0" marB="0"/>
                </a:tc>
                <a:extLst>
                  <a:ext uri="{0D108BD9-81ED-4DB2-BD59-A6C34878D82A}">
                    <a16:rowId xmlns:a16="http://schemas.microsoft.com/office/drawing/2014/main" val="1360678891"/>
                  </a:ext>
                </a:extLst>
              </a:tr>
            </a:tbl>
          </a:graphicData>
        </a:graphic>
      </p:graphicFrame>
      <p:pic>
        <p:nvPicPr>
          <p:cNvPr id="9" name="Рисунок 8">
            <a:extLst>
              <a:ext uri="{FF2B5EF4-FFF2-40B4-BE49-F238E27FC236}">
                <a16:creationId xmlns:a16="http://schemas.microsoft.com/office/drawing/2014/main" id="{231E5EA5-292D-400D-B5BC-6F0211F347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0" name="TextBox 9">
            <a:extLst>
              <a:ext uri="{FF2B5EF4-FFF2-40B4-BE49-F238E27FC236}">
                <a16:creationId xmlns:a16="http://schemas.microsoft.com/office/drawing/2014/main" id="{C781FBA4-9E00-46DF-AF28-10226296C8A5}"/>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Функции документа СП</a:t>
            </a:r>
          </a:p>
        </p:txBody>
      </p:sp>
    </p:spTree>
    <p:extLst>
      <p:ext uri="{BB962C8B-B14F-4D97-AF65-F5344CB8AC3E}">
        <p14:creationId xmlns:p14="http://schemas.microsoft.com/office/powerpoint/2010/main" val="26685843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a:extLst>
              <a:ext uri="{FF2B5EF4-FFF2-40B4-BE49-F238E27FC236}">
                <a16:creationId xmlns:a16="http://schemas.microsoft.com/office/drawing/2014/main" id="{24CC20A1-80CC-48F3-958F-75DFB9EB27A6}"/>
              </a:ext>
            </a:extLst>
          </p:cNvPr>
          <p:cNvSpPr>
            <a:spLocks noGrp="1"/>
          </p:cNvSpPr>
          <p:nvPr>
            <p:ph type="body" idx="1"/>
          </p:nvPr>
        </p:nvSpPr>
        <p:spPr>
          <a:xfrm>
            <a:off x="207845" y="923832"/>
            <a:ext cx="8728311" cy="3895078"/>
          </a:xfrm>
        </p:spPr>
        <p:txBody>
          <a:bodyPr/>
          <a:lstStyle/>
          <a:p>
            <a:pPr marL="0" indent="0">
              <a:buNone/>
            </a:pPr>
            <a:r>
              <a:rPr lang="ru-RU" sz="1400" b="1" dirty="0"/>
              <a:t>Перечень стратегически значимых ЛП:</a:t>
            </a:r>
          </a:p>
          <a:p>
            <a:pPr marL="0" indent="0" algn="just">
              <a:buNone/>
            </a:pPr>
            <a:r>
              <a:rPr lang="ru-RU" sz="1400" dirty="0"/>
              <a:t>Ограничения в отношении стратегически значимых ЛП, производство которых локализовано в ЕАЭС (все стадии), применяются при осуществлении закупок, извещения об осуществлении которых размещены в ЕИС и приглашения принять участие в которых направлены либо контракты (договоры) с единственными поставщиками (подрядчиками, исполнителями) при осуществлении которых заключены </a:t>
            </a:r>
            <a:r>
              <a:rPr lang="ru-RU" sz="1400" b="1" i="1" dirty="0"/>
              <a:t>с 1 сентября второго года после года включения лекарственного препарата, являющегося объектом закупки (предметом закупки), в указанный перечень</a:t>
            </a:r>
            <a:r>
              <a:rPr lang="ru-RU" sz="1400" dirty="0"/>
              <a:t>.</a:t>
            </a:r>
          </a:p>
          <a:p>
            <a:pPr marL="0" indent="0" algn="just">
              <a:buNone/>
            </a:pPr>
            <a:endParaRPr lang="ru-RU" sz="1400" dirty="0"/>
          </a:p>
          <a:p>
            <a:pPr marL="0" indent="0" algn="just">
              <a:buNone/>
            </a:pPr>
            <a:r>
              <a:rPr lang="ru-RU" sz="1400" b="1" dirty="0"/>
              <a:t>Получается:</a:t>
            </a:r>
          </a:p>
          <a:p>
            <a:pPr marL="0" indent="0" algn="just">
              <a:buNone/>
            </a:pPr>
            <a:r>
              <a:rPr lang="ru-RU" sz="1400" dirty="0"/>
              <a:t>Включили 01.04.2025 в перечень;</a:t>
            </a:r>
          </a:p>
          <a:p>
            <a:pPr marL="0" indent="0" algn="just">
              <a:buNone/>
            </a:pPr>
            <a:r>
              <a:rPr lang="ru-RU" sz="1400" dirty="0"/>
              <a:t>Применяем с 01.09.2027.</a:t>
            </a:r>
          </a:p>
          <a:p>
            <a:pPr marL="0" indent="0" algn="just">
              <a:buNone/>
            </a:pPr>
            <a:endParaRPr lang="ru-RU" sz="1400" dirty="0"/>
          </a:p>
          <a:p>
            <a:pPr marL="0" indent="0" algn="just">
              <a:buNone/>
            </a:pPr>
            <a:r>
              <a:rPr lang="ru-RU" sz="1400" b="1" dirty="0"/>
              <a:t>Вывод: </a:t>
            </a:r>
            <a:r>
              <a:rPr lang="ru-RU" sz="1400" dirty="0"/>
              <a:t>заказчикам необходимо отслеживать даты включения конкретных наименований ЛП в перечень стратегически значимых до осуществления закупки.</a:t>
            </a:r>
          </a:p>
          <a:p>
            <a:pPr>
              <a:spcAft>
                <a:spcPts val="590"/>
              </a:spcAft>
              <a:buClr>
                <a:srgbClr val="0450F2"/>
              </a:buClr>
            </a:pPr>
            <a:endParaRPr lang="ru-RU" sz="1376" dirty="0">
              <a:latin typeface="Exo 2" panose="020B0604020202020204" charset="-52"/>
            </a:endParaRPr>
          </a:p>
          <a:p>
            <a:pPr>
              <a:spcAft>
                <a:spcPts val="590"/>
              </a:spcAft>
              <a:buClr>
                <a:srgbClr val="0450F2"/>
              </a:buClr>
            </a:pPr>
            <a:endParaRPr lang="ru-RU" sz="1376" dirty="0">
              <a:latin typeface="Exo 2" panose="00000500000000000000" pitchFamily="2" charset="-52"/>
            </a:endParaRPr>
          </a:p>
        </p:txBody>
      </p:sp>
      <p:sp>
        <p:nvSpPr>
          <p:cNvPr id="14" name="Заголовок 1">
            <a:extLst>
              <a:ext uri="{FF2B5EF4-FFF2-40B4-BE49-F238E27FC236}">
                <a16:creationId xmlns:a16="http://schemas.microsoft.com/office/drawing/2014/main" id="{DC9F5E85-5EF8-4654-BCD8-CA473F6FF070}"/>
              </a:ext>
            </a:extLst>
          </p:cNvPr>
          <p:cNvSpPr txBox="1">
            <a:spLocks/>
          </p:cNvSpPr>
          <p:nvPr/>
        </p:nvSpPr>
        <p:spPr>
          <a:xfrm>
            <a:off x="602018" y="474401"/>
            <a:ext cx="7565439" cy="645825"/>
          </a:xfrm>
          <a:prstGeom prst="rect">
            <a:avLst/>
          </a:prstGeom>
        </p:spPr>
        <p:txBody>
          <a:bodyPr wrap="square" lIns="0" tIns="0" rIns="0" bIns="0">
            <a:noAutofit/>
          </a:bodyPr>
          <a:lstStyle/>
          <a:p>
            <a:pPr>
              <a:spcBef>
                <a:spcPct val="0"/>
              </a:spcBef>
            </a:pPr>
            <a:endParaRPr lang="ru-RU" sz="2163"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a16="http://schemas.microsoft.com/office/drawing/2014/main" id="{24CC20A1-80CC-48F3-958F-75DFB9EB27A6}"/>
              </a:ext>
            </a:extLst>
          </p:cNvPr>
          <p:cNvSpPr txBox="1">
            <a:spLocks/>
          </p:cNvSpPr>
          <p:nvPr/>
        </p:nvSpPr>
        <p:spPr>
          <a:xfrm>
            <a:off x="5009029" y="1148548"/>
            <a:ext cx="3745266" cy="3445646"/>
          </a:xfrm>
          <a:prstGeom prst="rect">
            <a:avLst/>
          </a:prstGeom>
        </p:spPr>
        <p:txBody>
          <a:bodyPr wrap="square" lIns="0" tIns="0" rIns="0" bIns="0">
            <a:noAutofit/>
          </a:bodyPr>
          <a:lstStyle/>
          <a:p>
            <a:pPr marL="280892" indent="-280892">
              <a:spcAft>
                <a:spcPts val="590"/>
              </a:spcAft>
              <a:buClr>
                <a:srgbClr val="0450F2"/>
              </a:buClr>
              <a:buFont typeface="Wingdings" panose="05000000000000000000" pitchFamily="2" charset="2"/>
              <a:buChar char="§"/>
            </a:pPr>
            <a:endParaRPr lang="ru-RU" sz="1376" kern="0" dirty="0">
              <a:solidFill>
                <a:sysClr val="windowText" lastClr="000000"/>
              </a:solidFill>
              <a:latin typeface="Exo 2" panose="00000500000000000000" pitchFamily="2" charset="-52"/>
            </a:endParaRPr>
          </a:p>
        </p:txBody>
      </p:sp>
      <p:pic>
        <p:nvPicPr>
          <p:cNvPr id="10" name="Рисунок 9">
            <a:extLst>
              <a:ext uri="{FF2B5EF4-FFF2-40B4-BE49-F238E27FC236}">
                <a16:creationId xmlns:a16="http://schemas.microsoft.com/office/drawing/2014/main" id="{B1386D90-5D02-4837-B408-A3D899F6A9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1" name="TextBox 10">
            <a:extLst>
              <a:ext uri="{FF2B5EF4-FFF2-40B4-BE49-F238E27FC236}">
                <a16:creationId xmlns:a16="http://schemas.microsoft.com/office/drawing/2014/main" id="{A6B0209E-B051-4983-BF0B-74B2202BACD3}"/>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36156918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Шаг № 3</a:t>
            </a:r>
            <a:r>
              <a:rPr lang="ru-RU" sz="1400" dirty="0">
                <a:solidFill>
                  <a:srgbClr val="000000"/>
                </a:solidFill>
              </a:rPr>
              <a:t>. Отклонение заявок с предложением иностранных ЛП и заявок, приравненных к ним (при их наличии).</a:t>
            </a:r>
          </a:p>
          <a:p>
            <a:pPr marL="280892" indent="-280892" algn="just" defTabSz="674141">
              <a:spcBef>
                <a:spcPts val="737"/>
              </a:spcBef>
              <a:buFont typeface="Wingdings" panose="05000000000000000000" pitchFamily="2" charset="2"/>
              <a:buChar char="ü"/>
              <a:defRPr/>
            </a:pPr>
            <a:r>
              <a:rPr lang="ru-RU" sz="1400" dirty="0">
                <a:solidFill>
                  <a:srgbClr val="000000"/>
                </a:solidFill>
              </a:rPr>
              <a:t>Основание: п. 4 ч. 12 ст. 48 Закона № 44-ФЗ.</a:t>
            </a:r>
          </a:p>
          <a:p>
            <a:pPr marL="0" indent="0" algn="just" defTabSz="674141">
              <a:spcBef>
                <a:spcPts val="737"/>
              </a:spcBef>
              <a:buNone/>
              <a:defRPr/>
            </a:pPr>
            <a:r>
              <a:rPr lang="ru-RU" sz="1400" b="1" dirty="0">
                <a:solidFill>
                  <a:srgbClr val="000000"/>
                </a:solidFill>
              </a:rPr>
              <a:t>До 01.09.2025:</a:t>
            </a:r>
          </a:p>
          <a:p>
            <a:pPr marL="280892" indent="-280892" algn="just" defTabSz="674141">
              <a:spcBef>
                <a:spcPts val="737"/>
              </a:spcBef>
              <a:buFont typeface="Wingdings" panose="05000000000000000000" pitchFamily="2" charset="2"/>
              <a:buChar char="ü"/>
              <a:defRPr/>
            </a:pPr>
            <a:r>
              <a:rPr lang="ru-RU" sz="1400" dirty="0">
                <a:solidFill>
                  <a:srgbClr val="000000"/>
                </a:solidFill>
              </a:rPr>
              <a:t>ЛП, включенные в ЖНВЛП, с подтвержденной страной происхождения = евразийский товар, остальные иностранные.</a:t>
            </a:r>
          </a:p>
          <a:p>
            <a:pPr marL="0" indent="0" algn="just" defTabSz="674141">
              <a:spcBef>
                <a:spcPts val="737"/>
              </a:spcBef>
              <a:buNone/>
              <a:defRPr/>
            </a:pPr>
            <a:r>
              <a:rPr lang="ru-RU" sz="1400" b="1" dirty="0">
                <a:solidFill>
                  <a:srgbClr val="000000"/>
                </a:solidFill>
              </a:rPr>
              <a:t>С 01.09.2025: </a:t>
            </a:r>
          </a:p>
          <a:p>
            <a:pPr marL="280892" indent="-280892" algn="just" defTabSz="674141">
              <a:spcBef>
                <a:spcPts val="737"/>
              </a:spcBef>
              <a:buFont typeface="Wingdings" panose="05000000000000000000" pitchFamily="2" charset="2"/>
              <a:buChar char="ü"/>
              <a:defRPr/>
            </a:pPr>
            <a:r>
              <a:rPr lang="ru-RU" sz="1400" dirty="0">
                <a:solidFill>
                  <a:srgbClr val="000000"/>
                </a:solidFill>
              </a:rPr>
              <a:t>ЛП, включенные в СЗЛС и ЖНВЛП, полной локализации с подтвержденной страной происхождения = евразийский товар, остальные иностранные (если поступила заявка с предложением ЛП полной локализации); </a:t>
            </a:r>
            <a:r>
              <a:rPr lang="ru-RU" sz="1400" b="1" dirty="0">
                <a:solidFill>
                  <a:srgbClr val="000000"/>
                </a:solidFill>
              </a:rPr>
              <a:t>РРПП/ЕРПТ/СТ-1 + СП = ЕАЭС</a:t>
            </a:r>
          </a:p>
          <a:p>
            <a:pPr marL="280892" indent="-280892" algn="just" defTabSz="674141">
              <a:spcBef>
                <a:spcPts val="737"/>
              </a:spcBef>
              <a:buFont typeface="Wingdings" panose="05000000000000000000" pitchFamily="2" charset="2"/>
              <a:buChar char="ü"/>
              <a:defRPr/>
            </a:pPr>
            <a:r>
              <a:rPr lang="ru-RU" sz="1400" dirty="0">
                <a:solidFill>
                  <a:srgbClr val="000000"/>
                </a:solidFill>
              </a:rPr>
              <a:t>ЛП, включенные в ЖНВЛП (отсутствующие в СЗЛС), с подтвержденной страной происхождения = евразийский товар, остальные иностранные; </a:t>
            </a:r>
            <a:r>
              <a:rPr lang="ru-RU" sz="1400" b="1" dirty="0">
                <a:solidFill>
                  <a:srgbClr val="000000"/>
                </a:solidFill>
              </a:rPr>
              <a:t>РРПП/ЕРПТ/СТ-1 = ЕАЭС.</a:t>
            </a:r>
          </a:p>
          <a:p>
            <a:pPr marL="0" indent="0" algn="just"/>
            <a:endParaRPr lang="ru-RU" sz="1376" dirty="0">
              <a:solidFill>
                <a:sysClr val="windowText" lastClr="000000"/>
              </a:solidFill>
              <a:latin typeface="Exo 2" panose="020B0604020202020204" charset="-52"/>
            </a:endParaRP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9E573317-F9C1-4CC8-8B00-7A73FA9B7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1592069F-0888-499A-8BC5-7C4B427130F8}"/>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12739698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Шаг № 4</a:t>
            </a:r>
            <a:r>
              <a:rPr lang="ru-RU" sz="1400" dirty="0">
                <a:solidFill>
                  <a:srgbClr val="000000"/>
                </a:solidFill>
              </a:rPr>
              <a:t>. Предоставление преимуществ заявкам с предложением евразийских ЛП (при наличии) по отношению к заявкам, признанным иностранными и которым присвоены порядковые номера.</a:t>
            </a:r>
          </a:p>
          <a:p>
            <a:pPr marL="0" indent="0" algn="just" defTabSz="674141">
              <a:spcBef>
                <a:spcPts val="737"/>
              </a:spcBef>
              <a:buNone/>
              <a:defRPr/>
            </a:pPr>
            <a:r>
              <a:rPr lang="ru-RU" sz="1400" b="1" dirty="0">
                <a:solidFill>
                  <a:srgbClr val="000000"/>
                </a:solidFill>
              </a:rPr>
              <a:t>До 01.01.2026:</a:t>
            </a:r>
          </a:p>
          <a:p>
            <a:pPr marL="280892" indent="-280892" algn="just" defTabSz="674141">
              <a:spcBef>
                <a:spcPts val="737"/>
              </a:spcBef>
              <a:buFont typeface="Wingdings" panose="05000000000000000000" pitchFamily="2" charset="2"/>
              <a:buChar char="ü"/>
              <a:defRPr/>
            </a:pPr>
            <a:r>
              <a:rPr lang="ru-RU" sz="1400" dirty="0">
                <a:solidFill>
                  <a:srgbClr val="000000"/>
                </a:solidFill>
              </a:rPr>
              <a:t>ЛП, включенные в ЖНВЛП, полной локализации с подтвержденной страной происхождения = евразийский товар, остальные иностранные (если поступила заявка с предложением ЛП полной локализации и заявка с ЛП неполной локализации или с иностранным ЛП).</a:t>
            </a:r>
          </a:p>
          <a:p>
            <a:pPr marL="0" indent="0">
              <a:buNone/>
            </a:pPr>
            <a:r>
              <a:rPr lang="ru-RU" sz="1400" b="1" dirty="0"/>
              <a:t>С 01.01.2026:</a:t>
            </a:r>
          </a:p>
          <a:p>
            <a:pPr marL="280892" indent="-280892" algn="just" defTabSz="674141">
              <a:spcBef>
                <a:spcPts val="737"/>
              </a:spcBef>
              <a:buFont typeface="Wingdings" panose="05000000000000000000" pitchFamily="2" charset="2"/>
              <a:buChar char="ü"/>
              <a:defRPr/>
            </a:pPr>
            <a:r>
              <a:rPr lang="ru-RU" sz="1400" dirty="0">
                <a:solidFill>
                  <a:srgbClr val="000000"/>
                </a:solidFill>
              </a:rPr>
              <a:t>ЛП, включенные в ЖНВЛП, </a:t>
            </a:r>
            <a:r>
              <a:rPr lang="ru-RU" sz="1400" b="1" dirty="0">
                <a:solidFill>
                  <a:srgbClr val="000000"/>
                </a:solidFill>
              </a:rPr>
              <a:t>но не включенные в СЗЛС</a:t>
            </a:r>
            <a:r>
              <a:rPr lang="ru-RU" sz="1400" dirty="0">
                <a:solidFill>
                  <a:srgbClr val="000000"/>
                </a:solidFill>
              </a:rPr>
              <a:t>, полной локализации с подтвержденной страной происхождения = евразийский товар, остальные иностранные (если поступила заявка с предложением ЛП полной локализации и заявка с ЛП неполной локализации или с иностранным ЛП).</a:t>
            </a:r>
          </a:p>
          <a:p>
            <a:pPr marL="0" indent="0" algn="just" defTabSz="674141">
              <a:spcBef>
                <a:spcPts val="737"/>
              </a:spcBef>
              <a:buNone/>
              <a:defRPr/>
            </a:pPr>
            <a:r>
              <a:rPr lang="ru-RU" sz="1400" b="1" dirty="0">
                <a:solidFill>
                  <a:srgbClr val="000000"/>
                </a:solidFill>
              </a:rPr>
              <a:t>ЕАЭС = РРПП/ЕРПТ/СТ-1 + СП.</a:t>
            </a:r>
          </a:p>
        </p:txBody>
      </p:sp>
      <p:pic>
        <p:nvPicPr>
          <p:cNvPr id="4" name="Рисунок 3">
            <a:extLst>
              <a:ext uri="{FF2B5EF4-FFF2-40B4-BE49-F238E27FC236}">
                <a16:creationId xmlns:a16="http://schemas.microsoft.com/office/drawing/2014/main" id="{BF9EB7B8-FD7E-4553-B5EC-1CAED6A2C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ABAF62C9-EFE0-427B-90A4-CEF6E51C37F4}"/>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8284137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a:buNone/>
            </a:pPr>
            <a:r>
              <a:rPr lang="ru-RU" sz="1400" b="1" dirty="0">
                <a:ea typeface="Verdana" panose="020B0604030504040204" pitchFamily="34" charset="0"/>
              </a:rPr>
              <a:t>Лот Лизиноприл таблетки 5 мг.</a:t>
            </a: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Поступили 5 заявок:</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1 – Индия;</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2 – </a:t>
            </a:r>
            <a:r>
              <a:rPr lang="ru-RU" sz="1400" dirty="0">
                <a:ea typeface="Verdana" panose="020B0604030504040204" pitchFamily="34" charset="0"/>
                <a:cs typeface="Times New Roman" panose="02020603050405020304" pitchFamily="18" charset="0"/>
              </a:rPr>
              <a:t>Казахстан</a:t>
            </a:r>
            <a:r>
              <a:rPr lang="ru-RU" sz="1400" dirty="0">
                <a:solidFill>
                  <a:srgbClr val="000000"/>
                </a:solidFill>
                <a:ea typeface="Verdana" panose="020B0604030504040204" pitchFamily="34" charset="0"/>
                <a:cs typeface="Times New Roman" panose="02020603050405020304" pitchFamily="18" charset="0"/>
              </a:rPr>
              <a:t>, СТ-1 приложен, СП приложен;</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3 – Россия, СТ-1 нет, СП нет;</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4 – </a:t>
            </a:r>
            <a:r>
              <a:rPr lang="ru-RU" sz="1400" dirty="0">
                <a:ea typeface="Verdana" panose="020B0604030504040204" pitchFamily="34" charset="0"/>
                <a:cs typeface="Times New Roman" panose="02020603050405020304" pitchFamily="18" charset="0"/>
              </a:rPr>
              <a:t>Белоруссия</a:t>
            </a:r>
            <a:r>
              <a:rPr lang="ru-RU" sz="1400" dirty="0">
                <a:solidFill>
                  <a:srgbClr val="000000"/>
                </a:solidFill>
                <a:ea typeface="Verdana" panose="020B0604030504040204" pitchFamily="34" charset="0"/>
                <a:cs typeface="Times New Roman" panose="02020603050405020304" pitchFamily="18" charset="0"/>
              </a:rPr>
              <a:t>, СТ-1 приложен, СП приложен;</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5 – Россия, СТ-1 приложен, СП нет.</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endParaRPr lang="ru-RU" sz="1376" dirty="0">
              <a:solidFill>
                <a:sysClr val="windowText" lastClr="000000"/>
              </a:solidFill>
              <a:latin typeface="Exo 2" panose="020B0604020202020204" charset="-52"/>
            </a:endParaRP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D84B7900-DF2A-4BA4-866C-04F8465A5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B18555F4-2980-4437-95C2-A47BA52FB30E}"/>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3189277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a:buNone/>
            </a:pPr>
            <a:r>
              <a:rPr lang="ru-RU" sz="1400" b="1" dirty="0">
                <a:ea typeface="Verdana" panose="020B0604030504040204" pitchFamily="34" charset="0"/>
              </a:rPr>
              <a:t>Лот Лизиноприл таблетки 5 мг.</a:t>
            </a: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Ценовые предложения:</a:t>
            </a: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2 – 112 тыс. руб.</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4 – 120 тыс. руб.</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5 – 100 тыс. руб.</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Победитель – ?</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endParaRPr lang="ru-RU" sz="1376" dirty="0">
              <a:solidFill>
                <a:sysClr val="windowText" lastClr="000000"/>
              </a:solidFill>
              <a:latin typeface="Exo 2" panose="020B0604020202020204" charset="-52"/>
            </a:endParaRP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E7ED5879-5B01-4646-A572-05871A8EF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59370576-1BFB-40FD-A04B-B7D5798916A4}"/>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2045720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a:buNone/>
            </a:pPr>
            <a:r>
              <a:rPr lang="ru-RU" sz="1400" b="1" dirty="0">
                <a:ea typeface="Verdana" panose="020B0604030504040204" pitchFamily="34" charset="0"/>
              </a:rPr>
              <a:t>Лот Лизиноприл таблетки 5 мг.</a:t>
            </a: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Ценовые предложения:</a:t>
            </a: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2 – 112 тыс. руб. (112 х 0,85 = 95,2 тыс. руб.)</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4 – 120 тыс. руб. (120 х 0,85 = 102 тыс. руб.)</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Заявка № 5 – 100 тыс. руб.</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Победитель – Заявка № 2, цена контракта = 112 тыс. руб.</a:t>
            </a:r>
            <a:endParaRPr lang="ru-RU" sz="1400" b="1" dirty="0">
              <a:solidFill>
                <a:srgbClr val="000000"/>
              </a:solidFill>
              <a:ea typeface="Verdana" panose="020B0604030504040204" pitchFamily="34" charset="0"/>
              <a:cs typeface="Times New Roman" panose="02020603050405020304" pitchFamily="18" charset="0"/>
            </a:endParaRPr>
          </a:p>
          <a:p>
            <a:pPr marL="0" indent="0" algn="just"/>
            <a:endParaRPr lang="ru-RU" sz="1400" dirty="0">
              <a:solidFill>
                <a:sysClr val="windowText" lastClr="000000"/>
              </a:solidFill>
            </a:endParaRP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14AFAC10-6138-43FD-9DB2-74A886BF3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AB67B3AE-DB5A-4DB2-84B1-B2744067E772}"/>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18983774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a:buNone/>
            </a:pPr>
            <a:r>
              <a:rPr lang="ru-RU" sz="1400" b="1" dirty="0">
                <a:ea typeface="Verdana" panose="020B0604030504040204" pitchFamily="34" charset="0"/>
              </a:rPr>
              <a:t>Комиссия обязана проверить возможность предоставления преимущества.</a:t>
            </a:r>
          </a:p>
          <a:p>
            <a:pPr marL="0" indent="0" algn="just">
              <a:buNone/>
            </a:pPr>
            <a:r>
              <a:rPr lang="ru-RU" sz="1400" dirty="0">
                <a:solidFill>
                  <a:srgbClr val="000000"/>
                </a:solidFill>
                <a:ea typeface="Verdana" panose="020B0604030504040204" pitchFamily="34" charset="0"/>
                <a:cs typeface="Times New Roman" panose="02020603050405020304" pitchFamily="18" charset="0"/>
              </a:rPr>
              <a:t>Поступили 2 заявки на поставку лекарственного препарата с МНН </a:t>
            </a:r>
            <a:r>
              <a:rPr lang="ru-RU" sz="1400" dirty="0" err="1">
                <a:solidFill>
                  <a:srgbClr val="000000"/>
                </a:solidFill>
                <a:ea typeface="Times New Roman" panose="02020603050405020304" pitchFamily="18" charset="0"/>
              </a:rPr>
              <a:t>Атазанавир</a:t>
            </a:r>
            <a:r>
              <a:rPr lang="ru-RU" sz="1400" dirty="0">
                <a:solidFill>
                  <a:srgbClr val="000000"/>
                </a:solidFill>
                <a:ea typeface="Verdana" panose="020B0604030504040204" pitchFamily="34" charset="0"/>
              </a:rPr>
              <a:t>.</a:t>
            </a:r>
          </a:p>
          <a:p>
            <a:pPr marL="280892" indent="-280892" algn="just">
              <a:buFont typeface="Wingdings" panose="05000000000000000000" pitchFamily="2" charset="2"/>
              <a:buChar char="ü"/>
            </a:pPr>
            <a:r>
              <a:rPr lang="ru-RU" sz="1400" dirty="0">
                <a:ea typeface="Verdana" panose="020B0604030504040204" pitchFamily="34" charset="0"/>
                <a:cs typeface="Times New Roman" panose="02020603050405020304" pitchFamily="18" charset="0"/>
              </a:rPr>
              <a:t>Заявка № 1: СТ-1 + СП (</a:t>
            </a:r>
            <a:r>
              <a:rPr lang="ru-RU" sz="1400" dirty="0" err="1">
                <a:ea typeface="Verdana" panose="020B0604030504040204" pitchFamily="34" charset="0"/>
                <a:cs typeface="Times New Roman" panose="02020603050405020304" pitchFamily="18" charset="0"/>
              </a:rPr>
              <a:t>Фармасинтез</a:t>
            </a:r>
            <a:r>
              <a:rPr lang="ru-RU" sz="1400" dirty="0">
                <a:ea typeface="Verdana" panose="020B0604030504040204" pitchFamily="34" charset="0"/>
                <a:cs typeface="Times New Roman" panose="02020603050405020304" pitchFamily="18" charset="0"/>
              </a:rPr>
              <a:t>), все стадии в России;</a:t>
            </a:r>
          </a:p>
          <a:p>
            <a:pPr marL="280892" indent="-280892" algn="just">
              <a:buFont typeface="Wingdings" panose="05000000000000000000" pitchFamily="2" charset="2"/>
              <a:buChar char="ü"/>
            </a:pPr>
            <a:r>
              <a:rPr lang="ru-RU" sz="1400" dirty="0">
                <a:solidFill>
                  <a:srgbClr val="000000"/>
                </a:solidFill>
                <a:ea typeface="Verdana" panose="020B0604030504040204" pitchFamily="34" charset="0"/>
                <a:cs typeface="Times New Roman" panose="02020603050405020304" pitchFamily="18" charset="0"/>
              </a:rPr>
              <a:t>Заявка № 2: СТ-1 (Озон).</a:t>
            </a:r>
          </a:p>
          <a:p>
            <a:pPr marL="0" indent="0" algn="just">
              <a:buNone/>
            </a:pPr>
            <a:r>
              <a:rPr lang="ru-RU" sz="1400" dirty="0">
                <a:solidFill>
                  <a:srgbClr val="000000"/>
                </a:solidFill>
                <a:ea typeface="Verdana" panose="020B0604030504040204" pitchFamily="34" charset="0"/>
                <a:cs typeface="Times New Roman" panose="02020603050405020304" pitchFamily="18" charset="0"/>
              </a:rPr>
              <a:t>Комиссия заказчика не предоставила преимущество заявке № 1, что привело к неверному определению победителя.</a:t>
            </a:r>
          </a:p>
          <a:p>
            <a:pPr marL="0" indent="0" algn="just">
              <a:buNone/>
            </a:pPr>
            <a:r>
              <a:rPr lang="ru-RU" sz="1400" dirty="0">
                <a:ea typeface="Verdana" panose="020B0604030504040204" pitchFamily="34" charset="0"/>
                <a:cs typeface="Times New Roman" panose="02020603050405020304" pitchFamily="18" charset="0"/>
              </a:rPr>
              <a:t>Антимонопольный орган признал в действиях заказчика нарушение по ч. 7 ст. 7.30 КоАП РФ.</a:t>
            </a:r>
          </a:p>
          <a:p>
            <a:pPr marL="0" indent="0" algn="just">
              <a:buNone/>
            </a:pPr>
            <a:endParaRPr lang="ru-RU" sz="1400" dirty="0">
              <a:ea typeface="Verdana" panose="020B0604030504040204" pitchFamily="34" charset="0"/>
              <a:cs typeface="Times New Roman" panose="02020603050405020304" pitchFamily="18" charset="0"/>
            </a:endParaRPr>
          </a:p>
          <a:p>
            <a:pPr marL="0" indent="0" algn="just">
              <a:buNone/>
            </a:pPr>
            <a:r>
              <a:rPr lang="ru-RU" sz="1400" i="1" dirty="0">
                <a:solidFill>
                  <a:srgbClr val="000000"/>
                </a:solidFill>
                <a:ea typeface="Verdana" panose="020B0604030504040204" pitchFamily="34" charset="0"/>
                <a:cs typeface="Times New Roman" panose="02020603050405020304" pitchFamily="18" charset="0"/>
              </a:rPr>
              <a:t>См. решение Астраханского УФАС России от 18.02.2025 № 030/06/106-177/2025</a:t>
            </a:r>
          </a:p>
          <a:p>
            <a:pPr marL="0" indent="0" algn="just">
              <a:buNone/>
            </a:pPr>
            <a:endParaRPr lang="ru-RU" sz="1400" i="1" dirty="0">
              <a:solidFill>
                <a:srgbClr val="000000"/>
              </a:solidFill>
              <a:ea typeface="Verdana" panose="020B0604030504040204" pitchFamily="34" charset="0"/>
              <a:cs typeface="Times New Roman" panose="02020603050405020304" pitchFamily="18" charset="0"/>
            </a:endParaRPr>
          </a:p>
          <a:p>
            <a:pPr marL="0" indent="0" algn="just">
              <a:buNone/>
            </a:pPr>
            <a:r>
              <a:rPr lang="ru-RU" sz="1400" b="1" dirty="0">
                <a:solidFill>
                  <a:srgbClr val="000000"/>
                </a:solidFill>
                <a:ea typeface="Verdana" panose="020B0604030504040204" pitchFamily="34" charset="0"/>
                <a:cs typeface="Times New Roman" panose="02020603050405020304" pitchFamily="18" charset="0"/>
              </a:rPr>
              <a:t>Не предоставили преимущество: </a:t>
            </a:r>
            <a:r>
              <a:rPr lang="ru-RU" sz="1400" i="1" dirty="0">
                <a:solidFill>
                  <a:srgbClr val="000000"/>
                </a:solidFill>
                <a:ea typeface="Verdana" panose="020B0604030504040204" pitchFamily="34" charset="0"/>
                <a:cs typeface="Times New Roman" panose="02020603050405020304" pitchFamily="18" charset="0"/>
              </a:rPr>
              <a:t>см. решения Тульского УФАС России от 23.04.2025 по делу № 071/06/106-378/2025, Липецкого УФАС России от 31.03.2025 № 048/06/106-325/2025, Московского областного УФАС России от 10.03.2025 по делу № </a:t>
            </a:r>
            <a:r>
              <a:rPr lang="ru-RU" sz="1400" b="0" i="1" dirty="0">
                <a:solidFill>
                  <a:srgbClr val="1F2223"/>
                </a:solidFill>
                <a:effectLst/>
              </a:rPr>
              <a:t>050/06/105-7091/2025</a:t>
            </a:r>
            <a:endParaRPr lang="ru-RU" sz="1400" i="1" dirty="0">
              <a:solidFill>
                <a:srgbClr val="000000"/>
              </a:solidFill>
              <a:ea typeface="Verdana" panose="020B0604030504040204" pitchFamily="34" charset="0"/>
              <a:cs typeface="Times New Roman" panose="02020603050405020304" pitchFamily="18" charset="0"/>
            </a:endParaRPr>
          </a:p>
          <a:p>
            <a:pPr marL="0" indent="0" algn="just"/>
            <a:endParaRPr lang="ru-RU" sz="1376" dirty="0">
              <a:solidFill>
                <a:sysClr val="windowText" lastClr="000000"/>
              </a:solidFill>
              <a:latin typeface="Exo 2" panose="020B0604020202020204" charset="-52"/>
            </a:endParaRP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7833F969-427D-4CC7-BD53-EDBE91962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F034A18E-6F0E-4472-B918-57F56087A302}"/>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308165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323528" y="951968"/>
            <a:ext cx="8352928" cy="1169551"/>
          </a:xfrm>
          <a:prstGeom prst="rect">
            <a:avLst/>
          </a:prstGeom>
        </p:spPr>
        <p:txBody>
          <a:bodyPr wrap="square">
            <a:spAutoFit/>
          </a:bodyPr>
          <a:lstStyle/>
          <a:p>
            <a:pPr indent="0" algn="just"/>
            <a:r>
              <a:rPr lang="ru-RU" sz="1400" dirty="0">
                <a:solidFill>
                  <a:srgbClr val="000000"/>
                </a:solidFill>
                <a:effectLst/>
                <a:ea typeface="Times New Roman" panose="02020603050405020304" pitchFamily="18" charset="0"/>
              </a:rPr>
              <a:t>УФАС признал правомерными действия заказчика, установившего ограничение. </a:t>
            </a:r>
          </a:p>
          <a:p>
            <a:pPr indent="0" algn="just"/>
            <a:endParaRPr lang="ru-RU" sz="1400" dirty="0">
              <a:ea typeface="Times New Roman" panose="02020603050405020304" pitchFamily="18" charset="0"/>
            </a:endParaRPr>
          </a:p>
          <a:p>
            <a:pPr indent="0" algn="just"/>
            <a:r>
              <a:rPr lang="ru-RU" sz="1400" i="1" dirty="0">
                <a:ea typeface="Times New Roman" panose="02020603050405020304" pitchFamily="18" charset="0"/>
              </a:rPr>
              <a:t>См. решения Московского УФАС России от 17.03.2025 </a:t>
            </a:r>
            <a:r>
              <a:rPr lang="ru-RU" sz="1400" dirty="0"/>
              <a:t>по делу № 077/06/106-3313/2025, </a:t>
            </a:r>
            <a:r>
              <a:rPr lang="ru-RU" sz="1400" i="1" dirty="0">
                <a:ea typeface="Times New Roman" panose="02020603050405020304" pitchFamily="18" charset="0"/>
              </a:rPr>
              <a:t>Новосибирского УФАС России от 03.02.2025 </a:t>
            </a:r>
            <a:r>
              <a:rPr lang="ru-RU" sz="1400" i="1" dirty="0">
                <a:effectLst/>
                <a:ea typeface="Times New Roman" panose="02020603050405020304" pitchFamily="18" charset="0"/>
              </a:rPr>
              <a:t>№ 054/06/33-250/2025, </a:t>
            </a:r>
            <a:r>
              <a:rPr lang="ru-RU" sz="1400" i="1" dirty="0">
                <a:ea typeface="Times New Roman" panose="02020603050405020304" pitchFamily="18" charset="0"/>
              </a:rPr>
              <a:t>Приморского УФАС России от 14.02.2025 № 025/06/50-95/2025</a:t>
            </a:r>
            <a:endParaRPr lang="ru-RU" sz="1200" i="1" dirty="0">
              <a:ea typeface="Times New Roman" panose="02020603050405020304" pitchFamily="18" charset="0"/>
            </a:endParaRPr>
          </a:p>
        </p:txBody>
      </p:sp>
      <p:pic>
        <p:nvPicPr>
          <p:cNvPr id="5" name="Рисунок 4">
            <a:extLst>
              <a:ext uri="{FF2B5EF4-FFF2-40B4-BE49-F238E27FC236}">
                <a16:creationId xmlns:a16="http://schemas.microsoft.com/office/drawing/2014/main" id="{CAC0A03B-4373-4B4D-811C-C370B8AB0104}"/>
              </a:ext>
            </a:extLst>
          </p:cNvPr>
          <p:cNvPicPr>
            <a:picLocks noChangeAspect="1"/>
          </p:cNvPicPr>
          <p:nvPr/>
        </p:nvPicPr>
        <p:blipFill>
          <a:blip r:embed="rId4"/>
          <a:stretch>
            <a:fillRect/>
          </a:stretch>
        </p:blipFill>
        <p:spPr>
          <a:xfrm>
            <a:off x="157397" y="2076834"/>
            <a:ext cx="5508885" cy="3053966"/>
          </a:xfrm>
          <a:prstGeom prst="rect">
            <a:avLst/>
          </a:prstGeom>
        </p:spPr>
      </p:pic>
      <p:pic>
        <p:nvPicPr>
          <p:cNvPr id="6" name="Рисунок 5">
            <a:extLst>
              <a:ext uri="{FF2B5EF4-FFF2-40B4-BE49-F238E27FC236}">
                <a16:creationId xmlns:a16="http://schemas.microsoft.com/office/drawing/2014/main" id="{C4ABF7E7-D402-4E2C-AB47-532B6DC6478F}"/>
              </a:ext>
            </a:extLst>
          </p:cNvPr>
          <p:cNvPicPr>
            <a:picLocks noChangeAspect="1"/>
          </p:cNvPicPr>
          <p:nvPr/>
        </p:nvPicPr>
        <p:blipFill>
          <a:blip r:embed="rId5"/>
          <a:stretch>
            <a:fillRect/>
          </a:stretch>
        </p:blipFill>
        <p:spPr>
          <a:xfrm>
            <a:off x="3159567" y="3239408"/>
            <a:ext cx="5901987" cy="1891392"/>
          </a:xfrm>
          <a:prstGeom prst="rect">
            <a:avLst/>
          </a:prstGeom>
        </p:spPr>
      </p:pic>
    </p:spTree>
    <p:extLst>
      <p:ext uri="{BB962C8B-B14F-4D97-AF65-F5344CB8AC3E}">
        <p14:creationId xmlns:p14="http://schemas.microsoft.com/office/powerpoint/2010/main" val="19866221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a:buNone/>
            </a:pPr>
            <a:r>
              <a:rPr lang="ru-RU" sz="1400" b="1" dirty="0">
                <a:ea typeface="Verdana" panose="020B0604030504040204" pitchFamily="34" charset="0"/>
              </a:rPr>
              <a:t>Заявки:</a:t>
            </a:r>
          </a:p>
          <a:p>
            <a:pPr marL="0" indent="0" algn="just">
              <a:buNone/>
            </a:pPr>
            <a:r>
              <a:rPr lang="ru-RU" sz="1400" dirty="0">
                <a:solidFill>
                  <a:srgbClr val="000000"/>
                </a:solidFill>
                <a:ea typeface="Verdana" panose="020B0604030504040204" pitchFamily="34" charset="0"/>
                <a:cs typeface="Times New Roman" panose="02020603050405020304" pitchFamily="18" charset="0"/>
              </a:rPr>
              <a:t>Заявка № 1: СТ-1 + СП;</a:t>
            </a:r>
          </a:p>
          <a:p>
            <a:pPr marL="0" indent="0" algn="just">
              <a:buNone/>
            </a:pPr>
            <a:r>
              <a:rPr lang="ru-RU" sz="1400" dirty="0">
                <a:solidFill>
                  <a:srgbClr val="000000"/>
                </a:solidFill>
                <a:ea typeface="Verdana" panose="020B0604030504040204" pitchFamily="34" charset="0"/>
                <a:cs typeface="Times New Roman" panose="02020603050405020304" pitchFamily="18" charset="0"/>
              </a:rPr>
              <a:t>Заявка № 2: СТ-1 + СП.</a:t>
            </a:r>
          </a:p>
          <a:p>
            <a:pPr marL="0" indent="0" algn="just">
              <a:buNone/>
            </a:pPr>
            <a:r>
              <a:rPr lang="ru-RU" sz="1400" dirty="0">
                <a:solidFill>
                  <a:srgbClr val="000000"/>
                </a:solidFill>
                <a:ea typeface="Verdana" panose="020B0604030504040204" pitchFamily="34" charset="0"/>
                <a:cs typeface="Times New Roman" panose="02020603050405020304" pitchFamily="18" charset="0"/>
              </a:rPr>
              <a:t>Преимущество и ограничение не применяются. </a:t>
            </a:r>
          </a:p>
          <a:p>
            <a:pPr marL="0" indent="0" algn="just">
              <a:buNone/>
            </a:pPr>
            <a:endParaRPr lang="ru-RU" sz="1400" dirty="0">
              <a:solidFill>
                <a:srgbClr val="000000"/>
              </a:solidFill>
              <a:ea typeface="Verdana" panose="020B0604030504040204" pitchFamily="34" charset="0"/>
              <a:cs typeface="Times New Roman" panose="02020603050405020304" pitchFamily="18" charset="0"/>
            </a:endParaRPr>
          </a:p>
          <a:p>
            <a:pPr marL="0" indent="0" algn="just">
              <a:buNone/>
            </a:pPr>
            <a:r>
              <a:rPr lang="ru-RU" sz="1400" i="1" dirty="0">
                <a:solidFill>
                  <a:srgbClr val="000000"/>
                </a:solidFill>
                <a:ea typeface="Verdana" panose="020B0604030504040204" pitchFamily="34" charset="0"/>
                <a:cs typeface="Times New Roman" panose="02020603050405020304" pitchFamily="18" charset="0"/>
              </a:rPr>
              <a:t>См. решение Московского областного УФАС России от 21.03.2025 </a:t>
            </a:r>
            <a:r>
              <a:rPr lang="ru-RU" sz="1400" i="1" dirty="0">
                <a:solidFill>
                  <a:srgbClr val="000000"/>
                </a:solidFill>
                <a:effectLst/>
                <a:ea typeface="Times New Roman" panose="02020603050405020304" pitchFamily="18" charset="0"/>
              </a:rPr>
              <a:t>по делу № 050/06/105-8936/2025</a:t>
            </a:r>
            <a:endParaRPr lang="ru-RU" sz="1400" i="1" dirty="0">
              <a:solidFill>
                <a:srgbClr val="000000"/>
              </a:solidFill>
              <a:ea typeface="Verdana" panose="020B0604030504040204" pitchFamily="34" charset="0"/>
              <a:cs typeface="Times New Roman" panose="02020603050405020304" pitchFamily="18" charset="0"/>
            </a:endParaRPr>
          </a:p>
          <a:p>
            <a:pPr marL="0" indent="0" algn="just"/>
            <a:endParaRPr lang="ru-RU" sz="1376" dirty="0">
              <a:solidFill>
                <a:sysClr val="windowText" lastClr="000000"/>
              </a:solidFill>
              <a:latin typeface="Exo 2" panose="020B0604020202020204" charset="-52"/>
            </a:endParaRP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7833F969-427D-4CC7-BD53-EDBE91962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F034A18E-6F0E-4472-B918-57F56087A302}"/>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11651424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194362" y="1059797"/>
            <a:ext cx="4082928" cy="3669730"/>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ea typeface="Verdana" panose="020B0604030504040204" pitchFamily="34" charset="0"/>
              </a:rPr>
              <a:t>Закон от 30.01.2024 № 1-ФЗ: внесение изменений в Закон № 61-ФЗ</a:t>
            </a:r>
          </a:p>
          <a:p>
            <a:pPr marL="280892" indent="-280892" algn="just" defTabSz="674141">
              <a:spcBef>
                <a:spcPts val="737"/>
              </a:spcBef>
              <a:defRPr/>
            </a:pPr>
            <a:r>
              <a:rPr lang="ru-RU" sz="1400" dirty="0">
                <a:ea typeface="Verdana" panose="020B0604030504040204" pitchFamily="34" charset="0"/>
              </a:rPr>
              <a:t>РУ лекарственного препарата - </a:t>
            </a:r>
            <a:r>
              <a:rPr lang="ru-RU" sz="1400" u="sng" dirty="0">
                <a:ea typeface="Verdana" panose="020B0604030504040204" pitchFamily="34" charset="0"/>
              </a:rPr>
              <a:t>запись в ГРЛС</a:t>
            </a:r>
            <a:r>
              <a:rPr lang="ru-RU" sz="1400" dirty="0">
                <a:ea typeface="Verdana" panose="020B0604030504040204" pitchFamily="34" charset="0"/>
              </a:rPr>
              <a:t>, подтверждающая факт государственной регистрации ЛП, и (или) документ, подтверждающий факт государственной регистрации (регистрации) ЛП;</a:t>
            </a:r>
          </a:p>
          <a:p>
            <a:pPr marL="280892" indent="-280892" algn="just" defTabSz="674141">
              <a:spcBef>
                <a:spcPts val="737"/>
              </a:spcBef>
              <a:defRPr/>
            </a:pPr>
            <a:r>
              <a:rPr lang="ru-RU" sz="1400" dirty="0">
                <a:ea typeface="Verdana" panose="020B0604030504040204" pitchFamily="34" charset="0"/>
              </a:rPr>
              <a:t>РУ на бумаге не выдаются с 01.01.2026 (ст. 4 Закона № 1-ФЗ);</a:t>
            </a:r>
          </a:p>
          <a:p>
            <a:pPr marL="280892" indent="-280892" algn="just" defTabSz="674141">
              <a:spcBef>
                <a:spcPts val="737"/>
              </a:spcBef>
              <a:defRPr/>
            </a:pPr>
            <a:r>
              <a:rPr lang="ru-RU" sz="1400" dirty="0">
                <a:ea typeface="Verdana" panose="020B0604030504040204" pitchFamily="34" charset="0"/>
              </a:rPr>
              <a:t>ЛП приводятся в соответствие с правом ЕАЭС до 31.12.2025 (ч. 9 ст. 4 Закона № 1-ФЗ).</a:t>
            </a:r>
          </a:p>
          <a:p>
            <a:pPr marL="0" indent="0" algn="just" defTabSz="674141">
              <a:spcBef>
                <a:spcPts val="737"/>
              </a:spcBef>
              <a:buNone/>
              <a:defRPr/>
            </a:pPr>
            <a:r>
              <a:rPr lang="ru-RU" sz="1400" b="1" dirty="0">
                <a:ea typeface="Verdana" panose="020B0604030504040204" pitchFamily="34" charset="0"/>
              </a:rPr>
              <a:t>Приказом Минздрава РФ от 31.05.2024 № 277н утверждена форма выписки из ГРЛС </a:t>
            </a:r>
            <a:r>
              <a:rPr lang="ru-RU" sz="1400" dirty="0">
                <a:ea typeface="Verdana" panose="020B0604030504040204" pitchFamily="34" charset="0"/>
              </a:rPr>
              <a:t>(</a:t>
            </a:r>
            <a:r>
              <a:rPr lang="ru-RU" sz="1400" b="1" dirty="0">
                <a:solidFill>
                  <a:srgbClr val="FF0000"/>
                </a:solidFill>
                <a:ea typeface="Verdana" panose="020B0604030504040204" pitchFamily="34" charset="0"/>
              </a:rPr>
              <a:t>вступает в силу с 01.01.2025</a:t>
            </a:r>
            <a:r>
              <a:rPr lang="ru-RU" sz="1400" dirty="0">
                <a:ea typeface="Verdana" panose="020B0604030504040204" pitchFamily="34" charset="0"/>
              </a:rPr>
              <a:t>).</a:t>
            </a: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sp>
        <p:nvSpPr>
          <p:cNvPr id="5" name="Google Shape;385;p3">
            <a:extLst>
              <a:ext uri="{FF2B5EF4-FFF2-40B4-BE49-F238E27FC236}">
                <a16:creationId xmlns:a16="http://schemas.microsoft.com/office/drawing/2014/main" id="{31CABDAB-F32C-48AB-A579-3331FA229EF6}"/>
              </a:ext>
            </a:extLst>
          </p:cNvPr>
          <p:cNvSpPr txBox="1">
            <a:spLocks/>
          </p:cNvSpPr>
          <p:nvPr/>
        </p:nvSpPr>
        <p:spPr>
          <a:xfrm>
            <a:off x="4454117" y="1059797"/>
            <a:ext cx="4495521" cy="36595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337071" indent="-237198" algn="just">
              <a:spcBef>
                <a:spcPts val="590"/>
              </a:spcBef>
              <a:buClr>
                <a:srgbClr val="0450F2"/>
              </a:buClr>
              <a:buSzPts val="1600"/>
            </a:pPr>
            <a:r>
              <a:rPr lang="ru-RU" sz="1400" b="1" dirty="0">
                <a:solidFill>
                  <a:schemeClr val="dk1"/>
                </a:solidFill>
                <a:latin typeface="+mn-lt"/>
                <a:ea typeface="Exo 2"/>
                <a:cs typeface="Exo 2"/>
                <a:sym typeface="Exo 2"/>
              </a:rPr>
              <a:t>Возможная формулировка в извещении:</a:t>
            </a:r>
          </a:p>
          <a:p>
            <a:pPr algn="just">
              <a:lnSpc>
                <a:spcPct val="115000"/>
              </a:lnSpc>
              <a:spcAft>
                <a:spcPts val="786"/>
              </a:spcAft>
            </a:pPr>
            <a:endParaRPr lang="ru-RU" sz="1400" dirty="0">
              <a:latin typeface="+mn-lt"/>
              <a:ea typeface="Verdana" panose="020B0604030504040204" pitchFamily="34" charset="0"/>
              <a:cs typeface="Times New Roman" panose="02020603050405020304" pitchFamily="18" charset="0"/>
            </a:endParaRPr>
          </a:p>
          <a:p>
            <a:pPr algn="just">
              <a:lnSpc>
                <a:spcPct val="115000"/>
              </a:lnSpc>
              <a:spcAft>
                <a:spcPts val="786"/>
              </a:spcAft>
            </a:pPr>
            <a:r>
              <a:rPr lang="ru-RU" sz="1400" dirty="0">
                <a:latin typeface="+mn-lt"/>
                <a:ea typeface="Verdana" panose="020B0604030504040204" pitchFamily="34" charset="0"/>
                <a:cs typeface="Times New Roman" panose="02020603050405020304" pitchFamily="18" charset="0"/>
              </a:rPr>
              <a:t>Участник закупки представляет в составе заявки один из указанных ниже документов или сведений в отношении каждого предложенного к поставке лекарственного препарата:</a:t>
            </a:r>
          </a:p>
          <a:p>
            <a:pPr marL="337071" indent="-337071" algn="just">
              <a:lnSpc>
                <a:spcPct val="115000"/>
              </a:lnSpc>
              <a:buFont typeface="Wingdings" panose="05000000000000000000" pitchFamily="2" charset="2"/>
              <a:buChar char=""/>
            </a:pPr>
            <a:r>
              <a:rPr lang="ru-RU" sz="1400" dirty="0">
                <a:latin typeface="+mn-lt"/>
                <a:ea typeface="Verdana" panose="020B0604030504040204" pitchFamily="34" charset="0"/>
                <a:cs typeface="Times New Roman" panose="02020603050405020304" pitchFamily="18" charset="0"/>
              </a:rPr>
              <a:t>копию РУ;</a:t>
            </a:r>
          </a:p>
          <a:p>
            <a:pPr marL="337071" indent="-337071" algn="just">
              <a:lnSpc>
                <a:spcPct val="115000"/>
              </a:lnSpc>
              <a:buFont typeface="Wingdings" panose="05000000000000000000" pitchFamily="2" charset="2"/>
              <a:buChar char=""/>
            </a:pPr>
            <a:r>
              <a:rPr lang="ru-RU" sz="1400" dirty="0">
                <a:latin typeface="+mn-lt"/>
                <a:ea typeface="Verdana" panose="020B0604030504040204" pitchFamily="34" charset="0"/>
                <a:cs typeface="Times New Roman" panose="02020603050405020304" pitchFamily="18" charset="0"/>
              </a:rPr>
              <a:t>выписку из ГРЛС, полученную в соответствии с требованиями приказа Минздрава России № 277н;</a:t>
            </a:r>
          </a:p>
          <a:p>
            <a:pPr marL="337071" indent="-337071" algn="just">
              <a:lnSpc>
                <a:spcPct val="115000"/>
              </a:lnSpc>
              <a:spcAft>
                <a:spcPts val="786"/>
              </a:spcAft>
              <a:buFont typeface="Wingdings" panose="05000000000000000000" pitchFamily="2" charset="2"/>
              <a:buChar char=""/>
            </a:pPr>
            <a:r>
              <a:rPr lang="ru-RU" sz="1400" dirty="0">
                <a:latin typeface="+mn-lt"/>
                <a:ea typeface="Verdana" panose="020B0604030504040204" pitchFamily="34" charset="0"/>
                <a:cs typeface="Times New Roman" panose="02020603050405020304" pitchFamily="18" charset="0"/>
              </a:rPr>
              <a:t>сведения о реквизитах (номер и дата) РУ.</a:t>
            </a:r>
          </a:p>
          <a:p>
            <a:pPr marL="337071" indent="-237198" algn="just">
              <a:spcBef>
                <a:spcPts val="590"/>
              </a:spcBef>
              <a:buClr>
                <a:srgbClr val="0450F2"/>
              </a:buClr>
              <a:buSzPts val="1600"/>
            </a:pPr>
            <a:endParaRPr lang="ru-RU" sz="1376" dirty="0">
              <a:latin typeface="Exo 2" panose="020B0604020202020204" charset="-52"/>
              <a:cs typeface="Calibri" panose="020F0502020204030204" pitchFamily="34" charset="0"/>
            </a:endParaRPr>
          </a:p>
          <a:p>
            <a:pPr marL="99873" indent="0" algn="just">
              <a:spcBef>
                <a:spcPts val="590"/>
              </a:spcBef>
              <a:buClr>
                <a:srgbClr val="0450F2"/>
              </a:buClr>
              <a:buSzPts val="1600"/>
            </a:pPr>
            <a:endParaRPr lang="ru-RU" sz="1573" dirty="0">
              <a:solidFill>
                <a:schemeClr val="dk1"/>
              </a:solidFill>
              <a:latin typeface="Exo 2" panose="020B0604020202020204" charset="-52"/>
              <a:ea typeface="Exo 2"/>
              <a:cs typeface="Exo 2"/>
              <a:sym typeface="Exo 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p:txBody>
      </p:sp>
      <p:pic>
        <p:nvPicPr>
          <p:cNvPr id="6" name="Рисунок 5">
            <a:extLst>
              <a:ext uri="{FF2B5EF4-FFF2-40B4-BE49-F238E27FC236}">
                <a16:creationId xmlns:a16="http://schemas.microsoft.com/office/drawing/2014/main" id="{E6E9896A-7A43-4553-B07A-02D253F2F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7" name="TextBox 6">
            <a:extLst>
              <a:ext uri="{FF2B5EF4-FFF2-40B4-BE49-F238E27FC236}">
                <a16:creationId xmlns:a16="http://schemas.microsoft.com/office/drawing/2014/main" id="{C5E0E1EC-E5CB-47AB-BD8D-E660F9B7B043}"/>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Требования к составу заявки</a:t>
            </a:r>
          </a:p>
        </p:txBody>
      </p:sp>
    </p:spTree>
    <p:extLst>
      <p:ext uri="{BB962C8B-B14F-4D97-AF65-F5344CB8AC3E}">
        <p14:creationId xmlns:p14="http://schemas.microsoft.com/office/powerpoint/2010/main" val="12463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264956" y="1131590"/>
            <a:ext cx="8614088" cy="3669730"/>
          </a:xfrm>
          <a:prstGeom prst="rect">
            <a:avLst/>
          </a:prstGeom>
          <a:noFill/>
          <a:ln>
            <a:noFill/>
          </a:ln>
        </p:spPr>
        <p:txBody>
          <a:bodyPr spcFirstLastPara="1" vert="horz" wrap="square" lIns="0" tIns="0" rIns="0" bIns="0" rtlCol="0" anchor="t" anchorCtr="0">
            <a:noAutofit/>
          </a:bodyPr>
          <a:lstStyle/>
          <a:p>
            <a:pPr marL="99873" indent="0" algn="just">
              <a:spcBef>
                <a:spcPts val="590"/>
              </a:spcBef>
              <a:buClr>
                <a:srgbClr val="0450F2"/>
              </a:buClr>
              <a:buSzPts val="1600"/>
              <a:buNone/>
            </a:pPr>
            <a:r>
              <a:rPr lang="ru-RU" sz="1400" b="1" dirty="0">
                <a:solidFill>
                  <a:schemeClr val="dk1"/>
                </a:solidFill>
                <a:ea typeface="Exo 2"/>
                <a:cs typeface="Exo 2"/>
                <a:sym typeface="Exo 2"/>
              </a:rPr>
              <a:t>Формулировка в извещении (с учетом изложенного выше):</a:t>
            </a:r>
          </a:p>
          <a:p>
            <a:pPr marL="224714" indent="0" algn="just">
              <a:lnSpc>
                <a:spcPct val="115000"/>
              </a:lnSpc>
              <a:spcAft>
                <a:spcPts val="786"/>
              </a:spcAft>
              <a:buNone/>
            </a:pPr>
            <a:r>
              <a:rPr lang="ru-RU" sz="1400" dirty="0">
                <a:ea typeface="Verdana" panose="020B0604030504040204" pitchFamily="34" charset="0"/>
                <a:cs typeface="Times New Roman" panose="02020603050405020304" pitchFamily="18" charset="0"/>
              </a:rPr>
              <a:t>Участник закупки представляет в составе заявки один из указанных ниже документов или сведений в отношении каждого предложенного к поставке лекарственного препарата:</a:t>
            </a:r>
          </a:p>
          <a:p>
            <a:pPr marL="337071" indent="-337071" algn="just">
              <a:lnSpc>
                <a:spcPct val="115000"/>
              </a:lnSpc>
              <a:buFont typeface="Wingdings" panose="05000000000000000000" pitchFamily="2" charset="2"/>
              <a:buChar char=""/>
            </a:pPr>
            <a:r>
              <a:rPr lang="ru-RU" sz="1400" dirty="0">
                <a:ea typeface="Verdana" panose="020B0604030504040204" pitchFamily="34" charset="0"/>
                <a:cs typeface="Times New Roman" panose="02020603050405020304" pitchFamily="18" charset="0"/>
              </a:rPr>
              <a:t>копию РУ и/или копию </a:t>
            </a:r>
            <a:r>
              <a:rPr lang="ru-RU" sz="1400" dirty="0">
                <a:solidFill>
                  <a:schemeClr val="dk1"/>
                </a:solidFill>
                <a:ea typeface="Exo 2"/>
                <a:cs typeface="Exo 2"/>
                <a:sym typeface="Exo 2"/>
              </a:rPr>
              <a:t>Разрешения по ПП РФ № 441 и/или копию Разрешения по ПП РФ № 593 и/или копию Заключения</a:t>
            </a:r>
            <a:r>
              <a:rPr lang="ru-RU" sz="1400" dirty="0">
                <a:cs typeface="Times New Roman" panose="02020603050405020304" pitchFamily="18" charset="0"/>
              </a:rPr>
              <a:t>;</a:t>
            </a:r>
            <a:endParaRPr lang="ru-RU" sz="1400" dirty="0">
              <a:ea typeface="Verdana" panose="020B0604030504040204" pitchFamily="34" charset="0"/>
              <a:cs typeface="Times New Roman" panose="02020603050405020304" pitchFamily="18" charset="0"/>
            </a:endParaRPr>
          </a:p>
          <a:p>
            <a:pPr marL="337071" indent="-337071" algn="just">
              <a:lnSpc>
                <a:spcPct val="115000"/>
              </a:lnSpc>
              <a:buFont typeface="Wingdings" panose="05000000000000000000" pitchFamily="2" charset="2"/>
              <a:buChar char=""/>
            </a:pPr>
            <a:r>
              <a:rPr lang="ru-RU" sz="1400" dirty="0">
                <a:ea typeface="Verdana" panose="020B0604030504040204" pitchFamily="34" charset="0"/>
                <a:cs typeface="Times New Roman" panose="02020603050405020304" pitchFamily="18" charset="0"/>
              </a:rPr>
              <a:t>выписку из ГРЛС, полученную в соответствии с требованиями приказа Минздрава России № 277н;</a:t>
            </a:r>
          </a:p>
          <a:p>
            <a:pPr marL="337071" indent="-337071" algn="just">
              <a:lnSpc>
                <a:spcPct val="115000"/>
              </a:lnSpc>
              <a:spcAft>
                <a:spcPts val="786"/>
              </a:spcAft>
              <a:buFont typeface="Wingdings" panose="05000000000000000000" pitchFamily="2" charset="2"/>
              <a:buChar char=""/>
            </a:pPr>
            <a:r>
              <a:rPr lang="ru-RU" sz="1400" dirty="0">
                <a:ea typeface="Verdana" panose="020B0604030504040204" pitchFamily="34" charset="0"/>
                <a:cs typeface="Times New Roman" panose="02020603050405020304" pitchFamily="18" charset="0"/>
              </a:rPr>
              <a:t>сведения о реквизитах (номер и дата) регистрационного удостоверения на лекарственный препарат для медицинского применения и/или Разрешения и/или Заключения.</a:t>
            </a:r>
          </a:p>
          <a:p>
            <a:pPr marL="99873" indent="0" algn="just">
              <a:spcBef>
                <a:spcPts val="590"/>
              </a:spcBef>
              <a:buClr>
                <a:srgbClr val="0450F2"/>
              </a:buClr>
              <a:buSzPts val="1600"/>
            </a:pPr>
            <a:endParaRPr lang="ru-RU" sz="1573" dirty="0">
              <a:latin typeface="Exo 2" panose="020B0604020202020204" charset="-52"/>
            </a:endParaRPr>
          </a:p>
          <a:p>
            <a:pPr algn="just"/>
            <a:endParaRPr lang="ru-RU" sz="1573" dirty="0">
              <a:cs typeface="Times New Roman" panose="02020603050405020304" pitchFamily="18" charset="0"/>
            </a:endParaRPr>
          </a:p>
          <a:p>
            <a:pPr algn="just"/>
            <a:endParaRPr lang="ru-RU" sz="1573" dirty="0">
              <a:cs typeface="Times New Roman" panose="02020603050405020304" pitchFamily="18" charset="0"/>
            </a:endParaRPr>
          </a:p>
          <a:p>
            <a:pPr marL="337071" indent="-237198">
              <a:spcBef>
                <a:spcPts val="590"/>
              </a:spcBef>
              <a:buClr>
                <a:srgbClr val="0450F2"/>
              </a:buClr>
              <a:buSzPts val="1600"/>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C83A4252-33FB-40CB-8A15-7F9F7A38A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4D0B0DC4-6DEA-4255-A3F3-7F6ED875BBA5}"/>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Требования к составу заявки</a:t>
            </a:r>
          </a:p>
        </p:txBody>
      </p:sp>
    </p:spTree>
    <p:extLst>
      <p:ext uri="{BB962C8B-B14F-4D97-AF65-F5344CB8AC3E}">
        <p14:creationId xmlns:p14="http://schemas.microsoft.com/office/powerpoint/2010/main" val="3485511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159884" y="1195265"/>
            <a:ext cx="4361076" cy="1700256"/>
          </a:xfrm>
          <a:prstGeom prst="rect">
            <a:avLst/>
          </a:prstGeom>
          <a:noFill/>
          <a:ln>
            <a:noFill/>
          </a:ln>
        </p:spPr>
        <p:txBody>
          <a:bodyPr spcFirstLastPara="1" vert="horz" wrap="square" lIns="0" tIns="0" rIns="0" bIns="0" rtlCol="0" anchor="t" anchorCtr="0">
            <a:noAutofit/>
          </a:bodyPr>
          <a:lstStyle/>
          <a:p>
            <a:pPr marL="224714" indent="0" algn="just">
              <a:lnSpc>
                <a:spcPct val="115000"/>
              </a:lnSpc>
              <a:buNone/>
            </a:pPr>
            <a:r>
              <a:rPr lang="ru-RU" sz="1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В соответствии с п. 25 Правил государственной регистрации МИ, утв. ПП РФ от 30.11.2025 № 1684, </a:t>
            </a:r>
          </a:p>
          <a:p>
            <a:pPr marL="224714" indent="0" algn="just">
              <a:lnSpc>
                <a:spcPct val="115000"/>
              </a:lnSpc>
              <a:buNone/>
            </a:pPr>
            <a:r>
              <a:rPr lang="ru-RU" sz="1400" u="sng" dirty="0">
                <a:solidFill>
                  <a:srgbClr val="000000"/>
                </a:solidFill>
                <a:latin typeface="Verdana" panose="020B0604030504040204" pitchFamily="34" charset="0"/>
                <a:ea typeface="Verdana" panose="020B0604030504040204" pitchFamily="34" charset="0"/>
                <a:cs typeface="Times New Roman" panose="02020603050405020304" pitchFamily="18" charset="0"/>
              </a:rPr>
              <a:t>факт государственной регистрации медицинского изделия подтверждается реестровой записью</a:t>
            </a:r>
            <a:r>
              <a:rPr lang="ru-RU" sz="1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вносимой Росздравнадзором в ГРМИ.</a:t>
            </a:r>
          </a:p>
          <a:p>
            <a:pPr marL="0" indent="0" algn="just" defTabSz="674141">
              <a:spcBef>
                <a:spcPts val="737"/>
              </a:spcBef>
              <a:defRPr/>
            </a:pPr>
            <a:endParaRPr lang="ru-RU" sz="1573" dirty="0">
              <a:latin typeface="Exo 2" panose="020B0604020202020204" charset="-52"/>
            </a:endParaRPr>
          </a:p>
        </p:txBody>
      </p:sp>
      <p:pic>
        <p:nvPicPr>
          <p:cNvPr id="4" name="Рисунок 3">
            <a:extLst>
              <a:ext uri="{FF2B5EF4-FFF2-40B4-BE49-F238E27FC236}">
                <a16:creationId xmlns:a16="http://schemas.microsoft.com/office/drawing/2014/main" id="{CA377C62-DB65-4A75-864A-E8D4321AC59E}"/>
              </a:ext>
            </a:extLst>
          </p:cNvPr>
          <p:cNvPicPr>
            <a:picLocks noChangeAspect="1"/>
          </p:cNvPicPr>
          <p:nvPr/>
        </p:nvPicPr>
        <p:blipFill>
          <a:blip r:embed="rId3"/>
          <a:stretch>
            <a:fillRect/>
          </a:stretch>
        </p:blipFill>
        <p:spPr>
          <a:xfrm>
            <a:off x="4732239" y="1298873"/>
            <a:ext cx="4361076" cy="3833209"/>
          </a:xfrm>
          <a:prstGeom prst="rect">
            <a:avLst/>
          </a:prstGeom>
        </p:spPr>
      </p:pic>
      <p:pic>
        <p:nvPicPr>
          <p:cNvPr id="5" name="Рисунок 4">
            <a:extLst>
              <a:ext uri="{FF2B5EF4-FFF2-40B4-BE49-F238E27FC236}">
                <a16:creationId xmlns:a16="http://schemas.microsoft.com/office/drawing/2014/main" id="{039350FB-9AEB-4A0A-BF67-C9CF141BB0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6" name="TextBox 5">
            <a:extLst>
              <a:ext uri="{FF2B5EF4-FFF2-40B4-BE49-F238E27FC236}">
                <a16:creationId xmlns:a16="http://schemas.microsoft.com/office/drawing/2014/main" id="{381A053D-5B56-45C0-B882-24D80A5581DB}"/>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Требования к составу заявки</a:t>
            </a:r>
          </a:p>
        </p:txBody>
      </p:sp>
    </p:spTree>
    <p:extLst>
      <p:ext uri="{BB962C8B-B14F-4D97-AF65-F5344CB8AC3E}">
        <p14:creationId xmlns:p14="http://schemas.microsoft.com/office/powerpoint/2010/main" val="23322337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248297" y="952130"/>
            <a:ext cx="8618276" cy="279647"/>
          </a:xfrm>
          <a:prstGeom prst="rect">
            <a:avLst/>
          </a:prstGeom>
          <a:noFill/>
          <a:ln>
            <a:noFill/>
          </a:ln>
        </p:spPr>
        <p:txBody>
          <a:bodyPr spcFirstLastPara="1" vert="horz" wrap="square" lIns="0" tIns="0" rIns="0" bIns="0" rtlCol="0" anchor="t" anchorCtr="0">
            <a:noAutofit/>
          </a:bodyPr>
          <a:lstStyle/>
          <a:p>
            <a:pPr marL="0" indent="0" algn="just">
              <a:lnSpc>
                <a:spcPct val="115000"/>
              </a:lnSpc>
              <a:spcAft>
                <a:spcPts val="786"/>
              </a:spcAft>
              <a:buNone/>
            </a:pPr>
            <a:r>
              <a:rPr lang="ru-RU" sz="1376" b="1"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Пример формулировки (для медицинских изделий)</a:t>
            </a:r>
            <a:endParaRPr lang="ru-RU" sz="1376"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marL="0" indent="0" algn="just">
              <a:lnSpc>
                <a:spcPct val="115000"/>
              </a:lnSpc>
              <a:spcAft>
                <a:spcPts val="786"/>
              </a:spcAft>
              <a:buNone/>
            </a:pPr>
            <a:r>
              <a:rPr lang="ru-RU" sz="1400" dirty="0">
                <a:solidFill>
                  <a:srgbClr val="000000"/>
                </a:solidFill>
                <a:ea typeface="Verdana" panose="020B0604030504040204" pitchFamily="34" charset="0"/>
                <a:cs typeface="Times New Roman" panose="02020603050405020304" pitchFamily="18" charset="0"/>
              </a:rPr>
              <a:t>Участник закупки представляет в составе заявки один из указанных ниже документов или сведений  в отношении каждого предложенного к поставке медицинского изделия:</a:t>
            </a:r>
          </a:p>
          <a:p>
            <a:pPr marL="337071" indent="-337071" algn="just">
              <a:lnSpc>
                <a:spcPct val="115000"/>
              </a:lnSpc>
              <a:buFont typeface="Wingdings" panose="05000000000000000000" pitchFamily="2" charset="2"/>
              <a:buChar char=""/>
            </a:pPr>
            <a:r>
              <a:rPr lang="ru-RU" sz="1400" dirty="0">
                <a:solidFill>
                  <a:srgbClr val="000000"/>
                </a:solidFill>
                <a:ea typeface="Verdana" panose="020B0604030504040204" pitchFamily="34" charset="0"/>
                <a:cs typeface="Times New Roman" panose="02020603050405020304" pitchFamily="18" charset="0"/>
              </a:rPr>
              <a:t>копию РУ;</a:t>
            </a:r>
          </a:p>
          <a:p>
            <a:pPr marL="337071" indent="-337071" algn="just">
              <a:lnSpc>
                <a:spcPct val="115000"/>
              </a:lnSpc>
              <a:buFont typeface="Wingdings" panose="05000000000000000000" pitchFamily="2" charset="2"/>
              <a:buChar char=""/>
            </a:pPr>
            <a:r>
              <a:rPr lang="ru-RU" sz="1400" dirty="0">
                <a:solidFill>
                  <a:srgbClr val="000000"/>
                </a:solidFill>
                <a:ea typeface="Verdana" panose="020B0604030504040204" pitchFamily="34" charset="0"/>
                <a:cs typeface="Times New Roman" panose="02020603050405020304" pitchFamily="18" charset="0"/>
              </a:rPr>
              <a:t>выписку из ГРМИ, выданную Росздравнадзором в соответствии с требованиями постановления Правительства РФ от 30.09.2021 № 1650;</a:t>
            </a:r>
          </a:p>
          <a:p>
            <a:pPr marL="337071" indent="-337071" algn="just">
              <a:lnSpc>
                <a:spcPct val="115000"/>
              </a:lnSpc>
              <a:spcAft>
                <a:spcPts val="786"/>
              </a:spcAft>
              <a:buFont typeface="Wingdings" panose="05000000000000000000" pitchFamily="2" charset="2"/>
              <a:buChar char=""/>
            </a:pPr>
            <a:r>
              <a:rPr lang="ru-RU" sz="1400" dirty="0">
                <a:solidFill>
                  <a:srgbClr val="000000"/>
                </a:solidFill>
                <a:ea typeface="Verdana" panose="020B0604030504040204" pitchFamily="34" charset="0"/>
                <a:cs typeface="Times New Roman" panose="02020603050405020304" pitchFamily="18" charset="0"/>
              </a:rPr>
              <a:t>сведения о реквизитах (номер и дата) РУ;</a:t>
            </a:r>
          </a:p>
          <a:p>
            <a:pPr marL="337071" indent="-337071" algn="just">
              <a:lnSpc>
                <a:spcPct val="115000"/>
              </a:lnSpc>
              <a:spcAft>
                <a:spcPts val="786"/>
              </a:spcAft>
              <a:buFont typeface="Wingdings" panose="05000000000000000000" pitchFamily="2" charset="2"/>
              <a:buChar char=""/>
            </a:pPr>
            <a:r>
              <a:rPr lang="ru-RU" sz="1400" dirty="0"/>
              <a:t>копию документа, выданного в соответствии с законодательством страны происхождения, подтверждающего регистрацию медицинского изделия в установленном порядке в стране-производителе, с переводом на русский язык, заверенным в установленном порядке (</a:t>
            </a:r>
            <a:r>
              <a:rPr lang="ru-RU" sz="1400" i="1" dirty="0"/>
              <a:t>для МИ, указанных в ПП РФ № 430</a:t>
            </a:r>
            <a:r>
              <a:rPr lang="ru-RU" sz="1400" dirty="0"/>
              <a:t>).</a:t>
            </a:r>
          </a:p>
          <a:p>
            <a:pPr marL="337071" indent="-337071" algn="just">
              <a:lnSpc>
                <a:spcPct val="115000"/>
              </a:lnSpc>
              <a:spcAft>
                <a:spcPts val="786"/>
              </a:spcAft>
              <a:buFont typeface="Wingdings" panose="05000000000000000000" pitchFamily="2" charset="2"/>
              <a:buChar char=""/>
            </a:pPr>
            <a:endParaRPr lang="ru-RU" sz="1376"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spcAft>
                <a:spcPts val="786"/>
              </a:spcAft>
            </a:pPr>
            <a:r>
              <a:rPr lang="ru-RU" sz="157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573" dirty="0">
              <a:latin typeface="Exo 2" panose="020B0604020202020204" charset="-52"/>
            </a:endParaRPr>
          </a:p>
        </p:txBody>
      </p:sp>
      <p:pic>
        <p:nvPicPr>
          <p:cNvPr id="4" name="Рисунок 3">
            <a:extLst>
              <a:ext uri="{FF2B5EF4-FFF2-40B4-BE49-F238E27FC236}">
                <a16:creationId xmlns:a16="http://schemas.microsoft.com/office/drawing/2014/main" id="{D6FD5BE6-B836-428F-9B4F-63BFDACA5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68238B79-63C6-405D-A2C4-FE0B882FADEE}"/>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Требования к составу заявки</a:t>
            </a:r>
          </a:p>
        </p:txBody>
      </p:sp>
    </p:spTree>
    <p:extLst>
      <p:ext uri="{BB962C8B-B14F-4D97-AF65-F5344CB8AC3E}">
        <p14:creationId xmlns:p14="http://schemas.microsoft.com/office/powerpoint/2010/main" val="8685397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a:extLst>
              <a:ext uri="{FF2B5EF4-FFF2-40B4-BE49-F238E27FC236}">
                <a16:creationId xmlns:a16="http://schemas.microsoft.com/office/drawing/2014/main" id="{24CC20A1-80CC-48F3-958F-75DFB9EB27A6}"/>
              </a:ext>
            </a:extLst>
          </p:cNvPr>
          <p:cNvSpPr>
            <a:spLocks noGrp="1"/>
          </p:cNvSpPr>
          <p:nvPr>
            <p:ph type="body" idx="1"/>
          </p:nvPr>
        </p:nvSpPr>
        <p:spPr>
          <a:xfrm>
            <a:off x="166048" y="951968"/>
            <a:ext cx="8811903" cy="4150702"/>
          </a:xfrm>
        </p:spPr>
        <p:txBody>
          <a:bodyPr>
            <a:normAutofit/>
          </a:bodyPr>
          <a:lstStyle/>
          <a:p>
            <a:pPr marL="0" indent="0" algn="just" defTabSz="685800">
              <a:lnSpc>
                <a:spcPct val="90000"/>
              </a:lnSpc>
              <a:spcBef>
                <a:spcPts val="750"/>
              </a:spcBef>
              <a:buNone/>
              <a:defRPr/>
            </a:pPr>
            <a:r>
              <a:rPr lang="ru-RU" sz="1400" b="1" dirty="0">
                <a:ea typeface="Verdana" panose="020B0604030504040204" pitchFamily="34" charset="0"/>
              </a:rPr>
              <a:t>Продлены сроки действия РУ.</a:t>
            </a:r>
          </a:p>
          <a:p>
            <a:pPr marL="0" indent="0" algn="just">
              <a:buNone/>
            </a:pPr>
            <a:r>
              <a:rPr lang="ru-RU" sz="1400" dirty="0">
                <a:ea typeface="Verdana" panose="020B0604030504040204" pitchFamily="34" charset="0"/>
              </a:rPr>
              <a:t>Срок действия </a:t>
            </a:r>
            <a:r>
              <a:rPr lang="ru-RU" sz="1400" b="0" i="0" u="none" strike="noStrike" baseline="0" dirty="0">
                <a:ea typeface="Verdana" panose="020B0604030504040204" pitchFamily="34" charset="0"/>
              </a:rPr>
              <a:t>РУ, выданного на ЛП в соответствии с:</a:t>
            </a:r>
          </a:p>
          <a:p>
            <a:pPr marL="742950" lvl="1" indent="-285750" algn="just">
              <a:buFont typeface="Wingdings" panose="05000000000000000000" pitchFamily="2" charset="2"/>
              <a:buChar char="ü"/>
            </a:pPr>
            <a:r>
              <a:rPr lang="ru-RU" sz="1400" dirty="0">
                <a:ea typeface="Verdana" panose="020B0604030504040204" pitchFamily="34" charset="0"/>
              </a:rPr>
              <a:t>ПП РФ № 441 (срок действия до 01.01.2025) – продлен до 01.01.2028 без замены РУ;</a:t>
            </a:r>
          </a:p>
          <a:p>
            <a:pPr marL="742950" lvl="1" indent="-285750" algn="just">
              <a:buFont typeface="Wingdings" panose="05000000000000000000" pitchFamily="2" charset="2"/>
              <a:buChar char="ü"/>
            </a:pPr>
            <a:r>
              <a:rPr lang="ru-RU" sz="1400" b="0" u="none" strike="noStrike" baseline="0" dirty="0">
                <a:ea typeface="Verdana" panose="020B0604030504040204" pitchFamily="34" charset="0"/>
              </a:rPr>
              <a:t>ПП РФ № 593 (срок действия до 31.12.2024) – продлен до 31.12.2027 без замены РУ.</a:t>
            </a:r>
          </a:p>
          <a:p>
            <a:pPr marL="0" indent="0" algn="just">
              <a:buNone/>
            </a:pPr>
            <a:r>
              <a:rPr lang="ru-RU" sz="1400" dirty="0">
                <a:ea typeface="Verdana" panose="020B0604030504040204" pitchFamily="34" charset="0"/>
              </a:rPr>
              <a:t>До 01.01.2025 ГРЛС актуализирован Минздравом РФ</a:t>
            </a:r>
            <a:r>
              <a:rPr lang="ru-RU" sz="1400" i="1" dirty="0">
                <a:ea typeface="Verdana" panose="020B0604030504040204" pitchFamily="34" charset="0"/>
              </a:rPr>
              <a:t>.</a:t>
            </a:r>
          </a:p>
          <a:p>
            <a:pPr marL="0" indent="0" algn="just">
              <a:buNone/>
            </a:pPr>
            <a:r>
              <a:rPr lang="ru-RU" sz="1400" i="1" dirty="0">
                <a:ea typeface="Verdana" panose="020B0604030504040204" pitchFamily="34" charset="0"/>
              </a:rPr>
              <a:t>См. п</a:t>
            </a:r>
            <a:r>
              <a:rPr lang="ru-RU" sz="1400" b="0" i="1" u="none" strike="noStrike" baseline="0" dirty="0">
                <a:ea typeface="Verdana" panose="020B0604030504040204" pitchFamily="34" charset="0"/>
              </a:rPr>
              <a:t>остановление Правительства РФ от 21.12.2024 N 1851 </a:t>
            </a:r>
          </a:p>
          <a:p>
            <a:pPr marL="0" indent="0" algn="just">
              <a:buNone/>
            </a:pPr>
            <a:r>
              <a:rPr lang="ru-RU" sz="1400" dirty="0">
                <a:ea typeface="Verdana" panose="020B0604030504040204" pitchFamily="34" charset="0"/>
              </a:rPr>
              <a:t>Д</a:t>
            </a:r>
            <a:r>
              <a:rPr lang="ru-RU" sz="1400" b="0" i="0" u="none" strike="noStrike" baseline="0" dirty="0">
                <a:ea typeface="Verdana" panose="020B0604030504040204" pitchFamily="34" charset="0"/>
              </a:rPr>
              <a:t>о 31.12.2025 продлевается действие РУ лекарственных препаратов для медицинского применения, сроки действия которых истекают в 2025 году. </a:t>
            </a:r>
            <a:r>
              <a:rPr lang="ru-RU" sz="1400" b="0" u="none" strike="noStrike" baseline="0" dirty="0">
                <a:ea typeface="Verdana" panose="020B0604030504040204" pitchFamily="34" charset="0"/>
              </a:rPr>
              <a:t>Информация в ГРЛС актуализируется до 14.01.2025</a:t>
            </a:r>
            <a:r>
              <a:rPr lang="ru-RU" sz="1400" b="0" i="1" u="none" strike="noStrike" baseline="0" dirty="0">
                <a:ea typeface="Verdana" panose="020B0604030504040204" pitchFamily="34" charset="0"/>
              </a:rPr>
              <a:t>. </a:t>
            </a:r>
          </a:p>
          <a:p>
            <a:pPr marL="0" indent="0" algn="just">
              <a:buNone/>
            </a:pPr>
            <a:r>
              <a:rPr lang="ru-RU" sz="1400" b="0" i="1" u="none" strike="noStrike" baseline="0" dirty="0">
                <a:ea typeface="Verdana" panose="020B0604030504040204" pitchFamily="34" charset="0"/>
              </a:rPr>
              <a:t>См. постановление Правительства РФ от 27.12.2024 N 1931 </a:t>
            </a:r>
          </a:p>
          <a:p>
            <a:pPr marL="0" indent="0" algn="just">
              <a:buNone/>
            </a:pPr>
            <a:r>
              <a:rPr lang="ru-RU" sz="1400" i="1" dirty="0">
                <a:ea typeface="Verdana" panose="020B0604030504040204" pitchFamily="34" charset="0"/>
              </a:rPr>
              <a:t>Ранее: </a:t>
            </a:r>
            <a:r>
              <a:rPr lang="ru-RU" sz="1400" b="0" i="0" u="none" strike="noStrike" baseline="0" dirty="0">
                <a:ea typeface="Verdana" panose="020B0604030504040204" pitchFamily="34" charset="0"/>
              </a:rPr>
              <a:t>Установить, что на 12 месяцев продлевается действие регистрационных удостоверений лекарственных препаратов для медицинского применения, сроки действия которых истекают в 2024 году. </a:t>
            </a:r>
            <a:r>
              <a:rPr lang="ru-RU" sz="1400" dirty="0">
                <a:ea typeface="Verdana" panose="020B0604030504040204" pitchFamily="34" charset="0"/>
              </a:rPr>
              <a:t>Сведения актуализируются в ГРЛС Минздравом России. </a:t>
            </a:r>
          </a:p>
          <a:p>
            <a:pPr marL="0" indent="0" algn="just">
              <a:buNone/>
            </a:pPr>
            <a:r>
              <a:rPr lang="ru-RU" sz="1400" b="0" i="1" u="none" strike="noStrike" baseline="0" dirty="0">
                <a:ea typeface="Verdana" panose="020B0604030504040204" pitchFamily="34" charset="0"/>
              </a:rPr>
              <a:t>П. 6 Приложения № 28 к ПП РФ от 12.03.2022 № 353.</a:t>
            </a:r>
          </a:p>
        </p:txBody>
      </p:sp>
      <p:sp>
        <p:nvSpPr>
          <p:cNvPr id="14" name="Заголовок 1">
            <a:extLst>
              <a:ext uri="{FF2B5EF4-FFF2-40B4-BE49-F238E27FC236}">
                <a16:creationId xmlns:a16="http://schemas.microsoft.com/office/drawing/2014/main" id="{DC9F5E85-5EF8-4654-BCD8-CA473F6FF070}"/>
              </a:ext>
            </a:extLst>
          </p:cNvPr>
          <p:cNvSpPr txBox="1">
            <a:spLocks/>
          </p:cNvSpPr>
          <p:nvPr/>
        </p:nvSpPr>
        <p:spPr>
          <a:xfrm>
            <a:off x="602018" y="474401"/>
            <a:ext cx="7565439" cy="645825"/>
          </a:xfrm>
          <a:prstGeom prst="rect">
            <a:avLst/>
          </a:prstGeom>
        </p:spPr>
        <p:txBody>
          <a:bodyPr wrap="square" lIns="0" tIns="0" rIns="0" bIns="0">
            <a:noAutofit/>
          </a:bodyPr>
          <a:lstStyle/>
          <a:p>
            <a:pPr>
              <a:spcBef>
                <a:spcPct val="0"/>
              </a:spcBef>
            </a:pPr>
            <a:endParaRPr lang="ru-RU" sz="2163"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a16="http://schemas.microsoft.com/office/drawing/2014/main" id="{24CC20A1-80CC-48F3-958F-75DFB9EB27A6}"/>
              </a:ext>
            </a:extLst>
          </p:cNvPr>
          <p:cNvSpPr txBox="1">
            <a:spLocks/>
          </p:cNvSpPr>
          <p:nvPr/>
        </p:nvSpPr>
        <p:spPr>
          <a:xfrm>
            <a:off x="5009029" y="1148548"/>
            <a:ext cx="3745266" cy="3445646"/>
          </a:xfrm>
          <a:prstGeom prst="rect">
            <a:avLst/>
          </a:prstGeom>
        </p:spPr>
        <p:txBody>
          <a:bodyPr wrap="square" lIns="0" tIns="0" rIns="0" bIns="0">
            <a:noAutofit/>
          </a:bodyPr>
          <a:lstStyle/>
          <a:p>
            <a:pPr marL="280892" indent="-280892">
              <a:spcAft>
                <a:spcPts val="590"/>
              </a:spcAft>
              <a:buClr>
                <a:srgbClr val="0450F2"/>
              </a:buClr>
              <a:buFont typeface="Wingdings" panose="05000000000000000000" pitchFamily="2" charset="2"/>
              <a:buChar char="§"/>
            </a:pPr>
            <a:endParaRPr lang="ru-RU" sz="1376" kern="0" dirty="0">
              <a:solidFill>
                <a:sysClr val="windowText" lastClr="000000"/>
              </a:solidFill>
              <a:latin typeface="Exo 2" panose="00000500000000000000" pitchFamily="2" charset="-52"/>
            </a:endParaRPr>
          </a:p>
        </p:txBody>
      </p:sp>
      <p:pic>
        <p:nvPicPr>
          <p:cNvPr id="10" name="Рисунок 9">
            <a:extLst>
              <a:ext uri="{FF2B5EF4-FFF2-40B4-BE49-F238E27FC236}">
                <a16:creationId xmlns:a16="http://schemas.microsoft.com/office/drawing/2014/main" id="{A409D3D6-2F02-4324-95E4-C043CB84F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1" name="TextBox 10">
            <a:extLst>
              <a:ext uri="{FF2B5EF4-FFF2-40B4-BE49-F238E27FC236}">
                <a16:creationId xmlns:a16="http://schemas.microsoft.com/office/drawing/2014/main" id="{F622AC48-3EE9-47ED-A1D9-9B522C3D140A}"/>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Продление сроков действия РУ</a:t>
            </a:r>
          </a:p>
        </p:txBody>
      </p:sp>
    </p:spTree>
    <p:extLst>
      <p:ext uri="{BB962C8B-B14F-4D97-AF65-F5344CB8AC3E}">
        <p14:creationId xmlns:p14="http://schemas.microsoft.com/office/powerpoint/2010/main" val="35876180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a:extLst>
              <a:ext uri="{FF2B5EF4-FFF2-40B4-BE49-F238E27FC236}">
                <a16:creationId xmlns:a16="http://schemas.microsoft.com/office/drawing/2014/main" id="{24CC20A1-80CC-48F3-958F-75DFB9EB27A6}"/>
              </a:ext>
            </a:extLst>
          </p:cNvPr>
          <p:cNvSpPr>
            <a:spLocks noGrp="1"/>
          </p:cNvSpPr>
          <p:nvPr>
            <p:ph type="body" idx="1"/>
          </p:nvPr>
        </p:nvSpPr>
        <p:spPr>
          <a:xfrm>
            <a:off x="107504" y="1087104"/>
            <a:ext cx="8811903" cy="4150702"/>
          </a:xfrm>
        </p:spPr>
        <p:txBody>
          <a:bodyPr>
            <a:normAutofit fontScale="70000" lnSpcReduction="20000"/>
          </a:bodyPr>
          <a:lstStyle/>
          <a:p>
            <a:pPr marL="99871" indent="0" algn="just">
              <a:buNone/>
            </a:pPr>
            <a:r>
              <a:rPr lang="ru-RU" sz="2000" b="1" dirty="0"/>
              <a:t>Постановление Правительства РФ от 03.04.2020 № 430 </a:t>
            </a:r>
            <a:r>
              <a:rPr lang="ru-RU" sz="2000" dirty="0"/>
              <a:t>«Об особенностях обращения медицинских изделий, в том числе государственной регистрации серии (партии) медицинского изделия» (вступило в силу с 06.04.2020). </a:t>
            </a:r>
          </a:p>
          <a:p>
            <a:pPr marL="99871" indent="0" algn="just">
              <a:buNone/>
            </a:pPr>
            <a:r>
              <a:rPr lang="ru-RU" sz="2000" dirty="0"/>
              <a:t>Действует до 01.01.2028. </a:t>
            </a:r>
          </a:p>
          <a:p>
            <a:pPr marL="99871" indent="0" algn="just">
              <a:buNone/>
            </a:pPr>
            <a:r>
              <a:rPr lang="ru-RU" sz="2000" dirty="0"/>
              <a:t>На ряд медицинских изделий выдается РУ на серию (партию) медицинского изделия со сроком действия до 01.01.2028. </a:t>
            </a:r>
          </a:p>
          <a:p>
            <a:pPr marL="99871" indent="0" algn="just">
              <a:buNone/>
            </a:pPr>
            <a:r>
              <a:rPr lang="ru-RU" sz="2000" dirty="0"/>
              <a:t>Аппараты ИВЛ, тест-системы SARS, </a:t>
            </a:r>
            <a:r>
              <a:rPr lang="ru-RU" sz="2000" dirty="0" err="1"/>
              <a:t>оксигенаторы</a:t>
            </a:r>
            <a:r>
              <a:rPr lang="ru-RU" sz="2000" dirty="0"/>
              <a:t> мембранные экстракорпоральные, системы </a:t>
            </a:r>
            <a:r>
              <a:rPr lang="ru-RU" sz="2000" dirty="0" err="1"/>
              <a:t>оксигенации</a:t>
            </a:r>
            <a:r>
              <a:rPr lang="ru-RU" sz="2000" dirty="0"/>
              <a:t> ран, системы искусственного кровообращения, перчатки, бахилы, маски, костюмы, халаты, респираторы, термометры и т.д. </a:t>
            </a:r>
          </a:p>
          <a:p>
            <a:pPr marL="99871" indent="0" algn="just">
              <a:buNone/>
            </a:pPr>
            <a:endParaRPr lang="ru-RU" sz="2000" dirty="0"/>
          </a:p>
          <a:p>
            <a:pPr marL="99871" indent="0" algn="just">
              <a:buNone/>
            </a:pPr>
            <a:r>
              <a:rPr lang="ru-RU" sz="2000" b="1" dirty="0"/>
              <a:t>Постановление Правительства РФ от 01.04.2022 № 552</a:t>
            </a:r>
            <a:r>
              <a:rPr lang="ru-RU" sz="2000" dirty="0"/>
              <a:t> (действует до 01.01.2028):</a:t>
            </a:r>
          </a:p>
          <a:p>
            <a:pPr marL="0" indent="0" algn="just">
              <a:buNone/>
            </a:pPr>
            <a:r>
              <a:rPr lang="ru-RU" sz="2000" dirty="0">
                <a:ea typeface="Verdana" panose="020B0604030504040204" pitchFamily="34" charset="0"/>
              </a:rPr>
              <a:t>Срок действия РУ, выданного на МИ в соответствии с:</a:t>
            </a:r>
          </a:p>
          <a:p>
            <a:pPr marL="730320" lvl="1" indent="-280892" algn="just">
              <a:buFont typeface="Wingdings" panose="05000000000000000000" pitchFamily="2" charset="2"/>
              <a:buChar char="ü"/>
            </a:pPr>
            <a:r>
              <a:rPr lang="ru-RU" sz="2000" dirty="0">
                <a:ea typeface="Verdana" panose="020B0604030504040204" pitchFamily="34" charset="0"/>
              </a:rPr>
              <a:t>ПП РФ № 430 (срок действия до 01.01.2025) – продлен до 01.01.2028 без замены РУ на партию (серию);</a:t>
            </a:r>
          </a:p>
          <a:p>
            <a:pPr marL="730320" lvl="1" indent="-280892" algn="just">
              <a:buFont typeface="Wingdings" panose="05000000000000000000" pitchFamily="2" charset="2"/>
              <a:buChar char="ü"/>
            </a:pPr>
            <a:r>
              <a:rPr lang="ru-RU" sz="2000" dirty="0">
                <a:ea typeface="Verdana" panose="020B0604030504040204" pitchFamily="34" charset="0"/>
              </a:rPr>
              <a:t>ПП РФ № 552 (срок действия до 01.01.2025) – продлен до 01.01.2028 без замены РУ.</a:t>
            </a:r>
          </a:p>
          <a:p>
            <a:pPr marL="0" indent="0" algn="just">
              <a:buNone/>
            </a:pPr>
            <a:r>
              <a:rPr lang="ru-RU" sz="2000" dirty="0">
                <a:ea typeface="Verdana" panose="020B0604030504040204" pitchFamily="34" charset="0"/>
              </a:rPr>
              <a:t>До 01.01.2025 ГРЛС и ГРМИ актуализирован Минздравом РФ и Росздравнадзором</a:t>
            </a:r>
            <a:r>
              <a:rPr lang="ru-RU" sz="2000" i="1" dirty="0">
                <a:ea typeface="Verdana" panose="020B0604030504040204" pitchFamily="34" charset="0"/>
              </a:rPr>
              <a:t>.</a:t>
            </a:r>
          </a:p>
          <a:p>
            <a:pPr marL="0" indent="0" algn="just">
              <a:buNone/>
            </a:pPr>
            <a:r>
              <a:rPr lang="ru-RU" sz="2000" i="1" dirty="0">
                <a:ea typeface="Verdana" panose="020B0604030504040204" pitchFamily="34" charset="0"/>
              </a:rPr>
              <a:t>См. постановление Правительства РФ от 21.12.2024 N 1851</a:t>
            </a:r>
            <a:endParaRPr lang="ru-RU" sz="1600" i="1" dirty="0">
              <a:ea typeface="Verdana" panose="020B0604030504040204" pitchFamily="34" charset="0"/>
            </a:endParaRPr>
          </a:p>
        </p:txBody>
      </p:sp>
      <p:sp>
        <p:nvSpPr>
          <p:cNvPr id="14" name="Заголовок 1">
            <a:extLst>
              <a:ext uri="{FF2B5EF4-FFF2-40B4-BE49-F238E27FC236}">
                <a16:creationId xmlns:a16="http://schemas.microsoft.com/office/drawing/2014/main" id="{DC9F5E85-5EF8-4654-BCD8-CA473F6FF070}"/>
              </a:ext>
            </a:extLst>
          </p:cNvPr>
          <p:cNvSpPr txBox="1">
            <a:spLocks/>
          </p:cNvSpPr>
          <p:nvPr/>
        </p:nvSpPr>
        <p:spPr>
          <a:xfrm>
            <a:off x="602018" y="474401"/>
            <a:ext cx="7565439" cy="645825"/>
          </a:xfrm>
          <a:prstGeom prst="rect">
            <a:avLst/>
          </a:prstGeom>
        </p:spPr>
        <p:txBody>
          <a:bodyPr wrap="square" lIns="0" tIns="0" rIns="0" bIns="0">
            <a:noAutofit/>
          </a:bodyPr>
          <a:lstStyle/>
          <a:p>
            <a:pPr>
              <a:spcBef>
                <a:spcPct val="0"/>
              </a:spcBef>
            </a:pPr>
            <a:endParaRPr lang="ru-RU" sz="2163"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a16="http://schemas.microsoft.com/office/drawing/2014/main" id="{24CC20A1-80CC-48F3-958F-75DFB9EB27A6}"/>
              </a:ext>
            </a:extLst>
          </p:cNvPr>
          <p:cNvSpPr txBox="1">
            <a:spLocks/>
          </p:cNvSpPr>
          <p:nvPr/>
        </p:nvSpPr>
        <p:spPr>
          <a:xfrm>
            <a:off x="5009029" y="1148548"/>
            <a:ext cx="3745266" cy="3445646"/>
          </a:xfrm>
          <a:prstGeom prst="rect">
            <a:avLst/>
          </a:prstGeom>
        </p:spPr>
        <p:txBody>
          <a:bodyPr wrap="square" lIns="0" tIns="0" rIns="0" bIns="0">
            <a:noAutofit/>
          </a:bodyPr>
          <a:lstStyle/>
          <a:p>
            <a:pPr marL="280892" indent="-280892">
              <a:spcAft>
                <a:spcPts val="590"/>
              </a:spcAft>
              <a:buClr>
                <a:srgbClr val="0450F2"/>
              </a:buClr>
              <a:buFont typeface="Wingdings" panose="05000000000000000000" pitchFamily="2" charset="2"/>
              <a:buChar char="§"/>
            </a:pPr>
            <a:endParaRPr lang="ru-RU" sz="1376" kern="0" dirty="0">
              <a:solidFill>
                <a:sysClr val="windowText" lastClr="000000"/>
              </a:solidFill>
              <a:latin typeface="Exo 2" panose="00000500000000000000" pitchFamily="2" charset="-52"/>
            </a:endParaRPr>
          </a:p>
        </p:txBody>
      </p:sp>
      <p:pic>
        <p:nvPicPr>
          <p:cNvPr id="10" name="Рисунок 9">
            <a:extLst>
              <a:ext uri="{FF2B5EF4-FFF2-40B4-BE49-F238E27FC236}">
                <a16:creationId xmlns:a16="http://schemas.microsoft.com/office/drawing/2014/main" id="{A409D3D6-2F02-4324-95E4-C043CB84F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1" name="TextBox 10">
            <a:extLst>
              <a:ext uri="{FF2B5EF4-FFF2-40B4-BE49-F238E27FC236}">
                <a16:creationId xmlns:a16="http://schemas.microsoft.com/office/drawing/2014/main" id="{F622AC48-3EE9-47ED-A1D9-9B522C3D140A}"/>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Продление сроков действия РУ</a:t>
            </a:r>
          </a:p>
        </p:txBody>
      </p:sp>
    </p:spTree>
    <p:extLst>
      <p:ext uri="{BB962C8B-B14F-4D97-AF65-F5344CB8AC3E}">
        <p14:creationId xmlns:p14="http://schemas.microsoft.com/office/powerpoint/2010/main" val="468686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3528" y="952130"/>
            <a:ext cx="8424936" cy="2385455"/>
          </a:xfrm>
          <a:prstGeom prst="rect">
            <a:avLst/>
          </a:prstGeom>
          <a:noFill/>
          <a:ln>
            <a:noFill/>
          </a:ln>
        </p:spPr>
        <p:txBody>
          <a:bodyPr spcFirstLastPara="1" vert="horz" wrap="square" lIns="0" tIns="0" rIns="0" bIns="0" rtlCol="0" anchor="t" anchorCtr="0">
            <a:noAutofit/>
          </a:bodyPr>
          <a:lstStyle/>
          <a:p>
            <a:pPr marL="0" indent="0" algn="just">
              <a:lnSpc>
                <a:spcPct val="115000"/>
              </a:lnSpc>
              <a:spcAft>
                <a:spcPts val="786"/>
              </a:spcAft>
              <a:buNone/>
            </a:pPr>
            <a:r>
              <a:rPr lang="ru-RU" sz="1400" b="1" i="1" dirty="0">
                <a:solidFill>
                  <a:srgbClr val="000000"/>
                </a:solidFill>
                <a:ea typeface="Verdana" panose="020B0604030504040204" pitchFamily="34" charset="0"/>
                <a:cs typeface="Times New Roman" panose="02020603050405020304" pitchFamily="18" charset="0"/>
              </a:rPr>
              <a:t>ПП РФ от 30.11.2024 № 1684 предусматривает</a:t>
            </a:r>
            <a:r>
              <a:rPr lang="ru-RU" sz="1400" b="1" i="1" dirty="0">
                <a:ea typeface="Verdana" panose="020B0604030504040204" pitchFamily="34" charset="0"/>
                <a:cs typeface="Times New Roman" panose="02020603050405020304" pitchFamily="18" charset="0"/>
              </a:rPr>
              <a:t>:</a:t>
            </a:r>
          </a:p>
          <a:p>
            <a:pPr marL="505606" indent="-280892" algn="just">
              <a:lnSpc>
                <a:spcPct val="115000"/>
              </a:lnSpc>
              <a:buFont typeface="Wingdings" panose="05000000000000000000" pitchFamily="2" charset="2"/>
              <a:buChar char="ü"/>
            </a:pPr>
            <a:r>
              <a:rPr lang="ru-RU" sz="1400" dirty="0">
                <a:solidFill>
                  <a:srgbClr val="000000"/>
                </a:solidFill>
                <a:ea typeface="Calibri" panose="020F0502020204030204" pitchFamily="34" charset="0"/>
                <a:cs typeface="Times New Roman" panose="02020603050405020304" pitchFamily="18" charset="0"/>
              </a:rPr>
              <a:t>Закрепление положений п. 11 Особенностей обращения медицинских изделий, утвержденных постановлением Правительства РФ от 01.04.2022 № 552, в п. 61 Правил. </a:t>
            </a:r>
          </a:p>
          <a:p>
            <a:pPr marL="505606" indent="-280892" algn="just">
              <a:lnSpc>
                <a:spcPct val="115000"/>
              </a:lnSpc>
              <a:buFont typeface="Wingdings" panose="05000000000000000000" pitchFamily="2" charset="2"/>
              <a:buChar char="ü"/>
            </a:pPr>
            <a:r>
              <a:rPr lang="ru-RU" sz="1400" dirty="0">
                <a:solidFill>
                  <a:srgbClr val="000000"/>
                </a:solidFill>
                <a:ea typeface="Calibri" panose="020F0502020204030204" pitchFamily="34" charset="0"/>
                <a:cs typeface="Times New Roman" panose="02020603050405020304" pitchFamily="18" charset="0"/>
              </a:rPr>
              <a:t>Правила допускают подтверждение возможности совместного применения регистрируемого изделия с изделием иного производителя с учетом особенностей, установленных в эксплуатационной документации регистрируемого изделия.</a:t>
            </a:r>
          </a:p>
          <a:p>
            <a:pPr marL="505606" indent="-280892" algn="just">
              <a:spcAft>
                <a:spcPts val="786"/>
              </a:spcAft>
              <a:buFont typeface="Wingdings" panose="05000000000000000000" pitchFamily="2" charset="2"/>
              <a:buChar char="ü"/>
            </a:pPr>
            <a:r>
              <a:rPr lang="ru-RU" sz="1400" dirty="0">
                <a:solidFill>
                  <a:srgbClr val="000000"/>
                </a:solidFill>
                <a:ea typeface="Calibri" panose="020F0502020204030204" pitchFamily="34" charset="0"/>
                <a:cs typeface="Times New Roman" panose="02020603050405020304" pitchFamily="18" charset="0"/>
              </a:rPr>
              <a:t>Устанавливает обязанность в срок до 01.09.2025 включить в ГРМИ сведения об уполномоченном представителе в РФ иностранного производителя МИ. </a:t>
            </a:r>
            <a:endParaRPr lang="ru-RU" sz="1400" dirty="0"/>
          </a:p>
        </p:txBody>
      </p:sp>
      <p:pic>
        <p:nvPicPr>
          <p:cNvPr id="5" name="Рисунок 4">
            <a:extLst>
              <a:ext uri="{FF2B5EF4-FFF2-40B4-BE49-F238E27FC236}">
                <a16:creationId xmlns:a16="http://schemas.microsoft.com/office/drawing/2014/main" id="{B36E8657-20DD-405F-9B15-2C6F6631B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6" name="TextBox 5">
            <a:extLst>
              <a:ext uri="{FF2B5EF4-FFF2-40B4-BE49-F238E27FC236}">
                <a16:creationId xmlns:a16="http://schemas.microsoft.com/office/drawing/2014/main" id="{EB87AAFA-E054-4D09-82AE-BFB75E448CCF}"/>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Новые Правила регистрации МИ</a:t>
            </a:r>
          </a:p>
        </p:txBody>
      </p:sp>
    </p:spTree>
    <p:extLst>
      <p:ext uri="{BB962C8B-B14F-4D97-AF65-F5344CB8AC3E}">
        <p14:creationId xmlns:p14="http://schemas.microsoft.com/office/powerpoint/2010/main" val="1372370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602018" y="1149414"/>
            <a:ext cx="8218454" cy="3070254"/>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dirty="0"/>
              <a:t>Согласно ч. 3 ст. 38 Закона № 323-ФЗ производитель (изготовитель) медицинского изделия разрабатывает техническую и (или) эксплуатационную документацию, в соответствии с которой осуществляются производство, изготовление, хранение, транспортировка, монтаж, наладка, применение, эксплуатация, в том числе техническое обслуживание, а также ремонт, утилизация или уничтожение медицинского изделия.</a:t>
            </a:r>
          </a:p>
          <a:p>
            <a:pPr marL="0" indent="0" algn="just" defTabSz="674141">
              <a:spcBef>
                <a:spcPts val="737"/>
              </a:spcBef>
              <a:buNone/>
              <a:defRPr/>
            </a:pPr>
            <a:r>
              <a:rPr lang="ru-RU" sz="1400" dirty="0"/>
              <a:t>Требования к технической (эксплуатационной) документации производителя установлены приказом Минздрава РФ от 19.01.2017 № 11н. </a:t>
            </a:r>
          </a:p>
          <a:p>
            <a:pPr marL="0" indent="0" algn="just" defTabSz="674141">
              <a:spcBef>
                <a:spcPts val="737"/>
              </a:spcBef>
              <a:buNone/>
              <a:defRPr/>
            </a:pPr>
            <a:r>
              <a:rPr lang="ru-RU" sz="1400" dirty="0"/>
              <a:t>Эксплуатационная документация содержит:</a:t>
            </a:r>
          </a:p>
          <a:p>
            <a:pPr marL="280892" indent="-280892" algn="just" defTabSz="674141">
              <a:spcBef>
                <a:spcPts val="737"/>
              </a:spcBef>
              <a:buFont typeface="Wingdings" panose="05000000000000000000" pitchFamily="2" charset="2"/>
              <a:buChar char="ü"/>
              <a:defRPr/>
            </a:pPr>
            <a:r>
              <a:rPr lang="ru-RU" sz="1400" dirty="0"/>
              <a:t>Технические характеристики медицинского изделия</a:t>
            </a:r>
          </a:p>
          <a:p>
            <a:pPr marL="280892" indent="-280892" algn="just" defTabSz="674141">
              <a:spcBef>
                <a:spcPts val="737"/>
              </a:spcBef>
              <a:buFont typeface="Wingdings" panose="05000000000000000000" pitchFamily="2" charset="2"/>
              <a:buChar char="ü"/>
              <a:defRPr/>
            </a:pPr>
            <a:r>
              <a:rPr lang="ru-RU" sz="1400" dirty="0"/>
              <a:t> Описание принадлежностей, медицинских изделий или изделий, не являющихся медицинскими, но предусмотренных для использования в комбинации с медицинским изделием (при наличии);</a:t>
            </a:r>
          </a:p>
          <a:p>
            <a:pPr marL="280892" indent="-280892" algn="just" defTabSz="674141">
              <a:spcBef>
                <a:spcPts val="737"/>
              </a:spcBef>
              <a:buFont typeface="Wingdings" panose="05000000000000000000" pitchFamily="2" charset="2"/>
              <a:buChar char="ü"/>
              <a:defRPr/>
            </a:pPr>
            <a:r>
              <a:rPr lang="ru-RU" sz="1400" dirty="0"/>
              <a:t>Перечень расходных материалов (компонентов, реагентов), а также процедуру их применения и замены</a:t>
            </a: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4E81CEA8-17C0-4D11-A197-F7361D3A57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771A2460-02E2-475D-AE66-09494AF80895}"/>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Совместимость МИ</a:t>
            </a:r>
          </a:p>
        </p:txBody>
      </p:sp>
    </p:spTree>
    <p:extLst>
      <p:ext uri="{BB962C8B-B14F-4D97-AF65-F5344CB8AC3E}">
        <p14:creationId xmlns:p14="http://schemas.microsoft.com/office/powerpoint/2010/main" val="41613955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14047" y="1131590"/>
            <a:ext cx="8515905" cy="3262544"/>
          </a:xfrm>
          <a:prstGeom prst="rect">
            <a:avLst/>
          </a:prstGeom>
          <a:noFill/>
          <a:ln>
            <a:noFill/>
          </a:ln>
        </p:spPr>
        <p:txBody>
          <a:bodyPr spcFirstLastPara="1" vert="horz" wrap="square" lIns="0" tIns="0" rIns="0" bIns="0" rtlCol="0" anchor="t" anchorCtr="0">
            <a:noAutofit/>
          </a:bodyPr>
          <a:lstStyle/>
          <a:p>
            <a:pPr marL="224714" indent="0" algn="just" defTabSz="674141">
              <a:spcBef>
                <a:spcPts val="737"/>
              </a:spcBef>
              <a:buNone/>
            </a:pPr>
            <a:r>
              <a:rPr lang="ru-RU" sz="1400" b="1" dirty="0">
                <a:cs typeface="Times New Roman" panose="02020603050405020304" pitchFamily="18" charset="0"/>
              </a:rPr>
              <a:t>ПП РФ № 552:</a:t>
            </a:r>
          </a:p>
          <a:p>
            <a:pPr marL="224714" indent="0" algn="just" defTabSz="674141">
              <a:spcBef>
                <a:spcPts val="737"/>
              </a:spcBef>
              <a:buNone/>
            </a:pPr>
            <a:r>
              <a:rPr lang="ru-RU" sz="1400" dirty="0">
                <a:cs typeface="Times New Roman" panose="02020603050405020304" pitchFamily="18" charset="0"/>
              </a:rPr>
              <a:t>П. 10 Особенностей: при обращении медицинских изделий, как включенных, так и не включенных в перечень медицинских изделий, не допускается ограничение взаимозаменяемости медицинских изделий путем использования специальных технических или программных средств или другими способами</a:t>
            </a:r>
          </a:p>
          <a:p>
            <a:pPr marL="224714" indent="0" algn="just" defTabSz="674141">
              <a:spcBef>
                <a:spcPts val="737"/>
              </a:spcBef>
              <a:buNone/>
            </a:pPr>
            <a:r>
              <a:rPr lang="ru-RU" sz="1400" dirty="0">
                <a:cs typeface="Times New Roman" panose="02020603050405020304" pitchFamily="18" charset="0"/>
              </a:rPr>
              <a:t>П. 11 Особенностей: </a:t>
            </a:r>
            <a:r>
              <a:rPr lang="ru-RU" sz="1400" b="1" i="1" dirty="0">
                <a:solidFill>
                  <a:srgbClr val="FF0000"/>
                </a:solidFill>
                <a:cs typeface="Times New Roman" panose="02020603050405020304" pitchFamily="18" charset="0"/>
              </a:rPr>
              <a:t>возможно</a:t>
            </a:r>
            <a:r>
              <a:rPr lang="ru-RU" sz="1400" dirty="0">
                <a:cs typeface="Times New Roman" panose="02020603050405020304" pitchFamily="18" charset="0"/>
              </a:rPr>
              <a:t> применение медицинского изделия, производителем (изготовителем) которого в эксплуатационной документации установлен ограниченный перечень расходных материалов, с расходным материалом иного производителя (изготовителя), зарегистрированным в качестве медицинского изделия, если производитель (изготовитель) подтвердил в процессе его государственной регистрации возможность совместного применения с данным медицинским изделием. При этом совместное применение медицинского изделия с расходным материалом осуществляется с учетом особенностей, установленных в эксплуатационной документации производителя (изготовителя) на расходный материал. </a:t>
            </a:r>
          </a:p>
        </p:txBody>
      </p:sp>
      <p:pic>
        <p:nvPicPr>
          <p:cNvPr id="4" name="Рисунок 3">
            <a:extLst>
              <a:ext uri="{FF2B5EF4-FFF2-40B4-BE49-F238E27FC236}">
                <a16:creationId xmlns:a16="http://schemas.microsoft.com/office/drawing/2014/main" id="{50C5C762-6108-4700-B25C-157C4FAED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17347A1D-9A34-4F13-A2A1-47B144E61277}"/>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Совместимость МИ</a:t>
            </a:r>
          </a:p>
        </p:txBody>
      </p:sp>
    </p:spTree>
    <p:extLst>
      <p:ext uri="{BB962C8B-B14F-4D97-AF65-F5344CB8AC3E}">
        <p14:creationId xmlns:p14="http://schemas.microsoft.com/office/powerpoint/2010/main" val="283502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251520" y="951968"/>
            <a:ext cx="8640960" cy="954107"/>
          </a:xfrm>
          <a:prstGeom prst="rect">
            <a:avLst/>
          </a:prstGeom>
        </p:spPr>
        <p:txBody>
          <a:bodyPr wrap="square">
            <a:spAutoFit/>
          </a:bodyPr>
          <a:lstStyle/>
          <a:p>
            <a:pPr indent="0" algn="just"/>
            <a:r>
              <a:rPr lang="ru-RU" sz="1400" dirty="0">
                <a:solidFill>
                  <a:srgbClr val="000000"/>
                </a:solidFill>
                <a:effectLst/>
                <a:ea typeface="Times New Roman" panose="02020603050405020304" pitchFamily="18" charset="0"/>
              </a:rPr>
              <a:t>УФАС признал неправомерными действия заказчика, не установившего ограничение. </a:t>
            </a:r>
          </a:p>
          <a:p>
            <a:pPr indent="0" algn="just"/>
            <a:endParaRPr lang="ru-RU" sz="1400" dirty="0">
              <a:ea typeface="Times New Roman" panose="02020603050405020304" pitchFamily="18" charset="0"/>
            </a:endParaRPr>
          </a:p>
          <a:p>
            <a:pPr algn="just"/>
            <a:r>
              <a:rPr lang="ru-RU" sz="1400" i="1" dirty="0">
                <a:ea typeface="Times New Roman" panose="02020603050405020304" pitchFamily="18" charset="0"/>
              </a:rPr>
              <a:t>См. решения Челябинского УФАС России от 25.03.2025 </a:t>
            </a:r>
            <a:r>
              <a:rPr lang="ru-RU" sz="1400" kern="50" dirty="0">
                <a:effectLst/>
                <a:ea typeface="Andale Sans UI"/>
              </a:rPr>
              <a:t>по делу № 074/06/106-574/2025, </a:t>
            </a:r>
            <a:r>
              <a:rPr lang="ru-RU" sz="1400" i="1" dirty="0">
                <a:ea typeface="Times New Roman" panose="02020603050405020304" pitchFamily="18" charset="0"/>
              </a:rPr>
              <a:t>Московского областного УФАС России от 25.02.2025 по делу № 050/06/105-5457/2025</a:t>
            </a:r>
            <a:endParaRPr lang="ru-RU" sz="1400" dirty="0">
              <a:effectLst/>
              <a:ea typeface="Times New Roman" panose="02020603050405020304" pitchFamily="18" charset="0"/>
            </a:endParaRPr>
          </a:p>
        </p:txBody>
      </p:sp>
      <p:pic>
        <p:nvPicPr>
          <p:cNvPr id="9" name="Рисунок 8">
            <a:extLst>
              <a:ext uri="{FF2B5EF4-FFF2-40B4-BE49-F238E27FC236}">
                <a16:creationId xmlns:a16="http://schemas.microsoft.com/office/drawing/2014/main" id="{6C265CAF-B37B-4CB7-8C87-C7F0695ACDA2}"/>
              </a:ext>
            </a:extLst>
          </p:cNvPr>
          <p:cNvPicPr>
            <a:picLocks noChangeAspect="1"/>
          </p:cNvPicPr>
          <p:nvPr/>
        </p:nvPicPr>
        <p:blipFill>
          <a:blip r:embed="rId4"/>
          <a:stretch>
            <a:fillRect/>
          </a:stretch>
        </p:blipFill>
        <p:spPr>
          <a:xfrm>
            <a:off x="157396" y="2146367"/>
            <a:ext cx="4144781" cy="2984433"/>
          </a:xfrm>
          <a:prstGeom prst="rect">
            <a:avLst/>
          </a:prstGeom>
        </p:spPr>
      </p:pic>
      <p:pic>
        <p:nvPicPr>
          <p:cNvPr id="10" name="Рисунок 9">
            <a:extLst>
              <a:ext uri="{FF2B5EF4-FFF2-40B4-BE49-F238E27FC236}">
                <a16:creationId xmlns:a16="http://schemas.microsoft.com/office/drawing/2014/main" id="{4023A2DE-DD90-4D80-BAE2-D60CFD456CC5}"/>
              </a:ext>
            </a:extLst>
          </p:cNvPr>
          <p:cNvPicPr>
            <a:picLocks noChangeAspect="1"/>
          </p:cNvPicPr>
          <p:nvPr/>
        </p:nvPicPr>
        <p:blipFill>
          <a:blip r:embed="rId5"/>
          <a:stretch>
            <a:fillRect/>
          </a:stretch>
        </p:blipFill>
        <p:spPr>
          <a:xfrm>
            <a:off x="4302177" y="3117369"/>
            <a:ext cx="4841823" cy="2013431"/>
          </a:xfrm>
          <a:prstGeom prst="rect">
            <a:avLst/>
          </a:prstGeom>
        </p:spPr>
      </p:pic>
    </p:spTree>
    <p:extLst>
      <p:ext uri="{BB962C8B-B14F-4D97-AF65-F5344CB8AC3E}">
        <p14:creationId xmlns:p14="http://schemas.microsoft.com/office/powerpoint/2010/main" val="9629444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77678" y="1131590"/>
            <a:ext cx="5329353" cy="3262544"/>
          </a:xfrm>
          <a:prstGeom prst="rect">
            <a:avLst/>
          </a:prstGeom>
          <a:noFill/>
          <a:ln>
            <a:noFill/>
          </a:ln>
        </p:spPr>
        <p:txBody>
          <a:bodyPr spcFirstLastPara="1" vert="horz" wrap="square" lIns="0" tIns="0" rIns="0" bIns="0" rtlCol="0" anchor="t" anchorCtr="0">
            <a:noAutofit/>
          </a:bodyPr>
          <a:lstStyle/>
          <a:p>
            <a:pPr marL="224714" indent="0" algn="just" defTabSz="674141">
              <a:spcBef>
                <a:spcPts val="737"/>
              </a:spcBef>
              <a:buNone/>
            </a:pPr>
            <a:r>
              <a:rPr lang="ru-RU" sz="1400" b="1" dirty="0"/>
              <a:t>Письмо Росздравнадзора от 20.05.2022 № 10-30847/22: </a:t>
            </a:r>
          </a:p>
          <a:p>
            <a:pPr marL="224714" indent="0" algn="just" defTabSz="674141">
              <a:spcBef>
                <a:spcPts val="737"/>
              </a:spcBef>
              <a:buNone/>
            </a:pPr>
            <a:r>
              <a:rPr lang="ru-RU" sz="1200" dirty="0"/>
              <a:t>Если расходные материалы (аналоги), зарегистрированные в установленном порядке, успешно прошли исследования (испытания) с медицинским изделием, что подтверждается информацией, содержащейся в регистрационном досье данных расходных материалом (аналогов), то </a:t>
            </a:r>
            <a:r>
              <a:rPr lang="ru-RU" sz="1200" b="1" dirty="0"/>
              <a:t>потребитель </a:t>
            </a:r>
            <a:r>
              <a:rPr lang="ru-RU" sz="1200" b="1" dirty="0">
                <a:solidFill>
                  <a:srgbClr val="FF0000"/>
                </a:solidFill>
              </a:rPr>
              <a:t>вправе</a:t>
            </a:r>
            <a:r>
              <a:rPr lang="ru-RU" sz="1200" b="1" dirty="0"/>
              <a:t> использовать их </a:t>
            </a:r>
            <a:r>
              <a:rPr lang="ru-RU" sz="1200" dirty="0"/>
              <a:t>наряду с оригинальными расходными материалами (аналогами) независимо от того, есть ли разрешение производителя основного медицинского изделия. </a:t>
            </a:r>
          </a:p>
          <a:p>
            <a:pPr marL="224714" indent="0" algn="just" defTabSz="674141">
              <a:spcBef>
                <a:spcPts val="737"/>
              </a:spcBef>
              <a:buNone/>
            </a:pPr>
            <a:r>
              <a:rPr lang="ru-RU" sz="1200" dirty="0"/>
              <a:t>Производитель медицинского изделия не обязан указывать в эксплуатационной документации взаимозаменяемые расходные материалы (аналоги), производимые иными производителями. Обязанность производителя вносить сведения о взаимозаменяемых расходных материалах (аналогах) действующими нормативно-правовыми актами не регламентирована.</a:t>
            </a:r>
          </a:p>
          <a:p>
            <a:pPr marL="224714" indent="0" algn="just" defTabSz="674141">
              <a:spcBef>
                <a:spcPts val="737"/>
              </a:spcBef>
              <a:buNone/>
            </a:pPr>
            <a:r>
              <a:rPr lang="ru-RU" sz="1200" i="1" dirty="0"/>
              <a:t>По решению Новосибирского УФАС России от 02.08.2023 по закупке № 0851200000623004592</a:t>
            </a:r>
          </a:p>
        </p:txBody>
      </p:sp>
      <p:pic>
        <p:nvPicPr>
          <p:cNvPr id="4" name="Рисунок 3">
            <a:extLst>
              <a:ext uri="{FF2B5EF4-FFF2-40B4-BE49-F238E27FC236}">
                <a16:creationId xmlns:a16="http://schemas.microsoft.com/office/drawing/2014/main" id="{4F4E18D5-FA89-4941-958B-4273A8093780}"/>
              </a:ext>
            </a:extLst>
          </p:cNvPr>
          <p:cNvPicPr>
            <a:picLocks noChangeAspect="1"/>
          </p:cNvPicPr>
          <p:nvPr/>
        </p:nvPicPr>
        <p:blipFill>
          <a:blip r:embed="rId3"/>
          <a:stretch>
            <a:fillRect/>
          </a:stretch>
        </p:blipFill>
        <p:spPr>
          <a:xfrm>
            <a:off x="5434026" y="13843"/>
            <a:ext cx="3632295" cy="5115815"/>
          </a:xfrm>
          <a:prstGeom prst="rect">
            <a:avLst/>
          </a:prstGeom>
        </p:spPr>
      </p:pic>
      <p:pic>
        <p:nvPicPr>
          <p:cNvPr id="5" name="Рисунок 4">
            <a:extLst>
              <a:ext uri="{FF2B5EF4-FFF2-40B4-BE49-F238E27FC236}">
                <a16:creationId xmlns:a16="http://schemas.microsoft.com/office/drawing/2014/main" id="{85656F11-976A-4E47-8E44-9ABA2480D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6" name="TextBox 5">
            <a:extLst>
              <a:ext uri="{FF2B5EF4-FFF2-40B4-BE49-F238E27FC236}">
                <a16:creationId xmlns:a16="http://schemas.microsoft.com/office/drawing/2014/main" id="{7F22CDDE-9C6C-427E-ABF8-F3C2241904AD}"/>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Совместимость МИ</a:t>
            </a:r>
          </a:p>
        </p:txBody>
      </p:sp>
    </p:spTree>
    <p:extLst>
      <p:ext uri="{BB962C8B-B14F-4D97-AF65-F5344CB8AC3E}">
        <p14:creationId xmlns:p14="http://schemas.microsoft.com/office/powerpoint/2010/main" val="23024611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251520" y="1203598"/>
            <a:ext cx="8515905" cy="3262544"/>
          </a:xfrm>
          <a:prstGeom prst="rect">
            <a:avLst/>
          </a:prstGeom>
          <a:noFill/>
          <a:ln>
            <a:noFill/>
          </a:ln>
        </p:spPr>
        <p:txBody>
          <a:bodyPr spcFirstLastPara="1" vert="horz" wrap="square" lIns="0" tIns="0" rIns="0" bIns="0" rtlCol="0" anchor="t" anchorCtr="0">
            <a:noAutofit/>
          </a:bodyPr>
          <a:lstStyle/>
          <a:p>
            <a:pPr marL="224714" indent="0" algn="just" defTabSz="674141">
              <a:spcBef>
                <a:spcPts val="737"/>
              </a:spcBef>
              <a:buNone/>
            </a:pPr>
            <a:r>
              <a:rPr lang="ru-RU" sz="1200" i="1" dirty="0">
                <a:ea typeface="Verdana" panose="020B0604030504040204" pitchFamily="34" charset="0"/>
              </a:rPr>
              <a:t>Решения Московского УФАС России от 26.02.2024 по закупке № 0373200558124000014 по делу № 077/06/106-2339/2024, от по делу № 077/06/106-2731/2024 по закупке № 0373200021524000008, по делу № 077/06/106-2341/2024 по закупке № 0373200027424000280, от 22.02.2024 по делу № 077/06/106-2562/2024, от 14.02.2024 по делу № 077/06/106-2105/2024 по закупке № 0373200051824000079, Санкт-Петербургского УФАС России от 21.02.2024 по закупке № 0372200006224000008 по делу № 44-621/24, Новосибирского УФАС России от 26.01.2024 по закупке № 0351300126623000528, от 30.10.2023 по закупке № 0351200000623000690 по делу № 054/06/33-2190/2023, Ростовского УФАС России от 24.10.2023 по делу № 061/06/42-3851/2023 по закупке № 0358200007023000295, от 19.10.2023 по делу № 061/06/49-3822/2023 по закупке № 0858100004723000202, Псковского УФАС России от 19.01.2024 по закупке № 0357200029023000216 по делу № 060/06/33-15/2024.</a:t>
            </a:r>
          </a:p>
          <a:p>
            <a:pPr algn="just" defTabSz="674141">
              <a:spcBef>
                <a:spcPts val="737"/>
              </a:spcBef>
            </a:pPr>
            <a:endParaRPr lang="ru-RU" sz="1376" i="1" dirty="0">
              <a:latin typeface="Verdana" panose="020B0604030504040204" pitchFamily="34" charset="0"/>
              <a:ea typeface="Verdana" panose="020B0604030504040204" pitchFamily="34" charset="0"/>
            </a:endParaRPr>
          </a:p>
        </p:txBody>
      </p:sp>
      <p:pic>
        <p:nvPicPr>
          <p:cNvPr id="4" name="Рисунок 3">
            <a:extLst>
              <a:ext uri="{FF2B5EF4-FFF2-40B4-BE49-F238E27FC236}">
                <a16:creationId xmlns:a16="http://schemas.microsoft.com/office/drawing/2014/main" id="{83BBE84F-65D1-452D-BE99-F9143BA67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13A5B329-7ED2-4AE6-8042-62758100FB3B}"/>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Практика в пользу заявителей</a:t>
            </a:r>
          </a:p>
        </p:txBody>
      </p:sp>
    </p:spTree>
    <p:extLst>
      <p:ext uri="{BB962C8B-B14F-4D97-AF65-F5344CB8AC3E}">
        <p14:creationId xmlns:p14="http://schemas.microsoft.com/office/powerpoint/2010/main" val="4715056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251520" y="1131590"/>
            <a:ext cx="8640960" cy="3262544"/>
          </a:xfrm>
          <a:prstGeom prst="rect">
            <a:avLst/>
          </a:prstGeom>
          <a:noFill/>
          <a:ln>
            <a:noFill/>
          </a:ln>
        </p:spPr>
        <p:txBody>
          <a:bodyPr spcFirstLastPara="1" vert="horz" wrap="square" lIns="0" tIns="0" rIns="0" bIns="0" rtlCol="0" anchor="t" anchorCtr="0">
            <a:noAutofit/>
          </a:bodyPr>
          <a:lstStyle/>
          <a:p>
            <a:pPr marL="224714" indent="0" algn="just" defTabSz="674141">
              <a:spcBef>
                <a:spcPts val="737"/>
              </a:spcBef>
              <a:buNone/>
            </a:pPr>
            <a:r>
              <a:rPr lang="ru-RU" sz="1400" dirty="0">
                <a:ea typeface="Verdana" panose="020B0604030504040204" pitchFamily="34" charset="0"/>
              </a:rPr>
              <a:t>Заказчик объявил закупку на </a:t>
            </a:r>
            <a:r>
              <a:rPr lang="ru-RU" sz="1400" dirty="0">
                <a:ea typeface="Times New Roman" panose="02020603050405020304" pitchFamily="18" charset="0"/>
                <a:cs typeface="Times New Roman" panose="02020603050405020304" pitchFamily="18" charset="0"/>
              </a:rPr>
              <a:t>поставку изделий медицинского назначения (расходные материалы - шприцы и удлинительные трубки для инъекционной системы MEDRAD </a:t>
            </a:r>
            <a:r>
              <a:rPr lang="ru-RU" sz="1400" dirty="0" err="1">
                <a:ea typeface="Times New Roman" panose="02020603050405020304" pitchFamily="18" charset="0"/>
                <a:cs typeface="Times New Roman" panose="02020603050405020304" pitchFamily="18" charset="0"/>
              </a:rPr>
              <a:t>Salient</a:t>
            </a:r>
            <a:r>
              <a:rPr lang="ru-RU" sz="1400" dirty="0">
                <a:ea typeface="Times New Roman" panose="02020603050405020304" pitchFamily="18" charset="0"/>
                <a:cs typeface="Times New Roman" panose="02020603050405020304" pitchFamily="18" charset="0"/>
              </a:rPr>
              <a:t>). </a:t>
            </a:r>
          </a:p>
          <a:p>
            <a:pPr marL="224714" indent="0" algn="just" defTabSz="674141">
              <a:spcBef>
                <a:spcPts val="737"/>
              </a:spcBef>
              <a:buNone/>
            </a:pPr>
            <a:r>
              <a:rPr lang="ru-RU" sz="1400" dirty="0">
                <a:ea typeface="Times New Roman" panose="02020603050405020304" pitchFamily="18" charset="0"/>
                <a:cs typeface="Times New Roman" panose="02020603050405020304" pitchFamily="18" charset="0"/>
              </a:rPr>
              <a:t>Одна из заявок была отклонена на основании п. 8 ч. 12 ст. 48 Закона № 44-ФЗ (предложена неоригинальная </a:t>
            </a:r>
            <a:r>
              <a:rPr lang="ru-RU" sz="1400" dirty="0" err="1">
                <a:ea typeface="Times New Roman" panose="02020603050405020304" pitchFamily="18" charset="0"/>
                <a:cs typeface="Times New Roman" panose="02020603050405020304" pitchFamily="18" charset="0"/>
              </a:rPr>
              <a:t>расходка</a:t>
            </a:r>
            <a:r>
              <a:rPr lang="ru-RU" sz="1400" dirty="0">
                <a:ea typeface="Times New Roman" panose="02020603050405020304" pitchFamily="18" charset="0"/>
                <a:cs typeface="Times New Roman" panose="02020603050405020304" pitchFamily="18" charset="0"/>
              </a:rPr>
              <a:t>, согласно письму производителя инъекционной системы она не является совместимой). Поступила жалоба. Антимонопольный орган признал жалобу обоснованной.</a:t>
            </a:r>
          </a:p>
          <a:p>
            <a:pPr marL="224714" indent="0" algn="just" defTabSz="674141">
              <a:spcBef>
                <a:spcPts val="737"/>
              </a:spcBef>
              <a:buNone/>
            </a:pPr>
            <a:r>
              <a:rPr lang="ru-RU" sz="1400" dirty="0">
                <a:ea typeface="Times New Roman" panose="02020603050405020304" pitchFamily="18" charset="0"/>
                <a:cs typeface="Times New Roman" panose="02020603050405020304" pitchFamily="18" charset="0"/>
              </a:rPr>
              <a:t>Заказчик обратился в суд. Суды поддержали антимонопольный орган.</a:t>
            </a:r>
          </a:p>
          <a:p>
            <a:pPr marL="224714" indent="0" algn="just" defTabSz="674141">
              <a:spcBef>
                <a:spcPts val="737"/>
              </a:spcBef>
              <a:buNone/>
            </a:pPr>
            <a:r>
              <a:rPr lang="ru-RU" sz="1400" i="1" dirty="0">
                <a:ea typeface="Times New Roman" panose="02020603050405020304" pitchFamily="18" charset="0"/>
                <a:cs typeface="Times New Roman" panose="02020603050405020304" pitchFamily="18" charset="0"/>
              </a:rPr>
              <a:t>См. постановление АС Западно-Сибирского округа от 17.12.2024 по делу № А45-6960/2024</a:t>
            </a:r>
          </a:p>
          <a:p>
            <a:pPr marL="224714" indent="0" algn="just" defTabSz="674141">
              <a:spcBef>
                <a:spcPts val="737"/>
              </a:spcBef>
            </a:pPr>
            <a:endParaRPr lang="ru-RU" sz="1376" dirty="0">
              <a:latin typeface="Exo 2" panose="020B0604020202020204" charset="-52"/>
              <a:ea typeface="Verdana" panose="020B0604030504040204" pitchFamily="34" charset="0"/>
            </a:endParaRPr>
          </a:p>
          <a:p>
            <a:pPr algn="just" defTabSz="674141">
              <a:spcBef>
                <a:spcPts val="737"/>
              </a:spcBef>
            </a:pPr>
            <a:endParaRPr lang="ru-RU" sz="1376" i="1" dirty="0">
              <a:latin typeface="Verdana" panose="020B0604030504040204" pitchFamily="34" charset="0"/>
              <a:ea typeface="Verdana" panose="020B0604030504040204" pitchFamily="34" charset="0"/>
            </a:endParaRPr>
          </a:p>
        </p:txBody>
      </p:sp>
      <p:pic>
        <p:nvPicPr>
          <p:cNvPr id="4" name="Рисунок 3">
            <a:extLst>
              <a:ext uri="{FF2B5EF4-FFF2-40B4-BE49-F238E27FC236}">
                <a16:creationId xmlns:a16="http://schemas.microsoft.com/office/drawing/2014/main" id="{46120914-60EA-4ECF-A785-018EEBF302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F1D455A9-002B-4FDD-81C3-4A016EDB176A}"/>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Практика в пользу заявителей</a:t>
            </a:r>
          </a:p>
        </p:txBody>
      </p:sp>
    </p:spTree>
    <p:extLst>
      <p:ext uri="{BB962C8B-B14F-4D97-AF65-F5344CB8AC3E}">
        <p14:creationId xmlns:p14="http://schemas.microsoft.com/office/powerpoint/2010/main" val="9614682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251520" y="951968"/>
            <a:ext cx="8640960" cy="3262544"/>
          </a:xfrm>
          <a:prstGeom prst="rect">
            <a:avLst/>
          </a:prstGeom>
          <a:noFill/>
          <a:ln>
            <a:noFill/>
          </a:ln>
        </p:spPr>
        <p:txBody>
          <a:bodyPr spcFirstLastPara="1" vert="horz" wrap="square" lIns="0" tIns="0" rIns="0" bIns="0" rtlCol="0" anchor="t" anchorCtr="0">
            <a:noAutofit/>
          </a:bodyPr>
          <a:lstStyle/>
          <a:p>
            <a:pPr marL="228600" indent="0" algn="just" defTabSz="685800">
              <a:lnSpc>
                <a:spcPct val="90000"/>
              </a:lnSpc>
              <a:spcBef>
                <a:spcPts val="750"/>
              </a:spcBef>
              <a:buNone/>
            </a:pPr>
            <a:r>
              <a:rPr lang="ru-RU" sz="1400" dirty="0">
                <a:ea typeface="Verdana" panose="020B0604030504040204" pitchFamily="34" charset="0"/>
              </a:rPr>
              <a:t>Заказчик объявил закупку на </a:t>
            </a:r>
            <a:r>
              <a:rPr lang="ru-RU" sz="1400" dirty="0">
                <a:effectLst/>
                <a:ea typeface="Times New Roman" panose="02020603050405020304" pitchFamily="18" charset="0"/>
                <a:cs typeface="Times New Roman" panose="02020603050405020304" pitchFamily="18" charset="0"/>
              </a:rPr>
              <a:t>поставку изделий медицинского назначения (расходные материалы - шприцы и удлинительные трубки для инъекционной системы MEDRAD </a:t>
            </a:r>
            <a:r>
              <a:rPr lang="ru-RU" sz="1400" dirty="0" err="1">
                <a:effectLst/>
                <a:ea typeface="Times New Roman" panose="02020603050405020304" pitchFamily="18" charset="0"/>
                <a:cs typeface="Times New Roman" panose="02020603050405020304" pitchFamily="18" charset="0"/>
              </a:rPr>
              <a:t>Salient</a:t>
            </a:r>
            <a:r>
              <a:rPr lang="ru-RU" sz="1400" dirty="0">
                <a:effectLst/>
                <a:ea typeface="Times New Roman" panose="02020603050405020304" pitchFamily="18" charset="0"/>
                <a:cs typeface="Times New Roman" panose="02020603050405020304" pitchFamily="18" charset="0"/>
              </a:rPr>
              <a:t>). </a:t>
            </a:r>
          </a:p>
          <a:p>
            <a:pPr marL="228600" indent="0" algn="just" defTabSz="685800">
              <a:lnSpc>
                <a:spcPct val="90000"/>
              </a:lnSpc>
              <a:spcBef>
                <a:spcPts val="750"/>
              </a:spcBef>
              <a:buNone/>
            </a:pPr>
            <a:r>
              <a:rPr lang="ru-RU" sz="1400" dirty="0">
                <a:effectLst/>
                <a:ea typeface="Times New Roman" panose="02020603050405020304" pitchFamily="18" charset="0"/>
                <a:cs typeface="Times New Roman" panose="02020603050405020304" pitchFamily="18" charset="0"/>
              </a:rPr>
              <a:t>Одна из заявок была отклонена на основании п. 8 ч. 12 ст. 48 Закона № 44-ФЗ (предложена неоригинальная </a:t>
            </a:r>
            <a:r>
              <a:rPr lang="ru-RU" sz="1400" dirty="0" err="1">
                <a:effectLst/>
                <a:ea typeface="Times New Roman" panose="02020603050405020304" pitchFamily="18" charset="0"/>
                <a:cs typeface="Times New Roman" panose="02020603050405020304" pitchFamily="18" charset="0"/>
              </a:rPr>
              <a:t>расходка</a:t>
            </a:r>
            <a:r>
              <a:rPr lang="ru-RU" sz="1400" dirty="0">
                <a:effectLst/>
                <a:ea typeface="Times New Roman" panose="02020603050405020304" pitchFamily="18" charset="0"/>
                <a:cs typeface="Times New Roman" panose="02020603050405020304" pitchFamily="18" charset="0"/>
              </a:rPr>
              <a:t>, согласно письму производителя инъекционной системы она не является совместимой). Поступила жалоба. Антимонопольный орга</a:t>
            </a:r>
            <a:r>
              <a:rPr lang="ru-RU" sz="1400" dirty="0">
                <a:ea typeface="Times New Roman" panose="02020603050405020304" pitchFamily="18" charset="0"/>
                <a:cs typeface="Times New Roman" panose="02020603050405020304" pitchFamily="18" charset="0"/>
              </a:rPr>
              <a:t>н признал жалобу обоснованной.</a:t>
            </a:r>
          </a:p>
          <a:p>
            <a:pPr marL="228600" indent="0" algn="just" defTabSz="685800">
              <a:lnSpc>
                <a:spcPct val="90000"/>
              </a:lnSpc>
              <a:spcBef>
                <a:spcPts val="750"/>
              </a:spcBef>
              <a:buNone/>
            </a:pPr>
            <a:r>
              <a:rPr lang="ru-RU" sz="1400" dirty="0">
                <a:ea typeface="Verdana" panose="020B0604030504040204" pitchFamily="34" charset="0"/>
              </a:rPr>
              <a:t>Победитель (оригинал) обратился в суд. Суды отказали в иске, указав, что:</a:t>
            </a:r>
          </a:p>
          <a:p>
            <a:pPr marL="971550" lvl="1" indent="-285750" algn="just" defTabSz="685800">
              <a:lnSpc>
                <a:spcPct val="90000"/>
              </a:lnSpc>
              <a:spcBef>
                <a:spcPts val="750"/>
              </a:spcBef>
              <a:buFont typeface="Wingdings" panose="05000000000000000000" pitchFamily="2" charset="2"/>
              <a:buChar char="ü"/>
            </a:pPr>
            <a:r>
              <a:rPr lang="ru-RU" sz="1400" dirty="0">
                <a:ea typeface="Verdana" panose="020B0604030504040204" pitchFamily="34" charset="0"/>
              </a:rPr>
              <a:t>Письмо «Байер» указывает лишь на отсутствие проведенных испытаний о совместимости (факт несовместимости в письме не подтвержден);</a:t>
            </a:r>
          </a:p>
          <a:p>
            <a:pPr marL="971550" lvl="1" indent="-285750" algn="just" defTabSz="685800">
              <a:lnSpc>
                <a:spcPct val="90000"/>
              </a:lnSpc>
              <a:spcBef>
                <a:spcPts val="750"/>
              </a:spcBef>
              <a:buFont typeface="Wingdings" panose="05000000000000000000" pitchFamily="2" charset="2"/>
              <a:buChar char="ü"/>
            </a:pPr>
            <a:r>
              <a:rPr lang="ru-RU" sz="1400" dirty="0">
                <a:ea typeface="Verdana" panose="020B0604030504040204" pitchFamily="34" charset="0"/>
              </a:rPr>
              <a:t>Производитель неоригинальной </a:t>
            </a:r>
            <a:r>
              <a:rPr lang="ru-RU" sz="1400" dirty="0" err="1">
                <a:ea typeface="Verdana" panose="020B0604030504040204" pitchFamily="34" charset="0"/>
              </a:rPr>
              <a:t>расходки</a:t>
            </a:r>
            <a:r>
              <a:rPr lang="ru-RU" sz="1400" dirty="0">
                <a:ea typeface="Verdana" panose="020B0604030504040204" pitchFamily="34" charset="0"/>
              </a:rPr>
              <a:t> имеет в эксплуатационной документации подтверждение совместимости с оборудованием </a:t>
            </a:r>
            <a:r>
              <a:rPr lang="en-US" sz="1400" dirty="0">
                <a:ea typeface="Verdana" panose="020B0604030504040204" pitchFamily="34" charset="0"/>
              </a:rPr>
              <a:t>MEDRAD</a:t>
            </a:r>
            <a:r>
              <a:rPr lang="ru-RU" sz="1400" dirty="0">
                <a:ea typeface="Verdana" panose="020B0604030504040204" pitchFamily="34" charset="0"/>
              </a:rPr>
              <a:t>;</a:t>
            </a:r>
          </a:p>
          <a:p>
            <a:pPr marL="971550" lvl="1" indent="-285750" algn="just" defTabSz="685800">
              <a:lnSpc>
                <a:spcPct val="90000"/>
              </a:lnSpc>
              <a:spcBef>
                <a:spcPts val="750"/>
              </a:spcBef>
              <a:buFont typeface="Wingdings" panose="05000000000000000000" pitchFamily="2" charset="2"/>
              <a:buChar char="ü"/>
            </a:pPr>
            <a:r>
              <a:rPr lang="ru-RU" sz="1400" dirty="0">
                <a:ea typeface="Verdana" panose="020B0604030504040204" pitchFamily="34" charset="0"/>
              </a:rPr>
              <a:t>Письмо РЗН от 05.02.2016 </a:t>
            </a:r>
            <a:r>
              <a:rPr lang="en-US" sz="1400" b="0" i="0" u="none" strike="noStrike" baseline="0" dirty="0"/>
              <a:t>N 09-</a:t>
            </a:r>
            <a:r>
              <a:rPr lang="ru-RU" sz="1400" b="0" i="0" u="none" strike="noStrike" baseline="0" dirty="0"/>
              <a:t>С-571-1414 судом не принято, поскольку содержит каузальное толкование в отношении принадлежностей к МИ (а здесь речь о МИ).</a:t>
            </a:r>
          </a:p>
          <a:p>
            <a:pPr marL="228600" indent="0" algn="just" defTabSz="685800">
              <a:lnSpc>
                <a:spcPct val="90000"/>
              </a:lnSpc>
              <a:spcBef>
                <a:spcPts val="750"/>
              </a:spcBef>
              <a:buNone/>
            </a:pPr>
            <a:r>
              <a:rPr lang="ru-RU" sz="1200" i="1" dirty="0"/>
              <a:t>См. постановление АС Дальневосточного округа от </a:t>
            </a:r>
            <a:r>
              <a:rPr lang="ru-RU" sz="1200" b="0" i="1" u="none" strike="noStrike" baseline="0" dirty="0"/>
              <a:t>24.12.2024 N Ф03-4649/2024 по делу N А59-6479/2023</a:t>
            </a:r>
            <a:endParaRPr lang="ru-RU" sz="1200" dirty="0">
              <a:ea typeface="Verdana" panose="020B0604030504040204" pitchFamily="34" charset="0"/>
            </a:endParaRPr>
          </a:p>
          <a:p>
            <a:pPr algn="just" defTabSz="674141">
              <a:spcBef>
                <a:spcPts val="737"/>
              </a:spcBef>
            </a:pPr>
            <a:endParaRPr lang="ru-RU" sz="1376" i="1" dirty="0">
              <a:latin typeface="Verdana" panose="020B0604030504040204" pitchFamily="34" charset="0"/>
              <a:ea typeface="Verdana" panose="020B0604030504040204" pitchFamily="34" charset="0"/>
            </a:endParaRPr>
          </a:p>
        </p:txBody>
      </p:sp>
      <p:pic>
        <p:nvPicPr>
          <p:cNvPr id="4" name="Рисунок 3">
            <a:extLst>
              <a:ext uri="{FF2B5EF4-FFF2-40B4-BE49-F238E27FC236}">
                <a16:creationId xmlns:a16="http://schemas.microsoft.com/office/drawing/2014/main" id="{46120914-60EA-4ECF-A785-018EEBF302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F1D455A9-002B-4FDD-81C3-4A016EDB176A}"/>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Практика в пользу заявителей</a:t>
            </a:r>
          </a:p>
        </p:txBody>
      </p:sp>
    </p:spTree>
    <p:extLst>
      <p:ext uri="{BB962C8B-B14F-4D97-AF65-F5344CB8AC3E}">
        <p14:creationId xmlns:p14="http://schemas.microsoft.com/office/powerpoint/2010/main" val="26001179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257452" y="885547"/>
            <a:ext cx="8515905" cy="3262544"/>
          </a:xfrm>
          <a:prstGeom prst="rect">
            <a:avLst/>
          </a:prstGeom>
          <a:noFill/>
          <a:ln>
            <a:noFill/>
          </a:ln>
        </p:spPr>
        <p:txBody>
          <a:bodyPr spcFirstLastPara="1" vert="horz" wrap="square" lIns="0" tIns="0" rIns="0" bIns="0" rtlCol="0" anchor="t" anchorCtr="0">
            <a:noAutofit/>
          </a:bodyPr>
          <a:lstStyle/>
          <a:p>
            <a:pPr marL="224714" indent="0" algn="just">
              <a:buNone/>
            </a:pPr>
            <a:r>
              <a:rPr lang="ru-RU" sz="1400" i="1" dirty="0"/>
              <a:t>Письмо Росздравнадзора от 11.07.2017 № 04-34419/17</a:t>
            </a:r>
            <a:r>
              <a:rPr lang="ru-RU" sz="1400" dirty="0"/>
              <a:t>: сведения о совместимости медицинских изделий подлежат включению в техническую и эксплуатационную документацию обоих изделий.</a:t>
            </a:r>
          </a:p>
          <a:p>
            <a:pPr marL="224714" indent="0" algn="just" defTabSz="674141">
              <a:spcBef>
                <a:spcPts val="737"/>
              </a:spcBef>
              <a:buNone/>
            </a:pPr>
            <a:r>
              <a:rPr lang="ru-RU" sz="1400" i="1" dirty="0">
                <a:ea typeface="Verdana" panose="020B0604030504040204" pitchFamily="34" charset="0"/>
              </a:rPr>
              <a:t>Письмо Росздравнадзора от 31.03.2023: </a:t>
            </a:r>
            <a:r>
              <a:rPr lang="ru-RU" sz="1400" i="1" dirty="0">
                <a:solidFill>
                  <a:srgbClr val="FF0000"/>
                </a:solidFill>
              </a:rPr>
              <a:t>производитель (изготовитель) медицинского изделия или уполномоченный представитель производителя (изготовителя) </a:t>
            </a:r>
            <a:r>
              <a:rPr lang="ru-RU" sz="1400" dirty="0"/>
              <a:t>при изменении наименования медицинского изделия в случае, если не изменились свойства и характеристики, влияющие на качество, эффективность и безопасность медицинского изделия, или совершенствуются его свойства и характеристики при неизменности функционального назначения и/или принципа действия, предусматривающем в числе прочего добавление (исключение) принадлежностей медицинского изделия или изменение их наименования, </a:t>
            </a:r>
            <a:r>
              <a:rPr lang="ru-RU" sz="1400" b="1" dirty="0"/>
              <a:t>обязан обратиться в регистрирующий орган </a:t>
            </a:r>
            <a:r>
              <a:rPr lang="ru-RU" sz="1400" dirty="0"/>
              <a:t>для внесения изменений в документы, содержащиеся в регистрационном досье</a:t>
            </a:r>
          </a:p>
          <a:p>
            <a:pPr marL="224714" indent="0" algn="just" defTabSz="674141">
              <a:spcBef>
                <a:spcPts val="737"/>
              </a:spcBef>
              <a:buNone/>
            </a:pPr>
            <a:r>
              <a:rPr lang="ru-RU" sz="1400" i="1" dirty="0">
                <a:ea typeface="Verdana" panose="020B0604030504040204" pitchFamily="34" charset="0"/>
              </a:rPr>
              <a:t>Письмо Росздравнадзора от 20.05.2022: </a:t>
            </a:r>
            <a:r>
              <a:rPr lang="ru-RU" sz="1400" i="1" dirty="0">
                <a:solidFill>
                  <a:srgbClr val="FF0000"/>
                </a:solidFill>
              </a:rPr>
              <a:t>производитель медицинского изделия не обязан указывать в эксплуатационной документации взаимозаменяемые расходные материалы </a:t>
            </a:r>
            <a:r>
              <a:rPr lang="ru-RU" sz="1400" dirty="0"/>
              <a:t>(аналоги), производимые иными производителями. </a:t>
            </a:r>
            <a:r>
              <a:rPr lang="ru-RU" sz="1400" b="1" i="1" dirty="0">
                <a:solidFill>
                  <a:srgbClr val="FF0000"/>
                </a:solidFill>
              </a:rPr>
              <a:t>Обязанность производителя вносить сведения</a:t>
            </a:r>
            <a:r>
              <a:rPr lang="ru-RU" sz="1400" b="1" dirty="0">
                <a:solidFill>
                  <a:srgbClr val="FF0000"/>
                </a:solidFill>
              </a:rPr>
              <a:t> </a:t>
            </a:r>
            <a:r>
              <a:rPr lang="ru-RU" sz="1400" dirty="0"/>
              <a:t>о взаимозаменяемых расходных материалах (аналогах) </a:t>
            </a:r>
            <a:r>
              <a:rPr lang="ru-RU" sz="1400" b="1" dirty="0">
                <a:solidFill>
                  <a:srgbClr val="FF0000"/>
                </a:solidFill>
              </a:rPr>
              <a:t>действующими нормативно-правовыми актами не регламентирована</a:t>
            </a:r>
            <a:r>
              <a:rPr lang="ru-RU" sz="1400" dirty="0"/>
              <a:t>.</a:t>
            </a:r>
            <a:endParaRPr lang="ru-RU" sz="1400" i="1" dirty="0">
              <a:ea typeface="Verdana" panose="020B0604030504040204" pitchFamily="34" charset="0"/>
            </a:endParaRPr>
          </a:p>
        </p:txBody>
      </p:sp>
      <p:pic>
        <p:nvPicPr>
          <p:cNvPr id="4" name="Рисунок 3">
            <a:extLst>
              <a:ext uri="{FF2B5EF4-FFF2-40B4-BE49-F238E27FC236}">
                <a16:creationId xmlns:a16="http://schemas.microsoft.com/office/drawing/2014/main" id="{5EF672B6-F8BA-47C8-ACB9-B147BB03B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C9D44175-0832-422F-99A7-8CCCA2050ABC}"/>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Урегулирование противоречий?</a:t>
            </a:r>
          </a:p>
        </p:txBody>
      </p:sp>
    </p:spTree>
    <p:extLst>
      <p:ext uri="{BB962C8B-B14F-4D97-AF65-F5344CB8AC3E}">
        <p14:creationId xmlns:p14="http://schemas.microsoft.com/office/powerpoint/2010/main" val="35392102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4" name="Рисунок 3">
            <a:extLst>
              <a:ext uri="{FF2B5EF4-FFF2-40B4-BE49-F238E27FC236}">
                <a16:creationId xmlns:a16="http://schemas.microsoft.com/office/drawing/2014/main" id="{5EF672B6-F8BA-47C8-ACB9-B147BB03B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C9D44175-0832-422F-99A7-8CCCA2050ABC}"/>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Совместимость МИ</a:t>
            </a:r>
          </a:p>
        </p:txBody>
      </p:sp>
      <p:pic>
        <p:nvPicPr>
          <p:cNvPr id="7" name="Рисунок 6">
            <a:extLst>
              <a:ext uri="{FF2B5EF4-FFF2-40B4-BE49-F238E27FC236}">
                <a16:creationId xmlns:a16="http://schemas.microsoft.com/office/drawing/2014/main" id="{1A52DBFD-5952-40B7-A6C9-D721A51E9E65}"/>
              </a:ext>
            </a:extLst>
          </p:cNvPr>
          <p:cNvPicPr>
            <a:picLocks noChangeAspect="1"/>
          </p:cNvPicPr>
          <p:nvPr/>
        </p:nvPicPr>
        <p:blipFill>
          <a:blip r:embed="rId4"/>
          <a:stretch>
            <a:fillRect/>
          </a:stretch>
        </p:blipFill>
        <p:spPr>
          <a:xfrm>
            <a:off x="413792" y="1203598"/>
            <a:ext cx="8316416" cy="3084786"/>
          </a:xfrm>
          <a:prstGeom prst="rect">
            <a:avLst/>
          </a:prstGeom>
        </p:spPr>
      </p:pic>
    </p:spTree>
    <p:extLst>
      <p:ext uri="{BB962C8B-B14F-4D97-AF65-F5344CB8AC3E}">
        <p14:creationId xmlns:p14="http://schemas.microsoft.com/office/powerpoint/2010/main" val="27773172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179512" y="1203598"/>
            <a:ext cx="8515905" cy="3262544"/>
          </a:xfrm>
          <a:prstGeom prst="rect">
            <a:avLst/>
          </a:prstGeom>
          <a:noFill/>
          <a:ln>
            <a:noFill/>
          </a:ln>
        </p:spPr>
        <p:txBody>
          <a:bodyPr spcFirstLastPara="1" vert="horz" wrap="square" lIns="0" tIns="0" rIns="0" bIns="0" rtlCol="0" anchor="t" anchorCtr="0">
            <a:noAutofit/>
          </a:bodyPr>
          <a:lstStyle/>
          <a:p>
            <a:pPr marL="224714" indent="0" algn="just" defTabSz="674141">
              <a:spcBef>
                <a:spcPts val="737"/>
              </a:spcBef>
              <a:buNone/>
            </a:pPr>
            <a:r>
              <a:rPr lang="ru-RU" sz="1400" dirty="0">
                <a:solidFill>
                  <a:srgbClr val="000000"/>
                </a:solidFill>
              </a:rPr>
              <a:t>В соответствии с Методическими указаниями «Постановка отборочных и диагностических тестов на сифилис», утв. приказом Минздрава России от 26.03.2001 N 87, </a:t>
            </a:r>
            <a:r>
              <a:rPr lang="ru-RU" sz="1400" dirty="0">
                <a:solidFill>
                  <a:srgbClr val="FF0000"/>
                </a:solidFill>
              </a:rPr>
              <a:t>повторное исследование сыворотки крови должно осуществляться </a:t>
            </a:r>
            <a:r>
              <a:rPr lang="ru-RU" sz="1400" dirty="0">
                <a:solidFill>
                  <a:srgbClr val="000000"/>
                </a:solidFill>
              </a:rPr>
              <a:t>с </a:t>
            </a:r>
            <a:r>
              <a:rPr lang="ru-RU" sz="1400" dirty="0">
                <a:solidFill>
                  <a:srgbClr val="FF0000"/>
                </a:solidFill>
              </a:rPr>
              <a:t>той же тест - системой</a:t>
            </a:r>
            <a:r>
              <a:rPr lang="ru-RU" sz="1400" dirty="0">
                <a:solidFill>
                  <a:srgbClr val="000000"/>
                </a:solidFill>
              </a:rPr>
              <a:t>, так как титр антител в одном и том же образце может быть различным при использовании разных тест - систем.</a:t>
            </a:r>
          </a:p>
          <a:p>
            <a:pPr marL="224714" indent="0" algn="just" defTabSz="674141">
              <a:spcBef>
                <a:spcPts val="737"/>
              </a:spcBef>
              <a:buNone/>
            </a:pPr>
            <a:r>
              <a:rPr lang="ru-RU" sz="1400" dirty="0">
                <a:solidFill>
                  <a:srgbClr val="000000"/>
                </a:solidFill>
              </a:rPr>
              <a:t>Это позволяет описать объект закупки под единственного производителя или указать товарный знак (несовместимость). </a:t>
            </a:r>
          </a:p>
          <a:p>
            <a:pPr marL="224714" indent="0" algn="just" defTabSz="674141">
              <a:spcBef>
                <a:spcPts val="737"/>
              </a:spcBef>
              <a:buNone/>
            </a:pPr>
            <a:r>
              <a:rPr lang="ru-RU" sz="1400" i="1" dirty="0">
                <a:solidFill>
                  <a:srgbClr val="000000"/>
                </a:solidFill>
              </a:rPr>
              <a:t>Решения Кемеровского УФАС России от 01.10.2021 по закупке № 0139200000121009522, Амурского УФАС России от 24.05.2019 по делу N 028/06/99-15/2019</a:t>
            </a:r>
          </a:p>
          <a:p>
            <a:pPr marL="224714" indent="0" algn="just"/>
            <a:endParaRPr lang="ru-RU" sz="1376" dirty="0">
              <a:latin typeface="Exo 2" panose="020B0604020202020204" charset="-52"/>
            </a:endParaRPr>
          </a:p>
          <a:p>
            <a:pPr marL="224714" indent="0" algn="just"/>
            <a:endParaRPr lang="ru-RU" sz="1475" dirty="0">
              <a:latin typeface="Exo 2" panose="020B0604020202020204" charset="-52"/>
            </a:endParaRPr>
          </a:p>
        </p:txBody>
      </p:sp>
      <p:pic>
        <p:nvPicPr>
          <p:cNvPr id="6" name="Рисунок 5">
            <a:extLst>
              <a:ext uri="{FF2B5EF4-FFF2-40B4-BE49-F238E27FC236}">
                <a16:creationId xmlns:a16="http://schemas.microsoft.com/office/drawing/2014/main" id="{E28C5235-2766-4992-8B2D-5BF915174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7" name="TextBox 6">
            <a:extLst>
              <a:ext uri="{FF2B5EF4-FFF2-40B4-BE49-F238E27FC236}">
                <a16:creationId xmlns:a16="http://schemas.microsoft.com/office/drawing/2014/main" id="{72B19C19-6B05-4DF4-9095-BF25A43B835F}"/>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Нормативная совместимость</a:t>
            </a:r>
          </a:p>
        </p:txBody>
      </p:sp>
    </p:spTree>
    <p:extLst>
      <p:ext uri="{BB962C8B-B14F-4D97-AF65-F5344CB8AC3E}">
        <p14:creationId xmlns:p14="http://schemas.microsoft.com/office/powerpoint/2010/main" val="9902322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179512" y="1203598"/>
            <a:ext cx="8515905" cy="3262544"/>
          </a:xfrm>
          <a:prstGeom prst="rect">
            <a:avLst/>
          </a:prstGeom>
          <a:noFill/>
          <a:ln>
            <a:noFill/>
          </a:ln>
        </p:spPr>
        <p:txBody>
          <a:bodyPr spcFirstLastPara="1" vert="horz" wrap="square" lIns="0" tIns="0" rIns="0" bIns="0" rtlCol="0" anchor="t" anchorCtr="0">
            <a:noAutofit/>
          </a:bodyPr>
          <a:lstStyle/>
          <a:p>
            <a:pPr marL="228600" indent="0" algn="just">
              <a:buNone/>
            </a:pPr>
            <a:r>
              <a:rPr lang="ru-RU" sz="1400" dirty="0">
                <a:solidFill>
                  <a:schemeClr val="dk1"/>
                </a:solidFill>
                <a:ea typeface="Exo 2"/>
                <a:cs typeface="Exo 2"/>
                <a:sym typeface="Exo 2"/>
              </a:rPr>
              <a:t>Заказчик отклонил заявку с предложением неоригинальных расходных материалов для инжектора </a:t>
            </a:r>
            <a:r>
              <a:rPr lang="en-US" sz="1400" dirty="0">
                <a:solidFill>
                  <a:schemeClr val="dk1"/>
                </a:solidFill>
                <a:ea typeface="Exo 2"/>
                <a:cs typeface="Exo 2"/>
                <a:sym typeface="Exo 2"/>
              </a:rPr>
              <a:t>MEDRAD</a:t>
            </a:r>
            <a:r>
              <a:rPr lang="ru-RU" sz="1400" dirty="0">
                <a:solidFill>
                  <a:schemeClr val="dk1"/>
                </a:solidFill>
                <a:ea typeface="Exo 2"/>
                <a:cs typeface="Exo 2"/>
                <a:sym typeface="Exo 2"/>
              </a:rPr>
              <a:t>. Поступила жалоба, антимонопольный орган признал ее обоснованной. Заказчик обратился в суд. </a:t>
            </a:r>
          </a:p>
          <a:p>
            <a:pPr marL="228600" indent="0" algn="just">
              <a:buNone/>
            </a:pPr>
            <a:r>
              <a:rPr lang="ru-RU" sz="1400" dirty="0">
                <a:solidFill>
                  <a:schemeClr val="dk1"/>
                </a:solidFill>
                <a:ea typeface="Exo 2"/>
                <a:cs typeface="Exo 2"/>
                <a:sym typeface="Exo 2"/>
              </a:rPr>
              <a:t>Он указал, что м</a:t>
            </a:r>
            <a:r>
              <a:rPr lang="ru-RU" sz="1400" b="0" i="0" u="none" strike="noStrike" baseline="0" dirty="0"/>
              <a:t>атериалы изготовления трубок содержат ДЭГФ, который имеет опасные для жизни и здоровья ограничения при условии взаимодействия с жирорастворимыми препаратами. Применяемые в ЛПУ контрасты содержат ряд веществ, которые, помимо гидрофильных свойств, имеют и жирорастворимые. Неоригинальные расходные материалы производства </a:t>
            </a:r>
            <a:r>
              <a:rPr lang="ru-RU" sz="1400" b="0" i="0" u="none" strike="noStrike" baseline="0" dirty="0" err="1"/>
              <a:t>Уси</a:t>
            </a:r>
            <a:r>
              <a:rPr lang="ru-RU" sz="1400" b="0" i="0" u="none" strike="noStrike" baseline="0" dirty="0"/>
              <a:t> </a:t>
            </a:r>
            <a:r>
              <a:rPr lang="ru-RU" sz="1400" b="0" i="0" u="none" strike="noStrike" baseline="0" dirty="0" err="1"/>
              <a:t>Юйшоу</a:t>
            </a:r>
            <a:r>
              <a:rPr lang="ru-RU" sz="1400" b="0" i="0" u="none" strike="noStrike" baseline="0" dirty="0"/>
              <a:t> </a:t>
            </a:r>
            <a:r>
              <a:rPr lang="ru-RU" sz="1400" b="0" i="0" u="none" strike="noStrike" baseline="0" dirty="0" err="1"/>
              <a:t>Медикал</a:t>
            </a:r>
            <a:r>
              <a:rPr lang="ru-RU" sz="1400" b="0" i="0" u="none" strike="noStrike" baseline="0" dirty="0"/>
              <a:t> </a:t>
            </a:r>
            <a:r>
              <a:rPr lang="ru-RU" sz="1400" b="0" i="0" u="none" strike="noStrike" baseline="0" dirty="0" err="1"/>
              <a:t>Эплаенсиз</a:t>
            </a:r>
            <a:r>
              <a:rPr lang="ru-RU" sz="1400" b="0" i="0" u="none" strike="noStrike" baseline="0" dirty="0"/>
              <a:t> Ко. Лтд. нельзя признать взаимозаменяемыми оригинальным.</a:t>
            </a:r>
          </a:p>
          <a:p>
            <a:pPr marL="228600" indent="0" algn="just">
              <a:buNone/>
            </a:pPr>
            <a:r>
              <a:rPr lang="ru-RU" sz="1400" dirty="0"/>
              <a:t>Суды поддержали заказчика, указав, что </a:t>
            </a:r>
            <a:r>
              <a:rPr lang="ru-RU" sz="1400" b="0" i="0" u="none" strike="noStrike" baseline="0" dirty="0"/>
              <a:t>что участником закупки предложен иной товар, не отвечающий условиям технического задания, который нельзя использовать по назначению без ограничений, как это разрешено для расходных материалов, отвечающих требованию совместимости. </a:t>
            </a:r>
          </a:p>
          <a:p>
            <a:pPr marL="228600" indent="0" algn="just">
              <a:buNone/>
            </a:pPr>
            <a:r>
              <a:rPr lang="ru-RU" sz="1400" i="1" dirty="0"/>
              <a:t>См. постановление АС Московского округа от </a:t>
            </a:r>
            <a:r>
              <a:rPr lang="ru-RU" sz="1400" b="0" i="1" u="none" strike="noStrike" baseline="0" dirty="0"/>
              <a:t>13.12.2024 по делу N А40-62367/2024</a:t>
            </a:r>
            <a:endParaRPr lang="ru-RU" sz="1376" dirty="0">
              <a:latin typeface="Exo 2" panose="020B0604020202020204" charset="-52"/>
            </a:endParaRPr>
          </a:p>
          <a:p>
            <a:pPr marL="224714" indent="0" algn="just"/>
            <a:endParaRPr lang="ru-RU" sz="1475" dirty="0">
              <a:latin typeface="Exo 2" panose="020B0604020202020204" charset="-52"/>
            </a:endParaRPr>
          </a:p>
        </p:txBody>
      </p:sp>
      <p:pic>
        <p:nvPicPr>
          <p:cNvPr id="6" name="Рисунок 5">
            <a:extLst>
              <a:ext uri="{FF2B5EF4-FFF2-40B4-BE49-F238E27FC236}">
                <a16:creationId xmlns:a16="http://schemas.microsoft.com/office/drawing/2014/main" id="{E28C5235-2766-4992-8B2D-5BF915174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7" name="TextBox 6">
            <a:extLst>
              <a:ext uri="{FF2B5EF4-FFF2-40B4-BE49-F238E27FC236}">
                <a16:creationId xmlns:a16="http://schemas.microsoft.com/office/drawing/2014/main" id="{72B19C19-6B05-4DF4-9095-BF25A43B835F}"/>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Совместимость </a:t>
            </a:r>
            <a:r>
              <a:rPr lang="en-US" sz="2000" b="1" dirty="0">
                <a:solidFill>
                  <a:schemeClr val="accent1"/>
                </a:solidFill>
              </a:rPr>
              <a:t>vs </a:t>
            </a:r>
            <a:r>
              <a:rPr lang="ru-RU" sz="2000" b="1" dirty="0">
                <a:solidFill>
                  <a:schemeClr val="accent1"/>
                </a:solidFill>
              </a:rPr>
              <a:t>Взаимозаменяемость</a:t>
            </a:r>
          </a:p>
        </p:txBody>
      </p:sp>
    </p:spTree>
    <p:extLst>
      <p:ext uri="{BB962C8B-B14F-4D97-AF65-F5344CB8AC3E}">
        <p14:creationId xmlns:p14="http://schemas.microsoft.com/office/powerpoint/2010/main" val="10198462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179512" y="1131590"/>
            <a:ext cx="8712968" cy="3262544"/>
          </a:xfrm>
          <a:prstGeom prst="rect">
            <a:avLst/>
          </a:prstGeom>
          <a:noFill/>
          <a:ln>
            <a:noFill/>
          </a:ln>
        </p:spPr>
        <p:txBody>
          <a:bodyPr spcFirstLastPara="1" vert="horz" wrap="square" lIns="0" tIns="0" rIns="0" bIns="0" rtlCol="0" anchor="t" anchorCtr="0">
            <a:noAutofit/>
          </a:bodyPr>
          <a:lstStyle/>
          <a:p>
            <a:pPr marL="224714" indent="0" algn="just">
              <a:buNone/>
            </a:pPr>
            <a:r>
              <a:rPr lang="ru-RU" sz="1400" dirty="0"/>
              <a:t>Закупка неоригинальных расходных материалов при наличии информации о совместимости в документации производителя расходного материала (п. 11 Особенностей).</a:t>
            </a:r>
          </a:p>
          <a:p>
            <a:pPr marL="224714" indent="0" algn="just">
              <a:buNone/>
            </a:pPr>
            <a:r>
              <a:rPr lang="ru-RU" sz="1400" dirty="0"/>
              <a:t>При отсутствии таких сведений – заявка отклоняется</a:t>
            </a:r>
          </a:p>
          <a:p>
            <a:pPr marL="224714" indent="0" algn="just">
              <a:buNone/>
            </a:pPr>
            <a:r>
              <a:rPr lang="ru-RU" sz="1200" i="1" dirty="0"/>
              <a:t>См. решение Московского УФАС России от 26.02.2024 по делу № 077/06/106-2728/2024 по закупке № 0373200009824000068. </a:t>
            </a:r>
          </a:p>
          <a:p>
            <a:pPr marL="224714" indent="0" algn="just">
              <a:buNone/>
            </a:pPr>
            <a:r>
              <a:rPr lang="ru-RU" sz="1200" i="1" dirty="0"/>
              <a:t>Аналогично: решения Ростовского УФАС России от 25.01.2024 № 061/06/49-146/2024 по закупке № 0358200007023000508, Новосибирского УФАС России от 29.01.2024 по закупке № 0851200000623009490.</a:t>
            </a:r>
          </a:p>
        </p:txBody>
      </p:sp>
      <p:pic>
        <p:nvPicPr>
          <p:cNvPr id="4" name="Рисунок 3">
            <a:extLst>
              <a:ext uri="{FF2B5EF4-FFF2-40B4-BE49-F238E27FC236}">
                <a16:creationId xmlns:a16="http://schemas.microsoft.com/office/drawing/2014/main" id="{72B3752E-8039-4B81-8B39-E68D69421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9375815A-BC7A-4B91-B89D-E57F3A2AF428}"/>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Вариант № 1</a:t>
            </a:r>
          </a:p>
        </p:txBody>
      </p:sp>
    </p:spTree>
    <p:extLst>
      <p:ext uri="{BB962C8B-B14F-4D97-AF65-F5344CB8AC3E}">
        <p14:creationId xmlns:p14="http://schemas.microsoft.com/office/powerpoint/2010/main" val="24335261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251520" y="1275606"/>
            <a:ext cx="8568952" cy="3262544"/>
          </a:xfrm>
          <a:prstGeom prst="rect">
            <a:avLst/>
          </a:prstGeom>
          <a:noFill/>
          <a:ln>
            <a:noFill/>
          </a:ln>
        </p:spPr>
        <p:txBody>
          <a:bodyPr spcFirstLastPara="1" vert="horz" wrap="square" lIns="0" tIns="0" rIns="0" bIns="0" rtlCol="0" anchor="t" anchorCtr="0">
            <a:noAutofit/>
          </a:bodyPr>
          <a:lstStyle/>
          <a:p>
            <a:pPr marL="224714" indent="0" algn="just">
              <a:buNone/>
            </a:pPr>
            <a:r>
              <a:rPr lang="ru-RU" sz="1400" dirty="0"/>
              <a:t>В соответствии с подп. «в» п. 1 ч. 1 ст. 33 Закона № 44-ФЗ допускается указание на товарный знак при описании объекта закупки при осуществлении закупки запасных частей и расходных материалов к машинам и оборудованию, используемым заказчиком, </a:t>
            </a:r>
            <a:r>
              <a:rPr lang="ru-RU" sz="1400" i="1" dirty="0"/>
              <a:t>в соответствии с технической документацией на указанные машины и оборудование. </a:t>
            </a:r>
          </a:p>
          <a:p>
            <a:pPr marL="224714" indent="0" algn="just">
              <a:buNone/>
            </a:pPr>
            <a:r>
              <a:rPr lang="ru-RU" sz="1400" dirty="0"/>
              <a:t>Гарантийный срок (</a:t>
            </a:r>
            <a:r>
              <a:rPr lang="ru-RU" sz="1400" i="1" dirty="0"/>
              <a:t>См. решение Московского УФАС России от 22.02.2024 по делу № 077/06/106-2637/2024 по закупке № 0373200045224000234</a:t>
            </a:r>
            <a:r>
              <a:rPr lang="ru-RU" sz="1400" dirty="0"/>
              <a:t>)</a:t>
            </a:r>
          </a:p>
          <a:p>
            <a:pPr marL="224714" indent="0" algn="just"/>
            <a:endParaRPr lang="ru-RU" sz="1475" dirty="0">
              <a:latin typeface="Exo 2" panose="020B0604020202020204" charset="-52"/>
            </a:endParaRPr>
          </a:p>
          <a:p>
            <a:pPr marL="224714" indent="0" algn="just"/>
            <a:endParaRPr lang="ru-RU" sz="1475" dirty="0">
              <a:latin typeface="Exo 2" panose="020B0604020202020204" charset="-52"/>
            </a:endParaRPr>
          </a:p>
        </p:txBody>
      </p:sp>
      <p:pic>
        <p:nvPicPr>
          <p:cNvPr id="4" name="Рисунок 3">
            <a:extLst>
              <a:ext uri="{FF2B5EF4-FFF2-40B4-BE49-F238E27FC236}">
                <a16:creationId xmlns:a16="http://schemas.microsoft.com/office/drawing/2014/main" id="{819CC286-AA84-4B34-90B4-B95C3D782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5" name="TextBox 4">
            <a:extLst>
              <a:ext uri="{FF2B5EF4-FFF2-40B4-BE49-F238E27FC236}">
                <a16:creationId xmlns:a16="http://schemas.microsoft.com/office/drawing/2014/main" id="{74A02777-FCED-4EA5-8E7B-BD3D573ABA0E}"/>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Вариант № 2</a:t>
            </a:r>
          </a:p>
        </p:txBody>
      </p:sp>
    </p:spTree>
    <p:extLst>
      <p:ext uri="{BB962C8B-B14F-4D97-AF65-F5344CB8AC3E}">
        <p14:creationId xmlns:p14="http://schemas.microsoft.com/office/powerpoint/2010/main" val="274186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sp>
        <p:nvSpPr>
          <p:cNvPr id="3" name="TextBox 2">
            <a:extLst>
              <a:ext uri="{FF2B5EF4-FFF2-40B4-BE49-F238E27FC236}">
                <a16:creationId xmlns:a16="http://schemas.microsoft.com/office/drawing/2014/main" id="{D20AC510-1C05-470E-B58E-E31B24C5226A}"/>
              </a:ext>
            </a:extLst>
          </p:cNvPr>
          <p:cNvSpPr txBox="1"/>
          <p:nvPr/>
        </p:nvSpPr>
        <p:spPr>
          <a:xfrm>
            <a:off x="304590" y="1059582"/>
            <a:ext cx="8659898" cy="954107"/>
          </a:xfrm>
          <a:prstGeom prst="rect">
            <a:avLst/>
          </a:prstGeom>
          <a:noFill/>
        </p:spPr>
        <p:txBody>
          <a:bodyPr wrap="square" rtlCol="0">
            <a:spAutoFit/>
          </a:bodyPr>
          <a:lstStyle/>
          <a:p>
            <a:pPr algn="just"/>
            <a:r>
              <a:rPr lang="ru-RU" sz="1400" dirty="0"/>
              <a:t>Заказчиком в отношении закупаемого товара </a:t>
            </a:r>
            <a:r>
              <a:rPr lang="ru-RU" sz="1400" b="0" dirty="0">
                <a:solidFill>
                  <a:srgbClr val="1F2223"/>
                </a:solidFill>
                <a:effectLst/>
              </a:rPr>
              <a:t>Индикатор для контроля качества предстерилизационной очистки, код ОКПД2</a:t>
            </a:r>
            <a:r>
              <a:rPr lang="ru-RU" sz="1400" dirty="0"/>
              <a:t>: 32.50.50.190 установлен запрет в нарушение требований ПП РФ № 1875. </a:t>
            </a:r>
          </a:p>
          <a:p>
            <a:pPr algn="just"/>
            <a:r>
              <a:rPr lang="ru-RU" sz="1400" i="1" dirty="0"/>
              <a:t>См. решение Свердловского УФАС России по закупке №</a:t>
            </a:r>
            <a:r>
              <a:rPr lang="ru-RU" sz="1400" b="0" i="0" dirty="0">
                <a:solidFill>
                  <a:srgbClr val="1F2223"/>
                </a:solidFill>
                <a:effectLst/>
              </a:rPr>
              <a:t> </a:t>
            </a:r>
            <a:r>
              <a:rPr lang="ru-RU" sz="1400" b="0" i="1" dirty="0">
                <a:solidFill>
                  <a:srgbClr val="1F2223"/>
                </a:solidFill>
                <a:effectLst/>
              </a:rPr>
              <a:t>0362300025125000129</a:t>
            </a:r>
            <a:endParaRPr lang="ru-RU" sz="1400" i="1" dirty="0"/>
          </a:p>
        </p:txBody>
      </p:sp>
    </p:spTree>
    <p:extLst>
      <p:ext uri="{BB962C8B-B14F-4D97-AF65-F5344CB8AC3E}">
        <p14:creationId xmlns:p14="http://schemas.microsoft.com/office/powerpoint/2010/main" val="31904301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A63B6771-FD00-4E4A-BC53-A1145104C41B}"/>
              </a:ext>
            </a:extLst>
          </p:cNvPr>
          <p:cNvSpPr/>
          <p:nvPr/>
        </p:nvSpPr>
        <p:spPr>
          <a:xfrm>
            <a:off x="4389504" y="4135349"/>
            <a:ext cx="4117712" cy="461665"/>
          </a:xfrm>
          <a:prstGeom prst="rect">
            <a:avLst/>
          </a:prstGeom>
        </p:spPr>
        <p:txBody>
          <a:bodyPr wrap="square">
            <a:spAutoFit/>
          </a:bodyPr>
          <a:lstStyle/>
          <a:p>
            <a:r>
              <a:rPr lang="ru-RU" sz="1200" dirty="0">
                <a:solidFill>
                  <a:srgbClr val="212121"/>
                </a:solidFill>
                <a:latin typeface="Arial" panose="020B0604020202020204" pitchFamily="34" charset="0"/>
                <a:cs typeface="Arial" panose="020B0604020202020204" pitchFamily="34" charset="0"/>
              </a:rPr>
              <a:t>АО «ЭТС» 123112, Москва, ул. </a:t>
            </a:r>
            <a:r>
              <a:rPr lang="ru-RU" sz="1200" dirty="0" err="1">
                <a:solidFill>
                  <a:srgbClr val="212121"/>
                </a:solidFill>
                <a:latin typeface="Arial" panose="020B0604020202020204" pitchFamily="34" charset="0"/>
                <a:cs typeface="Arial" panose="020B0604020202020204" pitchFamily="34" charset="0"/>
              </a:rPr>
              <a:t>Тестовская</a:t>
            </a:r>
            <a:r>
              <a:rPr lang="ru-RU" sz="1200" dirty="0">
                <a:solidFill>
                  <a:srgbClr val="212121"/>
                </a:solidFill>
                <a:latin typeface="Arial" panose="020B0604020202020204" pitchFamily="34" charset="0"/>
                <a:cs typeface="Arial" panose="020B0604020202020204" pitchFamily="34" charset="0"/>
              </a:rPr>
              <a:t>, д. 10, «Москва Сити», Северная башня, 1 подъезд, 25 этаж</a:t>
            </a:r>
          </a:p>
        </p:txBody>
      </p:sp>
      <p:sp>
        <p:nvSpPr>
          <p:cNvPr id="14" name="Прямоугольник 13">
            <a:extLst>
              <a:ext uri="{FF2B5EF4-FFF2-40B4-BE49-F238E27FC236}">
                <a16:creationId xmlns:a16="http://schemas.microsoft.com/office/drawing/2014/main" id="{ABBA2158-570F-664B-AC0C-F83AD9B3A73F}"/>
              </a:ext>
            </a:extLst>
          </p:cNvPr>
          <p:cNvSpPr/>
          <p:nvPr/>
        </p:nvSpPr>
        <p:spPr>
          <a:xfrm>
            <a:off x="465664" y="4173665"/>
            <a:ext cx="1447349" cy="276999"/>
          </a:xfrm>
          <a:prstGeom prst="rect">
            <a:avLst/>
          </a:prstGeom>
        </p:spPr>
        <p:txBody>
          <a:bodyPr wrap="square">
            <a:spAutoFit/>
          </a:bodyPr>
          <a:lstStyle/>
          <a:p>
            <a:r>
              <a:rPr lang="ru-RU" sz="1200" dirty="0">
                <a:solidFill>
                  <a:srgbClr val="212121"/>
                </a:solidFill>
                <a:latin typeface="Arial" panose="020B0604020202020204" pitchFamily="34" charset="0"/>
                <a:cs typeface="Arial" panose="020B0604020202020204" pitchFamily="34" charset="0"/>
              </a:rPr>
              <a:t>8 (495) 138-96-78</a:t>
            </a:r>
          </a:p>
        </p:txBody>
      </p:sp>
      <p:sp>
        <p:nvSpPr>
          <p:cNvPr id="15" name="TextBox 14">
            <a:extLst>
              <a:ext uri="{FF2B5EF4-FFF2-40B4-BE49-F238E27FC236}">
                <a16:creationId xmlns:a16="http://schemas.microsoft.com/office/drawing/2014/main" id="{FF7A0D3B-69EB-034B-9646-8964BCCA6AA6}"/>
              </a:ext>
            </a:extLst>
          </p:cNvPr>
          <p:cNvSpPr txBox="1"/>
          <p:nvPr/>
        </p:nvSpPr>
        <p:spPr>
          <a:xfrm>
            <a:off x="466925" y="4418291"/>
            <a:ext cx="1446087" cy="369332"/>
          </a:xfrm>
          <a:prstGeom prst="rect">
            <a:avLst/>
          </a:prstGeom>
          <a:noFill/>
        </p:spPr>
        <p:txBody>
          <a:bodyPr wrap="square" rtlCol="0">
            <a:spAutoFit/>
          </a:bodyPr>
          <a:lstStyle/>
          <a:p>
            <a:r>
              <a:rPr lang="ru-RU" sz="900" dirty="0">
                <a:solidFill>
                  <a:srgbClr val="212121"/>
                </a:solidFill>
                <a:latin typeface="Arial" panose="020B0604020202020204" pitchFamily="34" charset="0"/>
                <a:cs typeface="Arial" panose="020B0604020202020204" pitchFamily="34" charset="0"/>
              </a:rPr>
              <a:t>44-ФЗ, 615-ПП, 1133-ПП</a:t>
            </a:r>
          </a:p>
        </p:txBody>
      </p:sp>
      <p:sp>
        <p:nvSpPr>
          <p:cNvPr id="16" name="Прямоугольник 15">
            <a:extLst>
              <a:ext uri="{FF2B5EF4-FFF2-40B4-BE49-F238E27FC236}">
                <a16:creationId xmlns:a16="http://schemas.microsoft.com/office/drawing/2014/main" id="{F536E1CC-80EF-2F45-920E-34D59A2286AD}"/>
              </a:ext>
            </a:extLst>
          </p:cNvPr>
          <p:cNvSpPr/>
          <p:nvPr/>
        </p:nvSpPr>
        <p:spPr>
          <a:xfrm>
            <a:off x="2140090" y="4169180"/>
            <a:ext cx="2022336" cy="276999"/>
          </a:xfrm>
          <a:prstGeom prst="rect">
            <a:avLst/>
          </a:prstGeom>
        </p:spPr>
        <p:txBody>
          <a:bodyPr wrap="square">
            <a:spAutoFit/>
          </a:bodyPr>
          <a:lstStyle/>
          <a:p>
            <a:r>
              <a:rPr lang="ru-RU" sz="1200" dirty="0">
                <a:solidFill>
                  <a:srgbClr val="212121"/>
                </a:solidFill>
                <a:latin typeface="Arial" panose="020B0604020202020204" pitchFamily="34" charset="0"/>
                <a:cs typeface="Arial" panose="020B0604020202020204" pitchFamily="34" charset="0"/>
              </a:rPr>
              <a:t>8 (495) 514-02-04</a:t>
            </a:r>
          </a:p>
        </p:txBody>
      </p:sp>
      <p:sp>
        <p:nvSpPr>
          <p:cNvPr id="17" name="TextBox 16">
            <a:extLst>
              <a:ext uri="{FF2B5EF4-FFF2-40B4-BE49-F238E27FC236}">
                <a16:creationId xmlns:a16="http://schemas.microsoft.com/office/drawing/2014/main" id="{590E1B59-F6BA-2F41-BBCD-C3AB6755EA83}"/>
              </a:ext>
            </a:extLst>
          </p:cNvPr>
          <p:cNvSpPr txBox="1"/>
          <p:nvPr/>
        </p:nvSpPr>
        <p:spPr>
          <a:xfrm>
            <a:off x="2141352" y="4413806"/>
            <a:ext cx="2021074" cy="507831"/>
          </a:xfrm>
          <a:prstGeom prst="rect">
            <a:avLst/>
          </a:prstGeom>
          <a:noFill/>
        </p:spPr>
        <p:txBody>
          <a:bodyPr wrap="square" rtlCol="0">
            <a:spAutoFit/>
          </a:bodyPr>
          <a:lstStyle/>
          <a:p>
            <a:r>
              <a:rPr lang="ru-RU" sz="900" dirty="0">
                <a:solidFill>
                  <a:srgbClr val="212121"/>
                </a:solidFill>
                <a:latin typeface="Arial" panose="020B0604020202020204" pitchFamily="34" charset="0"/>
                <a:cs typeface="Arial" panose="020B0604020202020204" pitchFamily="34" charset="0"/>
              </a:rPr>
              <a:t>223-ФЗ, Коммерческие процедуры, </a:t>
            </a:r>
            <a:br>
              <a:rPr lang="ru-RU" sz="900" dirty="0">
                <a:solidFill>
                  <a:srgbClr val="212121"/>
                </a:solidFill>
                <a:latin typeface="Arial" panose="020B0604020202020204" pitchFamily="34" charset="0"/>
                <a:cs typeface="Arial" panose="020B0604020202020204" pitchFamily="34" charset="0"/>
              </a:rPr>
            </a:br>
            <a:r>
              <a:rPr lang="ru-RU" sz="900" dirty="0">
                <a:solidFill>
                  <a:srgbClr val="212121"/>
                </a:solidFill>
                <a:latin typeface="Arial" panose="020B0604020202020204" pitchFamily="34" charset="0"/>
                <a:cs typeface="Arial" panose="020B0604020202020204" pitchFamily="34" charset="0"/>
              </a:rPr>
              <a:t>Банкротство</a:t>
            </a:r>
          </a:p>
        </p:txBody>
      </p:sp>
      <p:sp>
        <p:nvSpPr>
          <p:cNvPr id="20" name="Заголовок 1">
            <a:extLst>
              <a:ext uri="{FF2B5EF4-FFF2-40B4-BE49-F238E27FC236}">
                <a16:creationId xmlns:a16="http://schemas.microsoft.com/office/drawing/2014/main" id="{F0227A78-3367-FC4A-929A-9CEFF64CBA0D}"/>
              </a:ext>
            </a:extLst>
          </p:cNvPr>
          <p:cNvSpPr txBox="1">
            <a:spLocks/>
          </p:cNvSpPr>
          <p:nvPr/>
        </p:nvSpPr>
        <p:spPr>
          <a:xfrm>
            <a:off x="465663" y="1827617"/>
            <a:ext cx="8235425" cy="537648"/>
          </a:xfrm>
          <a:prstGeom prst="rect">
            <a:avLst/>
          </a:prstGeom>
        </p:spPr>
        <p:txBody>
          <a:bodyPr anchor="ctr"/>
          <a:lstStyle>
            <a:lvl1pPr algn="l" defTabSz="914400" rtl="0" eaLnBrk="1" latinLnBrk="0" hangingPunct="1">
              <a:lnSpc>
                <a:spcPct val="90000"/>
              </a:lnSpc>
              <a:spcBef>
                <a:spcPct val="0"/>
              </a:spcBef>
              <a:buNone/>
              <a:defRPr sz="2400" kern="1200">
                <a:solidFill>
                  <a:srgbClr val="0A3644"/>
                </a:solidFill>
                <a:latin typeface="Panton" pitchFamily="2" charset="0"/>
                <a:ea typeface="+mj-ea"/>
                <a:cs typeface="+mj-cs"/>
              </a:defRPr>
            </a:lvl1pPr>
          </a:lstStyle>
          <a:p>
            <a:r>
              <a:rPr lang="ru-RU" sz="2850" b="1" dirty="0">
                <a:solidFill>
                  <a:schemeClr val="tx2"/>
                </a:solidFill>
                <a:latin typeface="Arial" panose="020B0604020202020204" pitchFamily="34" charset="0"/>
                <a:cs typeface="Arial" panose="020B0604020202020204" pitchFamily="34" charset="0"/>
              </a:rPr>
              <a:t>Успешных закупок!</a:t>
            </a:r>
          </a:p>
        </p:txBody>
      </p:sp>
      <p:sp>
        <p:nvSpPr>
          <p:cNvPr id="21" name="Заголовок 1">
            <a:extLst>
              <a:ext uri="{FF2B5EF4-FFF2-40B4-BE49-F238E27FC236}">
                <a16:creationId xmlns:a16="http://schemas.microsoft.com/office/drawing/2014/main" id="{9A918896-A1B4-C140-8CBD-139AFD15E4AD}"/>
              </a:ext>
            </a:extLst>
          </p:cNvPr>
          <p:cNvSpPr txBox="1">
            <a:spLocks/>
          </p:cNvSpPr>
          <p:nvPr/>
        </p:nvSpPr>
        <p:spPr>
          <a:xfrm>
            <a:off x="465663" y="2777504"/>
            <a:ext cx="6242400" cy="537648"/>
          </a:xfrm>
          <a:prstGeom prst="rect">
            <a:avLst/>
          </a:prstGeom>
        </p:spPr>
        <p:txBody>
          <a:bodyPr anchor="ctr"/>
          <a:lstStyle>
            <a:lvl1pPr algn="l" defTabSz="914400" rtl="0" eaLnBrk="1" latinLnBrk="0" hangingPunct="1">
              <a:lnSpc>
                <a:spcPct val="90000"/>
              </a:lnSpc>
              <a:spcBef>
                <a:spcPct val="0"/>
              </a:spcBef>
              <a:buNone/>
              <a:defRPr sz="2400" kern="1200">
                <a:solidFill>
                  <a:srgbClr val="0A3644"/>
                </a:solidFill>
                <a:latin typeface="Panton" pitchFamily="2" charset="0"/>
                <a:ea typeface="+mj-ea"/>
                <a:cs typeface="+mj-cs"/>
              </a:defRPr>
            </a:lvl1pPr>
          </a:lstStyle>
          <a:p>
            <a:endParaRPr lang="ru-RU" dirty="0">
              <a:solidFill>
                <a:srgbClr val="212121"/>
              </a:solidFill>
              <a:latin typeface="Arial" panose="020B0604020202020204" pitchFamily="34" charset="0"/>
              <a:cs typeface="Arial" panose="020B0604020202020204" pitchFamily="34" charset="0"/>
            </a:endParaRPr>
          </a:p>
        </p:txBody>
      </p:sp>
      <p:sp>
        <p:nvSpPr>
          <p:cNvPr id="22" name="Заголовок 1">
            <a:extLst>
              <a:ext uri="{FF2B5EF4-FFF2-40B4-BE49-F238E27FC236}">
                <a16:creationId xmlns:a16="http://schemas.microsoft.com/office/drawing/2014/main" id="{30061C0E-676C-4045-8127-141B0C132CF1}"/>
              </a:ext>
            </a:extLst>
          </p:cNvPr>
          <p:cNvSpPr txBox="1">
            <a:spLocks/>
          </p:cNvSpPr>
          <p:nvPr/>
        </p:nvSpPr>
        <p:spPr>
          <a:xfrm>
            <a:off x="465663" y="3214808"/>
            <a:ext cx="6242400" cy="537648"/>
          </a:xfrm>
          <a:prstGeom prst="rect">
            <a:avLst/>
          </a:prstGeom>
        </p:spPr>
        <p:txBody>
          <a:bodyPr anchor="ctr"/>
          <a:lstStyle>
            <a:lvl1pPr algn="l" defTabSz="914400" rtl="0" eaLnBrk="1" latinLnBrk="0" hangingPunct="1">
              <a:lnSpc>
                <a:spcPct val="90000"/>
              </a:lnSpc>
              <a:spcBef>
                <a:spcPct val="0"/>
              </a:spcBef>
              <a:buNone/>
              <a:defRPr sz="2400" kern="1200">
                <a:solidFill>
                  <a:srgbClr val="0A3644"/>
                </a:solidFill>
                <a:latin typeface="Panton" pitchFamily="2" charset="0"/>
                <a:ea typeface="+mj-ea"/>
                <a:cs typeface="+mj-cs"/>
              </a:defRPr>
            </a:lvl1pPr>
          </a:lstStyle>
          <a:p>
            <a:endParaRPr lang="ru-RU" dirty="0">
              <a:solidFill>
                <a:srgbClr val="212121"/>
              </a:solidFill>
              <a:latin typeface="Arial" panose="020B0604020202020204" pitchFamily="34" charset="0"/>
              <a:cs typeface="Arial" panose="020B0604020202020204" pitchFamily="34" charset="0"/>
            </a:endParaRPr>
          </a:p>
        </p:txBody>
      </p:sp>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0" y="486970"/>
            <a:ext cx="1908019" cy="245369"/>
          </a:xfrm>
          <a:prstGeom prst="rect">
            <a:avLst/>
          </a:prstGeom>
        </p:spPr>
      </p:pic>
      <p:sp>
        <p:nvSpPr>
          <p:cNvPr id="27" name="TextBox 26"/>
          <p:cNvSpPr txBox="1"/>
          <p:nvPr/>
        </p:nvSpPr>
        <p:spPr>
          <a:xfrm>
            <a:off x="4000303" y="495926"/>
            <a:ext cx="4658009" cy="276999"/>
          </a:xfrm>
          <a:prstGeom prst="rect">
            <a:avLst/>
          </a:prstGeom>
          <a:noFill/>
        </p:spPr>
        <p:txBody>
          <a:bodyPr wrap="square" rtlCol="0">
            <a:spAutoFit/>
          </a:bodyPr>
          <a:lstStyle/>
          <a:p>
            <a:pPr algn="r"/>
            <a:r>
              <a:rPr lang="ru-RU" sz="1200" b="1" dirty="0">
                <a:solidFill>
                  <a:srgbClr val="212121"/>
                </a:solidFill>
                <a:latin typeface="Arial" panose="020B0604020202020204" pitchFamily="34" charset="0"/>
                <a:cs typeface="Arial" panose="020B0604020202020204" pitchFamily="34" charset="0"/>
              </a:rPr>
              <a:t>ЭЛЕКТРОННАЯ ТОРГОВАЯ ПЛОЩАДКА</a:t>
            </a: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760" y="1361530"/>
            <a:ext cx="2114005" cy="2114005"/>
          </a:xfrm>
          <a:prstGeom prst="rect">
            <a:avLst/>
          </a:prstGeom>
        </p:spPr>
      </p:pic>
    </p:spTree>
    <p:extLst>
      <p:ext uri="{BB962C8B-B14F-4D97-AF65-F5344CB8AC3E}">
        <p14:creationId xmlns:p14="http://schemas.microsoft.com/office/powerpoint/2010/main" val="337836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pic>
        <p:nvPicPr>
          <p:cNvPr id="7" name="Рисунок 6">
            <a:extLst>
              <a:ext uri="{FF2B5EF4-FFF2-40B4-BE49-F238E27FC236}">
                <a16:creationId xmlns:a16="http://schemas.microsoft.com/office/drawing/2014/main" id="{5EA451F4-D628-414E-91ED-5297B90E4C0B}"/>
              </a:ext>
            </a:extLst>
          </p:cNvPr>
          <p:cNvPicPr>
            <a:picLocks noChangeAspect="1"/>
          </p:cNvPicPr>
          <p:nvPr/>
        </p:nvPicPr>
        <p:blipFill>
          <a:blip r:embed="rId4"/>
          <a:stretch>
            <a:fillRect/>
          </a:stretch>
        </p:blipFill>
        <p:spPr>
          <a:xfrm>
            <a:off x="251520" y="1031761"/>
            <a:ext cx="5184576" cy="2627050"/>
          </a:xfrm>
          <a:prstGeom prst="rect">
            <a:avLst/>
          </a:prstGeom>
        </p:spPr>
      </p:pic>
      <p:pic>
        <p:nvPicPr>
          <p:cNvPr id="9" name="Рисунок 8">
            <a:extLst>
              <a:ext uri="{FF2B5EF4-FFF2-40B4-BE49-F238E27FC236}">
                <a16:creationId xmlns:a16="http://schemas.microsoft.com/office/drawing/2014/main" id="{C4B5A5C5-5FB5-4A5C-AFDF-1A69B6F6F5CC}"/>
              </a:ext>
            </a:extLst>
          </p:cNvPr>
          <p:cNvPicPr>
            <a:picLocks noChangeAspect="1"/>
          </p:cNvPicPr>
          <p:nvPr/>
        </p:nvPicPr>
        <p:blipFill>
          <a:blip r:embed="rId5"/>
          <a:stretch>
            <a:fillRect/>
          </a:stretch>
        </p:blipFill>
        <p:spPr>
          <a:xfrm>
            <a:off x="3419872" y="2280276"/>
            <a:ext cx="5616624" cy="2535388"/>
          </a:xfrm>
          <a:prstGeom prst="rect">
            <a:avLst/>
          </a:prstGeom>
        </p:spPr>
      </p:pic>
    </p:spTree>
    <p:extLst>
      <p:ext uri="{BB962C8B-B14F-4D97-AF65-F5344CB8AC3E}">
        <p14:creationId xmlns:p14="http://schemas.microsoft.com/office/powerpoint/2010/main" val="21741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pic>
        <p:nvPicPr>
          <p:cNvPr id="5" name="Рисунок 4">
            <a:extLst>
              <a:ext uri="{FF2B5EF4-FFF2-40B4-BE49-F238E27FC236}">
                <a16:creationId xmlns:a16="http://schemas.microsoft.com/office/drawing/2014/main" id="{C897632D-BF82-476A-A6F6-11D98CD6AC62}"/>
              </a:ext>
            </a:extLst>
          </p:cNvPr>
          <p:cNvPicPr>
            <a:picLocks noChangeAspect="1"/>
          </p:cNvPicPr>
          <p:nvPr/>
        </p:nvPicPr>
        <p:blipFill>
          <a:blip r:embed="rId4"/>
          <a:stretch>
            <a:fillRect/>
          </a:stretch>
        </p:blipFill>
        <p:spPr>
          <a:xfrm>
            <a:off x="1691680" y="2139702"/>
            <a:ext cx="7380312" cy="2769767"/>
          </a:xfrm>
          <a:prstGeom prst="rect">
            <a:avLst/>
          </a:prstGeom>
        </p:spPr>
      </p:pic>
      <p:sp>
        <p:nvSpPr>
          <p:cNvPr id="3" name="TextBox 2">
            <a:extLst>
              <a:ext uri="{FF2B5EF4-FFF2-40B4-BE49-F238E27FC236}">
                <a16:creationId xmlns:a16="http://schemas.microsoft.com/office/drawing/2014/main" id="{D20AC510-1C05-470E-B58E-E31B24C5226A}"/>
              </a:ext>
            </a:extLst>
          </p:cNvPr>
          <p:cNvSpPr txBox="1"/>
          <p:nvPr/>
        </p:nvSpPr>
        <p:spPr>
          <a:xfrm>
            <a:off x="304590" y="1059582"/>
            <a:ext cx="8659898" cy="954107"/>
          </a:xfrm>
          <a:prstGeom prst="rect">
            <a:avLst/>
          </a:prstGeom>
          <a:noFill/>
        </p:spPr>
        <p:txBody>
          <a:bodyPr wrap="square" rtlCol="0">
            <a:spAutoFit/>
          </a:bodyPr>
          <a:lstStyle/>
          <a:p>
            <a:r>
              <a:rPr lang="ru-RU" sz="1400" dirty="0"/>
              <a:t>Антимонопольный орган признал незаконным установленное ограничение. Следовало установить преимущество.</a:t>
            </a:r>
          </a:p>
          <a:p>
            <a:pPr algn="just"/>
            <a:r>
              <a:rPr lang="ru-RU" sz="1400" i="1" dirty="0"/>
              <a:t>См. решения Санкт-Петербургского УФАС России от 23.04.2025 по делу 44-939/25, Московского УФАС России от 06.03.2025 </a:t>
            </a:r>
            <a:r>
              <a:rPr lang="ru-RU" sz="1400" i="1" dirty="0">
                <a:solidFill>
                  <a:srgbClr val="000000"/>
                </a:solidFill>
                <a:effectLst/>
                <a:ea typeface="Times New Roman" panose="02020603050405020304" pitchFamily="18" charset="0"/>
              </a:rPr>
              <a:t>по делу № 050/06/105-6786/2025 </a:t>
            </a:r>
            <a:endParaRPr lang="ru-RU" sz="1400" i="1" dirty="0"/>
          </a:p>
        </p:txBody>
      </p:sp>
    </p:spTree>
    <p:extLst>
      <p:ext uri="{BB962C8B-B14F-4D97-AF65-F5344CB8AC3E}">
        <p14:creationId xmlns:p14="http://schemas.microsoft.com/office/powerpoint/2010/main" val="151015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sp>
        <p:nvSpPr>
          <p:cNvPr id="3" name="TextBox 2">
            <a:extLst>
              <a:ext uri="{FF2B5EF4-FFF2-40B4-BE49-F238E27FC236}">
                <a16:creationId xmlns:a16="http://schemas.microsoft.com/office/drawing/2014/main" id="{D20AC510-1C05-470E-B58E-E31B24C5226A}"/>
              </a:ext>
            </a:extLst>
          </p:cNvPr>
          <p:cNvSpPr txBox="1"/>
          <p:nvPr/>
        </p:nvSpPr>
        <p:spPr>
          <a:xfrm>
            <a:off x="304590" y="1059582"/>
            <a:ext cx="8659898" cy="954107"/>
          </a:xfrm>
          <a:prstGeom prst="rect">
            <a:avLst/>
          </a:prstGeom>
          <a:noFill/>
        </p:spPr>
        <p:txBody>
          <a:bodyPr wrap="square" rtlCol="0">
            <a:spAutoFit/>
          </a:bodyPr>
          <a:lstStyle/>
          <a:p>
            <a:pPr marL="228600" indent="0"/>
            <a:r>
              <a:rPr lang="ru-RU" sz="1400" dirty="0"/>
              <a:t>Марлевые рулоны – запрет или ограничение?</a:t>
            </a:r>
          </a:p>
          <a:p>
            <a:pPr marL="228600" indent="0"/>
            <a:r>
              <a:rPr lang="ru-RU" sz="1400" b="1" dirty="0"/>
              <a:t>Запрет:</a:t>
            </a:r>
            <a:r>
              <a:rPr lang="ru-RU" sz="1400" dirty="0"/>
              <a:t> </a:t>
            </a:r>
            <a:r>
              <a:rPr lang="ru-RU" sz="1400" i="1" dirty="0">
                <a:effectLst/>
                <a:ea typeface="Calibri" panose="020F0502020204030204" pitchFamily="34" charset="0"/>
              </a:rPr>
              <a:t>решение Вологодского УФАС России от 19.03.2025 № 035/06/14-240/2025</a:t>
            </a:r>
            <a:endParaRPr lang="ru-RU" sz="1400" i="1" dirty="0"/>
          </a:p>
          <a:p>
            <a:pPr marL="228600" indent="0"/>
            <a:r>
              <a:rPr lang="ru-RU" sz="1400" b="1" dirty="0"/>
              <a:t>Ограничение:</a:t>
            </a:r>
            <a:r>
              <a:rPr lang="ru-RU" sz="1400" dirty="0"/>
              <a:t> </a:t>
            </a:r>
            <a:r>
              <a:rPr lang="ru-RU" sz="1400" i="1" dirty="0">
                <a:effectLst/>
                <a:ea typeface="Calibri" panose="020F0502020204030204" pitchFamily="34" charset="0"/>
              </a:rPr>
              <a:t>решение Московского УФАС России от 19.03.2025 по делу № 077/06/106-2823/2025</a:t>
            </a:r>
            <a:endParaRPr lang="ru-RU" sz="1400" i="1" dirty="0"/>
          </a:p>
        </p:txBody>
      </p:sp>
      <p:pic>
        <p:nvPicPr>
          <p:cNvPr id="6" name="Рисунок 5">
            <a:extLst>
              <a:ext uri="{FF2B5EF4-FFF2-40B4-BE49-F238E27FC236}">
                <a16:creationId xmlns:a16="http://schemas.microsoft.com/office/drawing/2014/main" id="{DB50DF40-A6CD-40C6-A395-649783DD386E}"/>
              </a:ext>
            </a:extLst>
          </p:cNvPr>
          <p:cNvPicPr>
            <a:picLocks noChangeAspect="1"/>
          </p:cNvPicPr>
          <p:nvPr/>
        </p:nvPicPr>
        <p:blipFill>
          <a:blip r:embed="rId4"/>
          <a:stretch>
            <a:fillRect/>
          </a:stretch>
        </p:blipFill>
        <p:spPr>
          <a:xfrm>
            <a:off x="317419" y="2105195"/>
            <a:ext cx="3462493" cy="2921314"/>
          </a:xfrm>
          <a:prstGeom prst="rect">
            <a:avLst/>
          </a:prstGeom>
        </p:spPr>
      </p:pic>
      <p:pic>
        <p:nvPicPr>
          <p:cNvPr id="7" name="Рисунок 6">
            <a:extLst>
              <a:ext uri="{FF2B5EF4-FFF2-40B4-BE49-F238E27FC236}">
                <a16:creationId xmlns:a16="http://schemas.microsoft.com/office/drawing/2014/main" id="{C5C05577-3AB6-4A04-8AFD-3E17FCB6F3CB}"/>
              </a:ext>
            </a:extLst>
          </p:cNvPr>
          <p:cNvPicPr>
            <a:picLocks noChangeAspect="1"/>
          </p:cNvPicPr>
          <p:nvPr/>
        </p:nvPicPr>
        <p:blipFill>
          <a:blip r:embed="rId5"/>
          <a:stretch>
            <a:fillRect/>
          </a:stretch>
        </p:blipFill>
        <p:spPr>
          <a:xfrm>
            <a:off x="3275856" y="2931790"/>
            <a:ext cx="5779304" cy="2011198"/>
          </a:xfrm>
          <a:prstGeom prst="rect">
            <a:avLst/>
          </a:prstGeom>
        </p:spPr>
      </p:pic>
    </p:spTree>
    <p:extLst>
      <p:ext uri="{BB962C8B-B14F-4D97-AF65-F5344CB8AC3E}">
        <p14:creationId xmlns:p14="http://schemas.microsoft.com/office/powerpoint/2010/main" val="190971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sp>
        <p:nvSpPr>
          <p:cNvPr id="3" name="TextBox 2">
            <a:extLst>
              <a:ext uri="{FF2B5EF4-FFF2-40B4-BE49-F238E27FC236}">
                <a16:creationId xmlns:a16="http://schemas.microsoft.com/office/drawing/2014/main" id="{D20AC510-1C05-470E-B58E-E31B24C5226A}"/>
              </a:ext>
            </a:extLst>
          </p:cNvPr>
          <p:cNvSpPr txBox="1"/>
          <p:nvPr/>
        </p:nvSpPr>
        <p:spPr>
          <a:xfrm>
            <a:off x="35496" y="980107"/>
            <a:ext cx="8931873" cy="3127908"/>
          </a:xfrm>
          <a:prstGeom prst="rect">
            <a:avLst/>
          </a:prstGeom>
          <a:noFill/>
        </p:spPr>
        <p:txBody>
          <a:bodyPr wrap="square" rtlCol="0">
            <a:spAutoFit/>
          </a:bodyPr>
          <a:lstStyle/>
          <a:p>
            <a:pPr marL="228600" indent="0" algn="just">
              <a:lnSpc>
                <a:spcPct val="107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Заказчик при закупке рулонов марлевых установил ограничение. Поступила жалоба. Заявитель настаивал на установлении запрета. Однако заказчик пояснил следующее.</a:t>
            </a:r>
            <a:endParaRPr lang="ru-RU" sz="1200" dirty="0">
              <a:effectLst/>
              <a:ea typeface="Calibri" panose="020F0502020204030204" pitchFamily="34" charset="0"/>
              <a:cs typeface="Times New Roman" panose="02020603050405020304" pitchFamily="18" charset="0"/>
            </a:endParaRPr>
          </a:p>
          <a:p>
            <a:pPr marL="228600" indent="0" algn="just">
              <a:lnSpc>
                <a:spcPct val="107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Марля медицинская является одновременно и текстильным изделием, и специализированным медицинским материалом, что отражено в её кодификации 13.20.44.120, где она относится к виду текстильных тканей «Марля, кроме узких тканей» с учётом своего специального назначения. Таким образом, несмотря на схожесть в названии и материале изготовления, эти товары «Бинты марлевые медицинские», к которым, по мнению Заказчика, относятся закупаемые изделия, и «Марля медицинская» имеют различное функциональное назначение и находятся в разных категориях классификатора ОКПД2, что не позволяет их отождествлять при применении национального режима.</a:t>
            </a:r>
            <a:endParaRPr lang="ru-RU" sz="1200" dirty="0">
              <a:effectLst/>
              <a:ea typeface="Calibri" panose="020F0502020204030204" pitchFamily="34" charset="0"/>
              <a:cs typeface="Times New Roman" panose="02020603050405020304" pitchFamily="18" charset="0"/>
            </a:endParaRPr>
          </a:p>
          <a:p>
            <a:pPr marL="228600" indent="0" algn="just">
              <a:lnSpc>
                <a:spcPct val="107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Антимонопольный орган признал жалобу необоснованной, поскольку посчитал, что закупаемый товар по наименованию и коду ОКПД2 закупаемый товар больше подходит к позиции 375 Приложения № 2.</a:t>
            </a:r>
            <a:endParaRPr lang="ru-RU" sz="1200" dirty="0">
              <a:effectLst/>
              <a:ea typeface="Calibri" panose="020F0502020204030204" pitchFamily="34" charset="0"/>
              <a:cs typeface="Times New Roman" panose="02020603050405020304" pitchFamily="18" charset="0"/>
            </a:endParaRPr>
          </a:p>
          <a:p>
            <a:pPr marL="228600" indent="0" algn="just"/>
            <a:r>
              <a:rPr lang="ru-RU" sz="1200" i="1" dirty="0">
                <a:effectLst/>
                <a:ea typeface="Calibri" panose="020F0502020204030204" pitchFamily="34" charset="0"/>
                <a:cs typeface="Times New Roman" panose="02020603050405020304" pitchFamily="18" charset="0"/>
              </a:rPr>
              <a:t>См. решение Московского УФАС России от 19.03.2025 по делу № 077/06/106-2823/2025.</a:t>
            </a:r>
          </a:p>
          <a:p>
            <a:pPr marL="228600" indent="0" algn="just"/>
            <a:r>
              <a:rPr lang="ru-RU" sz="1200" i="1" dirty="0">
                <a:ea typeface="Calibri" panose="020F0502020204030204" pitchFamily="34" charset="0"/>
                <a:cs typeface="Times New Roman" panose="02020603050405020304" pitchFamily="18" charset="0"/>
              </a:rPr>
              <a:t>Аналогично: </a:t>
            </a:r>
            <a:r>
              <a:rPr lang="ru-RU" sz="1200" i="1" dirty="0">
                <a:effectLst/>
                <a:ea typeface="Calibri" panose="020F0502020204030204" pitchFamily="34" charset="0"/>
              </a:rPr>
              <a:t>решения Ростовского УФАС России от 11.03.2025 по делу № 061/06/42-553/2025, Московского областного УФАС России от 18.03.2025 по делу № 050/06/105-8212/2025</a:t>
            </a:r>
            <a:endParaRPr lang="ru-RU" sz="12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3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pic>
        <p:nvPicPr>
          <p:cNvPr id="6" name="Рисунок 5">
            <a:extLst>
              <a:ext uri="{FF2B5EF4-FFF2-40B4-BE49-F238E27FC236}">
                <a16:creationId xmlns:a16="http://schemas.microsoft.com/office/drawing/2014/main" id="{18743301-2E05-4A9D-844E-0DAEEB77D9D2}"/>
              </a:ext>
            </a:extLst>
          </p:cNvPr>
          <p:cNvPicPr>
            <a:picLocks noChangeAspect="1"/>
          </p:cNvPicPr>
          <p:nvPr/>
        </p:nvPicPr>
        <p:blipFill>
          <a:blip r:embed="rId4"/>
          <a:stretch>
            <a:fillRect/>
          </a:stretch>
        </p:blipFill>
        <p:spPr>
          <a:xfrm>
            <a:off x="188167" y="1011630"/>
            <a:ext cx="3988654" cy="3120239"/>
          </a:xfrm>
          <a:prstGeom prst="rect">
            <a:avLst/>
          </a:prstGeom>
        </p:spPr>
      </p:pic>
      <p:pic>
        <p:nvPicPr>
          <p:cNvPr id="8" name="Рисунок 7">
            <a:extLst>
              <a:ext uri="{FF2B5EF4-FFF2-40B4-BE49-F238E27FC236}">
                <a16:creationId xmlns:a16="http://schemas.microsoft.com/office/drawing/2014/main" id="{445EF32B-E9E6-44B5-81E6-E37E527A4FAC}"/>
              </a:ext>
            </a:extLst>
          </p:cNvPr>
          <p:cNvPicPr>
            <a:picLocks noChangeAspect="1"/>
          </p:cNvPicPr>
          <p:nvPr/>
        </p:nvPicPr>
        <p:blipFill>
          <a:blip r:embed="rId5"/>
          <a:stretch>
            <a:fillRect/>
          </a:stretch>
        </p:blipFill>
        <p:spPr>
          <a:xfrm>
            <a:off x="4249763" y="951968"/>
            <a:ext cx="4874096" cy="3183083"/>
          </a:xfrm>
          <a:prstGeom prst="rect">
            <a:avLst/>
          </a:prstGeom>
        </p:spPr>
      </p:pic>
    </p:spTree>
    <p:extLst>
      <p:ext uri="{BB962C8B-B14F-4D97-AF65-F5344CB8AC3E}">
        <p14:creationId xmlns:p14="http://schemas.microsoft.com/office/powerpoint/2010/main" val="2584664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sp>
        <p:nvSpPr>
          <p:cNvPr id="3" name="TextBox 2">
            <a:extLst>
              <a:ext uri="{FF2B5EF4-FFF2-40B4-BE49-F238E27FC236}">
                <a16:creationId xmlns:a16="http://schemas.microsoft.com/office/drawing/2014/main" id="{D20AC510-1C05-470E-B58E-E31B24C5226A}"/>
              </a:ext>
            </a:extLst>
          </p:cNvPr>
          <p:cNvSpPr txBox="1"/>
          <p:nvPr/>
        </p:nvSpPr>
        <p:spPr>
          <a:xfrm>
            <a:off x="304590" y="1059582"/>
            <a:ext cx="8659898" cy="2246769"/>
          </a:xfrm>
          <a:prstGeom prst="rect">
            <a:avLst/>
          </a:prstGeom>
          <a:noFill/>
        </p:spPr>
        <p:txBody>
          <a:bodyPr wrap="square" rtlCol="0">
            <a:spAutoFit/>
          </a:bodyPr>
          <a:lstStyle/>
          <a:p>
            <a:pPr algn="just"/>
            <a:r>
              <a:rPr lang="ru-RU" sz="1400" dirty="0"/>
              <a:t>Согласно пункту 3.1 ГОСТ 58396-2019 медицинская маска - медицинское изделие, закрывающее нос и рот и обеспечивающее барьер для минимизации прямой передачи инфекционных агентов между персоналом и пациентом. </a:t>
            </a:r>
          </a:p>
          <a:p>
            <a:pPr algn="just"/>
            <a:r>
              <a:rPr lang="ru-RU" sz="1400" dirty="0"/>
              <a:t>Заказчику требуются маски для проведения кислородной терапии, которые, в свою очередь, как таковыми медицинскими масками не являются, поскольку назначением маски для проведения кислородной терапии является подача кислорода, а не минимизации передачи инфекционных агентов.</a:t>
            </a:r>
          </a:p>
          <a:p>
            <a:pPr algn="just"/>
            <a:r>
              <a:rPr lang="ru-RU" sz="1400" dirty="0"/>
              <a:t>Запрет установлен незаконно.</a:t>
            </a:r>
          </a:p>
          <a:p>
            <a:endParaRPr lang="ru-RU" sz="1400" dirty="0"/>
          </a:p>
          <a:p>
            <a:r>
              <a:rPr lang="ru-RU" sz="1400" i="1" dirty="0"/>
              <a:t>См. решение Московского УФАС России от 19.03.2025 </a:t>
            </a:r>
            <a:r>
              <a:rPr lang="ru-RU" sz="1400" i="1" dirty="0">
                <a:solidFill>
                  <a:srgbClr val="000000"/>
                </a:solidFill>
                <a:effectLst/>
                <a:ea typeface="Times New Roman" panose="02020603050405020304" pitchFamily="18" charset="0"/>
              </a:rPr>
              <a:t>по делу № 077/06/106-3273/2025</a:t>
            </a:r>
            <a:endParaRPr lang="ru-RU" sz="1400" i="1" dirty="0"/>
          </a:p>
        </p:txBody>
      </p:sp>
    </p:spTree>
    <p:extLst>
      <p:ext uri="{BB962C8B-B14F-4D97-AF65-F5344CB8AC3E}">
        <p14:creationId xmlns:p14="http://schemas.microsoft.com/office/powerpoint/2010/main" val="235815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DDB"/>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2">
            <a:extLst>
              <a:ext uri="{28A0092B-C50C-407E-A947-70E740481C1C}">
                <a14:useLocalDpi xmlns:a14="http://schemas.microsoft.com/office/drawing/2010/main" val="0"/>
              </a:ext>
            </a:extLst>
          </a:blip>
          <a:srcRect l="23945" b="13783"/>
          <a:stretch/>
        </p:blipFill>
        <p:spPr>
          <a:xfrm flipH="1">
            <a:off x="4793589" y="1441758"/>
            <a:ext cx="4350409" cy="370174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483841"/>
            <a:ext cx="1908018" cy="245252"/>
          </a:xfrm>
          <a:prstGeom prst="rect">
            <a:avLst/>
          </a:prstGeom>
        </p:spPr>
      </p:pic>
      <p:sp>
        <p:nvSpPr>
          <p:cNvPr id="7" name="TextBox 6"/>
          <p:cNvSpPr txBox="1"/>
          <p:nvPr/>
        </p:nvSpPr>
        <p:spPr>
          <a:xfrm>
            <a:off x="179512" y="2355726"/>
            <a:ext cx="5509977" cy="2123658"/>
          </a:xfrm>
          <a:prstGeom prst="rect">
            <a:avLst/>
          </a:prstGeom>
          <a:noFill/>
        </p:spPr>
        <p:txBody>
          <a:bodyPr wrap="square" rtlCol="0">
            <a:spAutoFit/>
          </a:bodyPr>
          <a:lstStyle/>
          <a:p>
            <a:pPr defTabSz="685800"/>
            <a:r>
              <a:rPr lang="ru-RU" sz="3300" b="1" dirty="0">
                <a:solidFill>
                  <a:srgbClr val="FFFFFF"/>
                </a:solidFill>
                <a:latin typeface="Arial" panose="020B0604020202020204" pitchFamily="34" charset="0"/>
                <a:cs typeface="Arial" panose="020B0604020202020204" pitchFamily="34" charset="0"/>
              </a:rPr>
              <a:t>Особенности закупок лекарственных препаратов и медицинских изделий</a:t>
            </a:r>
          </a:p>
        </p:txBody>
      </p:sp>
      <p:sp>
        <p:nvSpPr>
          <p:cNvPr id="12" name="TextBox 11"/>
          <p:cNvSpPr txBox="1"/>
          <p:nvPr/>
        </p:nvSpPr>
        <p:spPr>
          <a:xfrm>
            <a:off x="4000303" y="495926"/>
            <a:ext cx="4658009" cy="276999"/>
          </a:xfrm>
          <a:prstGeom prst="rect">
            <a:avLst/>
          </a:prstGeom>
          <a:noFill/>
        </p:spPr>
        <p:txBody>
          <a:bodyPr wrap="square" rtlCol="0">
            <a:spAutoFit/>
          </a:bodyPr>
          <a:lstStyle/>
          <a:p>
            <a:pPr algn="r" defTabSz="685800"/>
            <a:r>
              <a:rPr lang="ru-RU" sz="1200" b="1" dirty="0">
                <a:solidFill>
                  <a:srgbClr val="FFFFFF"/>
                </a:solidFill>
                <a:latin typeface="Arial" panose="020B0604020202020204" pitchFamily="34" charset="0"/>
                <a:cs typeface="Arial" panose="020B0604020202020204" pitchFamily="34" charset="0"/>
              </a:rPr>
              <a:t>ЭЛЕКТРОННАЯ ТОРГОВАЯ ПЛОЩАДКА</a:t>
            </a:r>
          </a:p>
        </p:txBody>
      </p:sp>
    </p:spTree>
    <p:extLst>
      <p:ext uri="{BB962C8B-B14F-4D97-AF65-F5344CB8AC3E}">
        <p14:creationId xmlns:p14="http://schemas.microsoft.com/office/powerpoint/2010/main" val="166082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7" name="Текст 2">
            <a:extLst>
              <a:ext uri="{FF2B5EF4-FFF2-40B4-BE49-F238E27FC236}">
                <a16:creationId xmlns:a16="http://schemas.microsoft.com/office/drawing/2014/main" id="{01FB7FF0-984E-479C-9E45-A89507FE4886}"/>
              </a:ext>
            </a:extLst>
          </p:cNvPr>
          <p:cNvSpPr txBox="1">
            <a:spLocks/>
          </p:cNvSpPr>
          <p:nvPr/>
        </p:nvSpPr>
        <p:spPr>
          <a:xfrm>
            <a:off x="44438" y="947346"/>
            <a:ext cx="5414583" cy="4177220"/>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ru-RU" sz="1400" dirty="0">
                <a:ea typeface="Times New Roman" panose="02020603050405020304" pitchFamily="18" charset="0"/>
              </a:rPr>
              <a:t>Антимонопольный орган признал верным установление преимущества при закупке шприцов-манометров. Заказчик сослался на словарь Ожегова:</a:t>
            </a:r>
          </a:p>
          <a:p>
            <a:pPr algn="just"/>
            <a:r>
              <a:rPr lang="ru-RU" sz="1400" dirty="0">
                <a:ea typeface="Times New Roman" panose="02020603050405020304" pitchFamily="18" charset="0"/>
              </a:rPr>
              <a:t>«ШПРИЦ» – это медицинский инструмент - цилиндрик с поршнем и иглой для впрыскивания или отсасывания жидкостей.</a:t>
            </a:r>
          </a:p>
          <a:p>
            <a:pPr algn="just"/>
            <a:r>
              <a:rPr lang="ru-RU" sz="1300" i="1" dirty="0">
                <a:ea typeface="Times New Roman" panose="02020603050405020304" pitchFamily="18" charset="0"/>
              </a:rPr>
              <a:t>См. решения Приморского УФАС России от 07.02.2025 № 025/06/50-81/2025, </a:t>
            </a:r>
            <a:r>
              <a:rPr lang="ru-RU" sz="1300" i="1" dirty="0">
                <a:ea typeface="Verdana" panose="020B0604030504040204" pitchFamily="34" charset="0"/>
              </a:rPr>
              <a:t>Санкт-Петербургского УФАС России от 20.02.2025 по делу № 44-265/25, Новосибирского УФАС России от 10.03.2025 № 054/06/14-586/2025</a:t>
            </a:r>
          </a:p>
          <a:p>
            <a:pPr algn="just"/>
            <a:r>
              <a:rPr lang="ru-RU" sz="1300" b="1" dirty="0">
                <a:ea typeface="Verdana" panose="020B0604030504040204" pitchFamily="34" charset="0"/>
              </a:rPr>
              <a:t>Иная позиция</a:t>
            </a:r>
            <a:r>
              <a:rPr lang="ru-RU" sz="1300" i="1" dirty="0">
                <a:ea typeface="Verdana" panose="020B0604030504040204" pitchFamily="34" charset="0"/>
              </a:rPr>
              <a:t>: решения Санкт-Петербургского УФАС России от 10.03.2025 по делу № 44-404/25, Псковского УФАС России от 07.03.2025 по делу № 060/06/14-78/2025, Ставропольского УФАС России от 14.03.2025 по делу № 026/06/106-330/2025, Московского УФАС России от 11.03.2025 по делу № 077/06/106-2786/2025, Иркутского УФАС России от 13.03.2025 по закупке № № 1034200002925000102, Московского областного УФАС России от 05.03.2025 по делу № 050/06/105-6269/2025, Удмуртского УФАС России от 07.03.2025 </a:t>
            </a:r>
            <a:r>
              <a:rPr lang="ru-RU" sz="1300" b="0" i="1" dirty="0">
                <a:solidFill>
                  <a:srgbClr val="1F2223"/>
                </a:solidFill>
                <a:effectLst/>
              </a:rPr>
              <a:t>по делу №018/06/106-217/2025, Саратовского УФАС России от 06.03.2025 № 064/06/105-212/2025</a:t>
            </a:r>
            <a:r>
              <a:rPr lang="ru-RU" sz="1300" i="1" dirty="0">
                <a:ea typeface="Verdana" panose="020B0604030504040204" pitchFamily="34" charset="0"/>
              </a:rPr>
              <a:t> (учтено письмо РЗН)</a:t>
            </a:r>
            <a:endParaRPr lang="ru-RU" sz="1300" i="1" dirty="0">
              <a:ea typeface="Times New Roman" panose="02020603050405020304" pitchFamily="18" charset="0"/>
            </a:endParaRPr>
          </a:p>
        </p:txBody>
      </p:sp>
      <p:pic>
        <p:nvPicPr>
          <p:cNvPr id="8" name="Рисунок 7">
            <a:extLst>
              <a:ext uri="{FF2B5EF4-FFF2-40B4-BE49-F238E27FC236}">
                <a16:creationId xmlns:a16="http://schemas.microsoft.com/office/drawing/2014/main" id="{B96F4DBA-DE3A-41E6-B518-A10705389C9C}"/>
              </a:ext>
            </a:extLst>
          </p:cNvPr>
          <p:cNvPicPr>
            <a:picLocks noChangeAspect="1"/>
          </p:cNvPicPr>
          <p:nvPr/>
        </p:nvPicPr>
        <p:blipFill>
          <a:blip r:embed="rId4"/>
          <a:stretch>
            <a:fillRect/>
          </a:stretch>
        </p:blipFill>
        <p:spPr>
          <a:xfrm>
            <a:off x="5459021" y="21905"/>
            <a:ext cx="3640541" cy="5036914"/>
          </a:xfrm>
          <a:prstGeom prst="rect">
            <a:avLst/>
          </a:prstGeom>
        </p:spPr>
      </p:pic>
    </p:spTree>
    <p:extLst>
      <p:ext uri="{BB962C8B-B14F-4D97-AF65-F5344CB8AC3E}">
        <p14:creationId xmlns:p14="http://schemas.microsoft.com/office/powerpoint/2010/main" val="687792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Шприц-манометр</a:t>
            </a:r>
          </a:p>
        </p:txBody>
      </p:sp>
      <p:sp>
        <p:nvSpPr>
          <p:cNvPr id="3" name="Прямоугольник 2"/>
          <p:cNvSpPr/>
          <p:nvPr/>
        </p:nvSpPr>
        <p:spPr>
          <a:xfrm>
            <a:off x="262584" y="943531"/>
            <a:ext cx="8483769" cy="3754874"/>
          </a:xfrm>
          <a:prstGeom prst="rect">
            <a:avLst/>
          </a:prstGeom>
        </p:spPr>
        <p:txBody>
          <a:bodyPr wrap="square">
            <a:spAutoFit/>
          </a:bodyPr>
          <a:lstStyle/>
          <a:p>
            <a:pPr marL="0" indent="0" algn="just">
              <a:buNone/>
            </a:pPr>
            <a:r>
              <a:rPr lang="ru-RU" sz="1400" dirty="0"/>
              <a:t>С учетом вышеизложенного Комиссия Новосибирского УФАС России приходит к выводу, что шприц-манометр относится к категории «шприцы», являясь, по своей сути, специальным шприцем, что прямо указано в НКМИ по видам, следовательно, закупаемое заказчиком медицинское изделие «Шприц-манометр для баллонного катетера, одноразового использования» соответствует п.385 приложения № 2 к ПП РФ № 1875. Обозначенный вывод подтверждается позицией Росздравнадзора, изложенной в письме от 28.02.2025 № 10-10959/25. Доказательств обратного заказчиком не представлено. </a:t>
            </a:r>
          </a:p>
          <a:p>
            <a:pPr marL="0" indent="0" algn="just">
              <a:buNone/>
            </a:pPr>
            <a:r>
              <a:rPr lang="ru-RU" sz="1400" dirty="0"/>
              <a:t>Тот факт, что спорное медицинское изделие не предназначено для введения жидкости непосредственно в ткани человеческого организма, не препятствуют отнесению (с учетом принципа работы и назначения) его к категории шприцев. </a:t>
            </a:r>
          </a:p>
          <a:p>
            <a:pPr marL="0" indent="0" algn="just">
              <a:buNone/>
            </a:pPr>
            <a:r>
              <a:rPr lang="ru-RU" sz="1400" dirty="0"/>
              <a:t>Таким образом, заказчиком нарушены требования п.15 ч.1 ст.42 Закона о контрактной системе, </a:t>
            </a:r>
            <a:r>
              <a:rPr lang="ru-RU" sz="1400" dirty="0" err="1"/>
              <a:t>пп</a:t>
            </a:r>
            <a:r>
              <a:rPr lang="ru-RU" sz="1400" dirty="0"/>
              <a:t>. «г» п.4 Постановления Правительства РФ № 1875. Довод жалобы нашел свое подтверждение.</a:t>
            </a:r>
          </a:p>
          <a:p>
            <a:pPr marL="0" indent="0" algn="just">
              <a:buNone/>
            </a:pPr>
            <a:r>
              <a:rPr lang="ru-RU" sz="1400" i="1" dirty="0">
                <a:effectLst/>
                <a:ea typeface="Calibri" panose="020F0502020204030204" pitchFamily="34" charset="0"/>
                <a:cs typeface="Times New Roman" panose="02020603050405020304" pitchFamily="18" charset="0"/>
              </a:rPr>
              <a:t>См. решение Новосибирского УФАС России от 02.04.2025 </a:t>
            </a:r>
            <a:r>
              <a:rPr lang="ru-RU" sz="1400" i="1" dirty="0">
                <a:effectLst/>
                <a:ea typeface="Times New Roman" panose="02020603050405020304" pitchFamily="18" charset="0"/>
              </a:rPr>
              <a:t>№ 054/06/14-811/2025</a:t>
            </a:r>
          </a:p>
          <a:p>
            <a:pPr marL="0" indent="0" algn="just">
              <a:buNone/>
            </a:pPr>
            <a:r>
              <a:rPr lang="ru-RU" sz="1400" i="1" dirty="0">
                <a:ea typeface="Calibri" panose="020F0502020204030204" pitchFamily="34" charset="0"/>
                <a:cs typeface="Times New Roman" panose="02020603050405020304" pitchFamily="18" charset="0"/>
              </a:rPr>
              <a:t>Аналогично решения Ханты-Мансийского УФАС России от 31.03.2025 № 086/06/14-571/2025, Якутского УФАС России от 18.04.2025 по делу № 014/06/49-778/2025</a:t>
            </a:r>
            <a:endParaRPr lang="ru-RU" sz="14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25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a:t>
            </a:r>
          </a:p>
        </p:txBody>
      </p:sp>
      <p:sp>
        <p:nvSpPr>
          <p:cNvPr id="6" name="TextBox 5">
            <a:extLst>
              <a:ext uri="{FF2B5EF4-FFF2-40B4-BE49-F238E27FC236}">
                <a16:creationId xmlns:a16="http://schemas.microsoft.com/office/drawing/2014/main" id="{3E5E88A7-08BC-487E-B39C-EC2013196034}"/>
              </a:ext>
            </a:extLst>
          </p:cNvPr>
          <p:cNvSpPr txBox="1"/>
          <p:nvPr/>
        </p:nvSpPr>
        <p:spPr>
          <a:xfrm>
            <a:off x="107504" y="1059582"/>
            <a:ext cx="8769787" cy="3416320"/>
          </a:xfrm>
          <a:prstGeom prst="rect">
            <a:avLst/>
          </a:prstGeom>
          <a:noFill/>
        </p:spPr>
        <p:txBody>
          <a:bodyPr wrap="square">
            <a:spAutoFit/>
          </a:bodyPr>
          <a:lstStyle/>
          <a:p>
            <a:pPr marL="0" indent="0" algn="just"/>
            <a:r>
              <a:rPr lang="ru-RU" sz="1200" b="1" dirty="0"/>
              <a:t>Недопустимо объединять в рамках одного лота с иными товарами (кроме закупок у ЕП):</a:t>
            </a:r>
          </a:p>
          <a:p>
            <a:pPr marL="285750" indent="-285750" algn="just">
              <a:buFont typeface="Wingdings" panose="05000000000000000000" pitchFamily="2" charset="2"/>
              <a:buChar char="ü"/>
            </a:pPr>
            <a:r>
              <a:rPr lang="ru-RU" sz="1200" b="0" i="0" u="none" strike="noStrike" baseline="0" dirty="0"/>
              <a:t>Пробирки вакуумные для взятия образцов крови ИВД, соответствующие кодам НКМИ 293370, 293400, 293420, 293480, 293500, 293540, 293570, 293630, 293640, 293660, 293700, 293760, 293780, 334330;</a:t>
            </a:r>
          </a:p>
          <a:p>
            <a:pPr marL="285750" indent="-285750" algn="just">
              <a:buFont typeface="Wingdings" panose="05000000000000000000" pitchFamily="2" charset="2"/>
              <a:buChar char="ü"/>
            </a:pPr>
            <a:r>
              <a:rPr lang="ru-RU" sz="1200" b="0" i="0" u="none" strike="noStrike" baseline="0" dirty="0"/>
              <a:t>Аппараты искусственной вентиляции легких, соответствующие кодам 232870, 232890 НКМИ;</a:t>
            </a:r>
          </a:p>
          <a:p>
            <a:pPr marL="285750" indent="-285750" algn="just">
              <a:buFont typeface="Wingdings" panose="05000000000000000000" pitchFamily="2" charset="2"/>
              <a:buChar char="ü"/>
            </a:pPr>
            <a:r>
              <a:rPr lang="ru-RU" sz="1200" b="0" i="0" u="none" strike="noStrike" baseline="0" dirty="0"/>
              <a:t>Мебель медицинская в части:</a:t>
            </a:r>
          </a:p>
          <a:p>
            <a:pPr marL="742950" lvl="1" indent="-285750" algn="just">
              <a:buFont typeface="Arial" panose="020B0604020202020204" pitchFamily="34" charset="0"/>
              <a:buChar char="•"/>
            </a:pPr>
            <a:r>
              <a:rPr lang="ru-RU" sz="1200" b="0" i="0" u="none" strike="noStrike" baseline="0" dirty="0"/>
              <a:t>кровати больничной механической, соответствующей коду 120210; </a:t>
            </a:r>
          </a:p>
          <a:p>
            <a:pPr marL="742950" lvl="1" indent="-285750" algn="just">
              <a:buFont typeface="Arial" panose="020B0604020202020204" pitchFamily="34" charset="0"/>
              <a:buChar char="•"/>
            </a:pPr>
            <a:r>
              <a:rPr lang="ru-RU" sz="1200" b="0" i="0" u="none" strike="noStrike" baseline="0" dirty="0"/>
              <a:t>кровати больничной стандартной с электроприводом, соответствующей коду 136210;</a:t>
            </a:r>
          </a:p>
          <a:p>
            <a:pPr marL="742950" lvl="1" indent="-285750" algn="just">
              <a:buFont typeface="Arial" panose="020B0604020202020204" pitchFamily="34" charset="0"/>
              <a:buChar char="•"/>
            </a:pPr>
            <a:r>
              <a:rPr lang="ru-RU" sz="1200" b="0" i="0" u="none" strike="noStrike" baseline="0" dirty="0"/>
              <a:t>стеллажа для палаты пациента, соответствующего коду 156900; </a:t>
            </a:r>
          </a:p>
          <a:p>
            <a:pPr marL="742950" lvl="1" indent="-285750" algn="just">
              <a:buFont typeface="Arial" panose="020B0604020202020204" pitchFamily="34" charset="0"/>
              <a:buChar char="•"/>
            </a:pPr>
            <a:r>
              <a:rPr lang="ru-RU" sz="1200" b="0" i="0" u="none" strike="noStrike" baseline="0" dirty="0"/>
              <a:t>шкафа вытяжного, соответствующего коду 181470; </a:t>
            </a:r>
          </a:p>
          <a:p>
            <a:pPr marL="742950" lvl="1" indent="-285750" algn="just">
              <a:buFont typeface="Arial" panose="020B0604020202020204" pitchFamily="34" charset="0"/>
              <a:buChar char="•"/>
            </a:pPr>
            <a:r>
              <a:rPr lang="ru-RU" sz="1200" b="0" i="0" u="none" strike="noStrike" baseline="0" dirty="0"/>
              <a:t>ширмы прикроватной, соответствующей коду 184200; </a:t>
            </a:r>
          </a:p>
          <a:p>
            <a:pPr marL="742950" lvl="1" indent="-285750" algn="just">
              <a:buFont typeface="Arial" panose="020B0604020202020204" pitchFamily="34" charset="0"/>
              <a:buChar char="•"/>
            </a:pPr>
            <a:r>
              <a:rPr lang="ru-RU" sz="1200" b="0" i="0" u="none" strike="noStrike" baseline="0" dirty="0"/>
              <a:t>стеллажа общего назначения, соответствующего коду 260470; </a:t>
            </a:r>
          </a:p>
          <a:p>
            <a:pPr marL="742950" lvl="1" indent="-285750" algn="just">
              <a:buFont typeface="Arial" panose="020B0604020202020204" pitchFamily="34" charset="0"/>
              <a:buChar char="•"/>
            </a:pPr>
            <a:r>
              <a:rPr lang="ru-RU" sz="1200" b="0" i="0" u="none" strike="noStrike" baseline="0" dirty="0"/>
              <a:t>шкафа для сушки и хранения эндоскопов, соответствующего коду 271740;</a:t>
            </a:r>
          </a:p>
          <a:p>
            <a:pPr marL="285750" indent="-285750" algn="just">
              <a:buFont typeface="Wingdings" panose="05000000000000000000" pitchFamily="2" charset="2"/>
              <a:buChar char="ü"/>
            </a:pPr>
            <a:r>
              <a:rPr lang="ru-RU" sz="1200" b="0" i="0" u="none" strike="noStrike" baseline="0" dirty="0">
                <a:solidFill>
                  <a:schemeClr val="tx1"/>
                </a:solidFill>
              </a:rPr>
              <a:t>Медицинские маски;</a:t>
            </a:r>
          </a:p>
          <a:p>
            <a:pPr marL="285750" indent="-285750" algn="just">
              <a:buFont typeface="Wingdings" panose="05000000000000000000" pitchFamily="2" charset="2"/>
              <a:buChar char="ü"/>
            </a:pPr>
            <a:r>
              <a:rPr lang="ru-RU" sz="1200" b="0" i="0" u="none" strike="noStrike" baseline="0" dirty="0">
                <a:solidFill>
                  <a:schemeClr val="tx1"/>
                </a:solidFill>
              </a:rPr>
              <a:t>Мебель медицинская, включая хирургическую, стоматологическую или ветеринарную, и ее части, за исключением приведенной в позиции 140 Приложения № 1;</a:t>
            </a:r>
          </a:p>
          <a:p>
            <a:pPr marL="285750" indent="-285750" algn="just">
              <a:buFont typeface="Wingdings" panose="05000000000000000000" pitchFamily="2" charset="2"/>
              <a:buChar char="ü"/>
            </a:pPr>
            <a:r>
              <a:rPr lang="ru-RU" sz="1200" b="0" i="0" u="none" strike="noStrike" baseline="0" dirty="0">
                <a:solidFill>
                  <a:schemeClr val="tx1"/>
                </a:solidFill>
              </a:rPr>
              <a:t>Коляски инвалидные, кроме частей и принадлежностей;</a:t>
            </a:r>
          </a:p>
          <a:p>
            <a:pPr marL="285750" indent="-285750" algn="just">
              <a:buFont typeface="Wingdings" panose="05000000000000000000" pitchFamily="2" charset="2"/>
              <a:buChar char="ü"/>
            </a:pPr>
            <a:r>
              <a:rPr lang="ru-RU" sz="1200" b="0" i="0" u="none" strike="noStrike" baseline="0" dirty="0">
                <a:solidFill>
                  <a:schemeClr val="tx1"/>
                </a:solidFill>
              </a:rPr>
              <a:t>Дефибрилляторы;</a:t>
            </a:r>
          </a:p>
          <a:p>
            <a:pPr marL="285750" indent="-285750" algn="just">
              <a:buFont typeface="Wingdings" panose="05000000000000000000" pitchFamily="2" charset="2"/>
              <a:buChar char="ü"/>
            </a:pPr>
            <a:r>
              <a:rPr lang="ru-RU" sz="1200" dirty="0">
                <a:solidFill>
                  <a:schemeClr val="tx1"/>
                </a:solidFill>
              </a:rPr>
              <a:t>Позиции 362-432 Приложения № 2.</a:t>
            </a:r>
            <a:endParaRPr lang="ru-RU" sz="1400" b="0" i="0" u="none" strike="noStrike" baseline="0" dirty="0">
              <a:solidFill>
                <a:schemeClr val="tx1"/>
              </a:solidFill>
            </a:endParaRPr>
          </a:p>
        </p:txBody>
      </p:sp>
    </p:spTree>
    <p:extLst>
      <p:ext uri="{BB962C8B-B14F-4D97-AF65-F5344CB8AC3E}">
        <p14:creationId xmlns:p14="http://schemas.microsoft.com/office/powerpoint/2010/main" val="40693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a:t>
            </a:r>
          </a:p>
        </p:txBody>
      </p:sp>
      <p:sp>
        <p:nvSpPr>
          <p:cNvPr id="6" name="TextBox 5">
            <a:extLst>
              <a:ext uri="{FF2B5EF4-FFF2-40B4-BE49-F238E27FC236}">
                <a16:creationId xmlns:a16="http://schemas.microsoft.com/office/drawing/2014/main" id="{3E5E88A7-08BC-487E-B39C-EC2013196034}"/>
              </a:ext>
            </a:extLst>
          </p:cNvPr>
          <p:cNvSpPr txBox="1"/>
          <p:nvPr/>
        </p:nvSpPr>
        <p:spPr>
          <a:xfrm>
            <a:off x="395536" y="1059582"/>
            <a:ext cx="8481755" cy="1600438"/>
          </a:xfrm>
          <a:prstGeom prst="rect">
            <a:avLst/>
          </a:prstGeom>
          <a:noFill/>
        </p:spPr>
        <p:txBody>
          <a:bodyPr wrap="square">
            <a:spAutoFit/>
          </a:bodyPr>
          <a:lstStyle/>
          <a:p>
            <a:pPr marL="0" indent="0" algn="just"/>
            <a:r>
              <a:rPr lang="ru-RU" sz="1400" dirty="0"/>
              <a:t>Объединение в рамках одной закупки шприца-манометра и </a:t>
            </a:r>
            <a:r>
              <a:rPr lang="ru-RU" sz="1400" dirty="0" err="1"/>
              <a:t>стентов</a:t>
            </a:r>
            <a:r>
              <a:rPr lang="ru-RU" sz="1400" dirty="0"/>
              <a:t> для коронарных артерий в рамках одного лота неправомерно.</a:t>
            </a:r>
          </a:p>
          <a:p>
            <a:pPr marL="0" indent="0" algn="just"/>
            <a:endParaRPr lang="ru-RU" sz="1400" dirty="0"/>
          </a:p>
          <a:p>
            <a:pPr marL="0" indent="0" algn="just"/>
            <a:r>
              <a:rPr lang="ru-RU" sz="1400" i="1" dirty="0"/>
              <a:t>См. решения Владимирского УФАС России от 24.04.2025 по делу № 033/06/14-306/2025, Московского УФАС России от 21.03.2025 по делу № 077/06/106-3619/2025, от 21.03.2025 по делу № 077/06/106-3606/2025, от 14.03.2025 по делу № 077/06/106-3278/2025, Челябинского УФАС России от 17.03.2025 </a:t>
            </a:r>
            <a:r>
              <a:rPr lang="ru-RU" sz="1400" i="1" kern="50" dirty="0">
                <a:effectLst/>
                <a:ea typeface="Andale Sans UI"/>
              </a:rPr>
              <a:t>по делу № 074/06/105-504/2025 </a:t>
            </a:r>
            <a:endParaRPr lang="ru-RU" sz="1400" i="1" dirty="0"/>
          </a:p>
        </p:txBody>
      </p:sp>
    </p:spTree>
    <p:extLst>
      <p:ext uri="{BB962C8B-B14F-4D97-AF65-F5344CB8AC3E}">
        <p14:creationId xmlns:p14="http://schemas.microsoft.com/office/powerpoint/2010/main" val="86755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Игла для </a:t>
            </a:r>
            <a:r>
              <a:rPr lang="ru-RU" sz="2000" b="1" dirty="0" err="1">
                <a:solidFill>
                  <a:schemeClr val="accent1"/>
                </a:solidFill>
              </a:rPr>
              <a:t>автоинъектора</a:t>
            </a:r>
            <a:endParaRPr lang="ru-RU" sz="2000" b="1" dirty="0">
              <a:solidFill>
                <a:schemeClr val="accent1"/>
              </a:solidFill>
            </a:endParaRPr>
          </a:p>
        </p:txBody>
      </p:sp>
      <p:sp>
        <p:nvSpPr>
          <p:cNvPr id="5" name="Объект 24">
            <a:extLst>
              <a:ext uri="{FF2B5EF4-FFF2-40B4-BE49-F238E27FC236}">
                <a16:creationId xmlns:a16="http://schemas.microsoft.com/office/drawing/2014/main" id="{4F0BC718-637F-41DA-9AE5-F37D4083AFD8}"/>
              </a:ext>
            </a:extLst>
          </p:cNvPr>
          <p:cNvSpPr txBox="1">
            <a:spLocks/>
          </p:cNvSpPr>
          <p:nvPr/>
        </p:nvSpPr>
        <p:spPr>
          <a:xfrm>
            <a:off x="107505" y="1203598"/>
            <a:ext cx="5040560" cy="3367592"/>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ru-RU" sz="1400" dirty="0"/>
              <a:t>Доводы жалобы о том, что Постановление № 102 не требует дословного соответствия вида медицинского изделия из описания объекта закупки, коллегией судей не принимаются, поскольку в Перечне № 1 прямо поименованы виды медицинских изделий по коду  32.50.13.110 «Шприцы, иглы, катетеры, канюли и аналогичные инструменты» ОКПД2: иглы хирургические; инструменты колющие; шприцы-</a:t>
            </a:r>
            <a:r>
              <a:rPr lang="ru-RU" sz="1400" dirty="0" err="1"/>
              <a:t>инъекторы</a:t>
            </a:r>
            <a:r>
              <a:rPr lang="ru-RU" sz="1400" dirty="0"/>
              <a:t>, в отношении которых устанавливаются ограничения, тогда как предметом закупки являлся иной товар –  «</a:t>
            </a:r>
            <a:r>
              <a:rPr lang="ru-RU" sz="1400" b="1" dirty="0"/>
              <a:t>игла для </a:t>
            </a:r>
            <a:r>
              <a:rPr lang="ru-RU" sz="1400" b="1" dirty="0" err="1"/>
              <a:t>автоинъектора</a:t>
            </a:r>
            <a:r>
              <a:rPr lang="ru-RU" sz="1400" dirty="0"/>
              <a:t>», который </a:t>
            </a:r>
            <a:r>
              <a:rPr lang="ru-RU" sz="1400" b="1" dirty="0"/>
              <a:t>не является ни иглой хирургической, ни колющим инструментом, ни шприцом-</a:t>
            </a:r>
            <a:r>
              <a:rPr lang="ru-RU" sz="1400" b="1" dirty="0" err="1"/>
              <a:t>инъектором</a:t>
            </a:r>
            <a:r>
              <a:rPr lang="ru-RU" sz="1400" dirty="0"/>
              <a:t>.</a:t>
            </a:r>
          </a:p>
          <a:p>
            <a:pPr algn="just"/>
            <a:r>
              <a:rPr lang="ru-RU" sz="1200" i="1" dirty="0">
                <a:ea typeface="Calibri" panose="020F0502020204030204" pitchFamily="34" charset="0"/>
                <a:cs typeface="Times New Roman" panose="02020603050405020304" pitchFamily="18" charset="0"/>
              </a:rPr>
              <a:t>См. постановления АС Северо-Западного округа </a:t>
            </a:r>
            <a:r>
              <a:rPr lang="ru-RU" sz="1200" i="1" dirty="0">
                <a:ea typeface="Calibri" panose="020F0502020204030204" pitchFamily="34" charset="0"/>
              </a:rPr>
              <a:t>10.09.2024 по делу № А44-6314/2023</a:t>
            </a:r>
            <a:r>
              <a:rPr lang="ru-RU" sz="1200" i="1" dirty="0">
                <a:ea typeface="Calibri" panose="020F0502020204030204" pitchFamily="34" charset="0"/>
                <a:cs typeface="Times New Roman" panose="02020603050405020304" pitchFamily="18" charset="0"/>
              </a:rPr>
              <a:t>, Уральского округа </a:t>
            </a:r>
            <a:r>
              <a:rPr lang="ru-RU" sz="1200" i="1" dirty="0">
                <a:ea typeface="Calibri" panose="020F0502020204030204" pitchFamily="34" charset="0"/>
              </a:rPr>
              <a:t>от 25.06.2024 по делу № А50-23828/2023</a:t>
            </a:r>
            <a:endParaRPr lang="ru-RU" sz="120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122279B-28F7-44A7-8A43-F5B079BBFE4A}"/>
              </a:ext>
            </a:extLst>
          </p:cNvPr>
          <p:cNvSpPr txBox="1"/>
          <p:nvPr/>
        </p:nvSpPr>
        <p:spPr>
          <a:xfrm>
            <a:off x="4932040" y="1203598"/>
            <a:ext cx="4032448" cy="2616101"/>
          </a:xfrm>
          <a:prstGeom prst="rect">
            <a:avLst/>
          </a:prstGeom>
          <a:noFill/>
        </p:spPr>
        <p:txBody>
          <a:bodyPr wrap="square">
            <a:spAutoFit/>
          </a:bodyPr>
          <a:lstStyle/>
          <a:p>
            <a:pPr marL="228600" indent="0" algn="just"/>
            <a:r>
              <a:rPr lang="ru-RU" sz="1400" b="1" dirty="0">
                <a:solidFill>
                  <a:srgbClr val="000000"/>
                </a:solidFill>
                <a:ea typeface="SimSun" panose="02010600030101010101" pitchFamily="2" charset="-122"/>
                <a:cs typeface="Mangal" panose="02040503050203030202" pitchFamily="18" charset="0"/>
              </a:rPr>
              <a:t>Игла для </a:t>
            </a:r>
            <a:r>
              <a:rPr lang="ru-RU" sz="1400" b="1" dirty="0" err="1">
                <a:solidFill>
                  <a:srgbClr val="000000"/>
                </a:solidFill>
                <a:ea typeface="SimSun" panose="02010600030101010101" pitchFamily="2" charset="-122"/>
                <a:cs typeface="Mangal" panose="02040503050203030202" pitchFamily="18" charset="0"/>
              </a:rPr>
              <a:t>автоинъектора</a:t>
            </a:r>
            <a:r>
              <a:rPr lang="ru-RU" sz="1400" b="1" dirty="0">
                <a:solidFill>
                  <a:srgbClr val="000000"/>
                </a:solidFill>
                <a:ea typeface="SimSun" panose="02010600030101010101" pitchFamily="2" charset="-122"/>
                <a:cs typeface="Mangal" panose="02040503050203030202" pitchFamily="18" charset="0"/>
              </a:rPr>
              <a:t> = инструмент колющий = ограничение.</a:t>
            </a:r>
          </a:p>
          <a:p>
            <a:pPr marL="228600" indent="0" algn="just"/>
            <a:endParaRPr lang="ru-RU" sz="1400" i="1" dirty="0">
              <a:solidFill>
                <a:srgbClr val="000000"/>
              </a:solidFill>
              <a:ea typeface="SimSun" panose="02010600030101010101" pitchFamily="2" charset="-122"/>
              <a:cs typeface="Mangal" panose="02040503050203030202" pitchFamily="18" charset="0"/>
            </a:endParaRPr>
          </a:p>
          <a:p>
            <a:pPr marL="228600" indent="0" algn="just"/>
            <a:r>
              <a:rPr lang="ru-RU" sz="1200" i="1" dirty="0">
                <a:solidFill>
                  <a:srgbClr val="000000"/>
                </a:solidFill>
                <a:ea typeface="SimSun" panose="02010600030101010101" pitchFamily="2" charset="-122"/>
                <a:cs typeface="Mangal" panose="02040503050203030202" pitchFamily="18" charset="0"/>
              </a:rPr>
              <a:t>См. решения Калининградского УФАС России от 06.03.2025 № 039/06/33-169/2025, Чувашского УФАС России от 18.03.2025 по делу № 021/06/33-235/2025, Марийского УФАС России от 18.03.2025 по делу № 012/06/105-128/2025</a:t>
            </a:r>
          </a:p>
          <a:p>
            <a:pPr marL="228600" indent="0" algn="just"/>
            <a:r>
              <a:rPr lang="ru-RU" sz="1200" i="1" dirty="0">
                <a:solidFill>
                  <a:srgbClr val="000000"/>
                </a:solidFill>
                <a:ea typeface="SimSun" panose="02010600030101010101" pitchFamily="2" charset="-122"/>
                <a:cs typeface="Mangal" panose="02040503050203030202" pitchFamily="18" charset="0"/>
              </a:rPr>
              <a:t>Иная позиция: решение Московского областного УФАС России от 31.03.2025 </a:t>
            </a:r>
            <a:r>
              <a:rPr lang="ru-RU" sz="1200" i="1" dirty="0">
                <a:solidFill>
                  <a:srgbClr val="000000"/>
                </a:solidFill>
                <a:effectLst/>
                <a:ea typeface="Times New Roman" panose="02020603050405020304" pitchFamily="18" charset="0"/>
              </a:rPr>
              <a:t>по делу № 050/06/105-10193/2025</a:t>
            </a:r>
            <a:endParaRPr lang="ru-RU" sz="1200" i="1" dirty="0">
              <a:ea typeface="Verdana" panose="020B0604030504040204" pitchFamily="34" charset="0"/>
            </a:endParaRPr>
          </a:p>
        </p:txBody>
      </p:sp>
    </p:spTree>
    <p:extLst>
      <p:ext uri="{BB962C8B-B14F-4D97-AF65-F5344CB8AC3E}">
        <p14:creationId xmlns:p14="http://schemas.microsoft.com/office/powerpoint/2010/main" val="230940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pic>
        <p:nvPicPr>
          <p:cNvPr id="9" name="Рисунок 8">
            <a:extLst>
              <a:ext uri="{FF2B5EF4-FFF2-40B4-BE49-F238E27FC236}">
                <a16:creationId xmlns:a16="http://schemas.microsoft.com/office/drawing/2014/main" id="{77D7C71A-CCF8-403A-9FD5-BA5A8B318500}"/>
              </a:ext>
            </a:extLst>
          </p:cNvPr>
          <p:cNvPicPr>
            <a:picLocks noChangeAspect="1"/>
          </p:cNvPicPr>
          <p:nvPr/>
        </p:nvPicPr>
        <p:blipFill>
          <a:blip r:embed="rId4"/>
          <a:stretch>
            <a:fillRect/>
          </a:stretch>
        </p:blipFill>
        <p:spPr>
          <a:xfrm>
            <a:off x="107504" y="69800"/>
            <a:ext cx="3500556" cy="4930359"/>
          </a:xfrm>
          <a:prstGeom prst="rect">
            <a:avLst/>
          </a:prstGeom>
        </p:spPr>
      </p:pic>
      <p:pic>
        <p:nvPicPr>
          <p:cNvPr id="10" name="Рисунок 9">
            <a:extLst>
              <a:ext uri="{FF2B5EF4-FFF2-40B4-BE49-F238E27FC236}">
                <a16:creationId xmlns:a16="http://schemas.microsoft.com/office/drawing/2014/main" id="{D762DA42-ACFE-43E5-9458-1D5E2671D328}"/>
              </a:ext>
            </a:extLst>
          </p:cNvPr>
          <p:cNvPicPr>
            <a:picLocks noChangeAspect="1"/>
          </p:cNvPicPr>
          <p:nvPr/>
        </p:nvPicPr>
        <p:blipFill>
          <a:blip r:embed="rId5"/>
          <a:stretch>
            <a:fillRect/>
          </a:stretch>
        </p:blipFill>
        <p:spPr>
          <a:xfrm>
            <a:off x="3608060" y="86930"/>
            <a:ext cx="3384376" cy="4749898"/>
          </a:xfrm>
          <a:prstGeom prst="rect">
            <a:avLst/>
          </a:prstGeom>
        </p:spPr>
      </p:pic>
    </p:spTree>
    <p:extLst>
      <p:ext uri="{BB962C8B-B14F-4D97-AF65-F5344CB8AC3E}">
        <p14:creationId xmlns:p14="http://schemas.microsoft.com/office/powerpoint/2010/main" val="166118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260245" y="1125200"/>
            <a:ext cx="8483769" cy="2893100"/>
          </a:xfrm>
          <a:prstGeom prst="rect">
            <a:avLst/>
          </a:prstGeom>
        </p:spPr>
        <p:txBody>
          <a:bodyPr wrap="square">
            <a:spAutoFit/>
          </a:bodyPr>
          <a:lstStyle/>
          <a:p>
            <a:pPr marL="228600" indent="0" algn="just"/>
            <a:r>
              <a:rPr lang="ru-RU" sz="1400" b="1" dirty="0">
                <a:ea typeface="Verdana" panose="020B0604030504040204" pitchFamily="34" charset="0"/>
              </a:rPr>
              <a:t>Катетеры = инструменты зондирующие = ограничение.</a:t>
            </a:r>
          </a:p>
          <a:p>
            <a:pPr marL="228600" indent="0" algn="just"/>
            <a:endParaRPr lang="ru-RU" sz="1400" dirty="0">
              <a:ea typeface="Verdana" panose="020B0604030504040204" pitchFamily="34" charset="0"/>
            </a:endParaRPr>
          </a:p>
          <a:p>
            <a:pPr marL="228600" indent="0" algn="just"/>
            <a:r>
              <a:rPr lang="ru-RU" sz="1400" i="1" dirty="0">
                <a:ea typeface="Verdana" panose="020B0604030504040204" pitchFamily="34" charset="0"/>
              </a:rPr>
              <a:t>См. решение Краснодарского УФАС России от 14.03.2025 </a:t>
            </a:r>
            <a:r>
              <a:rPr lang="ru-RU" sz="1400" i="1" dirty="0"/>
              <a:t>№ 024/06/106-563/2025</a:t>
            </a:r>
          </a:p>
          <a:p>
            <a:pPr marL="228600" indent="0" algn="just"/>
            <a:endParaRPr lang="ru-RU" sz="1400" dirty="0">
              <a:ea typeface="Verdana" panose="020B0604030504040204" pitchFamily="34" charset="0"/>
            </a:endParaRPr>
          </a:p>
          <a:p>
            <a:pPr marL="228600" indent="0" algn="just"/>
            <a:r>
              <a:rPr lang="ru-RU" sz="1400" b="1" dirty="0">
                <a:ea typeface="Verdana" panose="020B0604030504040204" pitchFamily="34" charset="0"/>
              </a:rPr>
              <a:t>Зонды желудочные = инструменты зондирующие = ограничение.</a:t>
            </a:r>
          </a:p>
          <a:p>
            <a:pPr marL="228600" indent="0" algn="just"/>
            <a:endParaRPr lang="ru-RU" sz="1400" i="1" dirty="0">
              <a:ea typeface="Verdana" panose="020B0604030504040204" pitchFamily="34" charset="0"/>
            </a:endParaRPr>
          </a:p>
          <a:p>
            <a:pPr marL="228600" algn="just"/>
            <a:r>
              <a:rPr lang="ru-RU" sz="1400" i="1" dirty="0">
                <a:ea typeface="Verdana" panose="020B0604030504040204" pitchFamily="34" charset="0"/>
              </a:rPr>
              <a:t>См. решения Краснодарского УФАС России от 01.04.2025 </a:t>
            </a:r>
            <a:r>
              <a:rPr lang="ru-RU" sz="1400" i="1" dirty="0">
                <a:effectLst/>
                <a:ea typeface="Calibri" panose="020F0502020204030204" pitchFamily="34" charset="0"/>
                <a:cs typeface="Times New Roman" panose="02020603050405020304" pitchFamily="18" charset="0"/>
              </a:rPr>
              <a:t>по делу № 023/06/14-1412/2025</a:t>
            </a:r>
            <a:r>
              <a:rPr lang="ru-RU" sz="1400" i="1" dirty="0">
                <a:ea typeface="Calibri" panose="020F0502020204030204" pitchFamily="34" charset="0"/>
                <a:cs typeface="Times New Roman" panose="02020603050405020304" pitchFamily="18" charset="0"/>
              </a:rPr>
              <a:t>, Московского УФАС России от 01.04.2025 </a:t>
            </a:r>
            <a:r>
              <a:rPr lang="ru-RU" sz="1400" dirty="0"/>
              <a:t>по делу № 077/06/106-3908/2025, </a:t>
            </a:r>
            <a:r>
              <a:rPr lang="ru-RU" sz="1400" i="1" dirty="0">
                <a:ea typeface="Verdana" panose="020B0604030504040204" pitchFamily="34" charset="0"/>
              </a:rPr>
              <a:t>Пермского УФАС России от 17.03.2025 по закупке №</a:t>
            </a:r>
            <a:r>
              <a:rPr lang="ru-RU" sz="1400" i="1" dirty="0">
                <a:solidFill>
                  <a:srgbClr val="000000"/>
                </a:solidFill>
                <a:effectLst/>
                <a:ea typeface="SimSun" panose="02010600030101010101" pitchFamily="2" charset="-122"/>
                <a:cs typeface="Mangal" panose="02040503050203030202" pitchFamily="18" charset="0"/>
              </a:rPr>
              <a:t> 0356300035325000056, Новосибирского УФАС России от 06.03.2025 № 054/06/49-534/2025</a:t>
            </a:r>
          </a:p>
          <a:p>
            <a:pPr marL="228600" indent="0" algn="just"/>
            <a:endParaRPr lang="ru-RU" sz="1400" i="1" dirty="0">
              <a:solidFill>
                <a:srgbClr val="000000"/>
              </a:solidFill>
              <a:ea typeface="SimSun" panose="02010600030101010101" pitchFamily="2" charset="-122"/>
              <a:cs typeface="Mangal" panose="02040503050203030202" pitchFamily="18" charset="0"/>
            </a:endParaRPr>
          </a:p>
          <a:p>
            <a:pPr indent="0" algn="just"/>
            <a:endParaRPr lang="ru-RU" sz="1400" i="1" dirty="0">
              <a:ea typeface="Times New Roman" panose="02020603050405020304" pitchFamily="18" charset="0"/>
            </a:endParaRPr>
          </a:p>
        </p:txBody>
      </p:sp>
    </p:spTree>
    <p:extLst>
      <p:ext uri="{BB962C8B-B14F-4D97-AF65-F5344CB8AC3E}">
        <p14:creationId xmlns:p14="http://schemas.microsoft.com/office/powerpoint/2010/main" val="3445780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288530" y="1131590"/>
            <a:ext cx="8697779" cy="3447098"/>
          </a:xfrm>
          <a:prstGeom prst="rect">
            <a:avLst/>
          </a:prstGeom>
        </p:spPr>
        <p:txBody>
          <a:bodyPr wrap="square">
            <a:spAutoFit/>
          </a:bodyPr>
          <a:lstStyle/>
          <a:p>
            <a:pPr marL="0" indent="0" algn="just">
              <a:buNone/>
            </a:pPr>
            <a:r>
              <a:rPr lang="ru-RU" sz="1400" dirty="0"/>
              <a:t>Объектом закупки является катетер аспирационный. </a:t>
            </a:r>
          </a:p>
          <a:p>
            <a:pPr marL="0" indent="0" algn="just">
              <a:buNone/>
            </a:pPr>
            <a:r>
              <a:rPr lang="ru-RU" sz="1400" dirty="0"/>
              <a:t>Согласно   пункту   101   ГОСТ   25725-89   «Инструменты   медицинские.   Термины   и определения»   катетер   относится   к   инструментам   зондирующим.   Таким   образом, катетеры   аспирационные   входят   в   наименование   «инструменты   зондирующие, бужирующие», установленное пунктом 388 Приложения № 2 к ПП РФ № 1875. </a:t>
            </a:r>
          </a:p>
          <a:p>
            <a:pPr marL="0" indent="0" algn="just">
              <a:buNone/>
            </a:pPr>
            <a:r>
              <a:rPr lang="ru-RU" sz="1400" dirty="0"/>
              <a:t>На   основании   изложенного,   в   отношении   закупаемого   заказчиком   товара устанавливается ограничение на поставку товаров иностранного происхождения в соответствии с ПП РФ № 1875.</a:t>
            </a:r>
          </a:p>
          <a:p>
            <a:pPr marL="0" indent="0" algn="just">
              <a:buNone/>
            </a:pPr>
            <a:r>
              <a:rPr lang="ru-RU" sz="1400" dirty="0"/>
              <a:t>На заседании Комиссии представитель Заказчика сообщил, что приобретаемые Заказчиком   катетеры аспирационные трахеальные не относятся к «инструментам зондирующим,   бужирующим»,   указанным   в   позиции   388   приложения   №   2   к Постановлению № 1875. Однако доказательств не представил.</a:t>
            </a:r>
          </a:p>
          <a:p>
            <a:pPr marL="0" indent="0" algn="just">
              <a:buNone/>
            </a:pPr>
            <a:r>
              <a:rPr lang="ru-RU" sz="1200" i="1" dirty="0">
                <a:effectLst/>
                <a:ea typeface="Calibri" panose="020F0502020204030204" pitchFamily="34" charset="0"/>
                <a:cs typeface="Times New Roman" panose="02020603050405020304" pitchFamily="18" charset="0"/>
              </a:rPr>
              <a:t>См. решение Красноярского УФАС России от 01.04.2025 № 024/06/106-730/2025, Иркутского УФАС России от 25.04.2025 по закупке № 0334200012525000190, Московского УФАС России от 21.04.2025 по делу № 077/06/106-4945/2025</a:t>
            </a:r>
            <a:endParaRPr lang="ru-RU" sz="1200" i="1" dirty="0">
              <a:solidFill>
                <a:srgbClr val="000000"/>
              </a:solidFill>
              <a:ea typeface="SimSun" panose="02010600030101010101" pitchFamily="2" charset="-122"/>
              <a:cs typeface="Mangal" panose="02040503050203030202" pitchFamily="18" charset="0"/>
            </a:endParaRPr>
          </a:p>
          <a:p>
            <a:pPr indent="0" algn="just"/>
            <a:endParaRPr lang="ru-RU" sz="1400" i="1" dirty="0">
              <a:ea typeface="Times New Roman" panose="02020603050405020304" pitchFamily="18" charset="0"/>
            </a:endParaRPr>
          </a:p>
        </p:txBody>
      </p:sp>
    </p:spTree>
    <p:extLst>
      <p:ext uri="{BB962C8B-B14F-4D97-AF65-F5344CB8AC3E}">
        <p14:creationId xmlns:p14="http://schemas.microsoft.com/office/powerpoint/2010/main" val="425578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pic>
        <p:nvPicPr>
          <p:cNvPr id="5" name="Рисунок 4">
            <a:extLst>
              <a:ext uri="{FF2B5EF4-FFF2-40B4-BE49-F238E27FC236}">
                <a16:creationId xmlns:a16="http://schemas.microsoft.com/office/drawing/2014/main" id="{9BFAFE2E-CEB4-4CC1-8EAE-4C0DB190C8CE}"/>
              </a:ext>
            </a:extLst>
          </p:cNvPr>
          <p:cNvPicPr>
            <a:picLocks noChangeAspect="1"/>
          </p:cNvPicPr>
          <p:nvPr/>
        </p:nvPicPr>
        <p:blipFill>
          <a:blip r:embed="rId4"/>
          <a:stretch>
            <a:fillRect/>
          </a:stretch>
        </p:blipFill>
        <p:spPr>
          <a:xfrm>
            <a:off x="233323" y="104506"/>
            <a:ext cx="3312720" cy="4731598"/>
          </a:xfrm>
          <a:prstGeom prst="rect">
            <a:avLst/>
          </a:prstGeom>
        </p:spPr>
      </p:pic>
      <p:pic>
        <p:nvPicPr>
          <p:cNvPr id="7" name="Рисунок 6">
            <a:extLst>
              <a:ext uri="{FF2B5EF4-FFF2-40B4-BE49-F238E27FC236}">
                <a16:creationId xmlns:a16="http://schemas.microsoft.com/office/drawing/2014/main" id="{9EE2D93B-83C6-46B2-AB27-39655DC73AD3}"/>
              </a:ext>
            </a:extLst>
          </p:cNvPr>
          <p:cNvPicPr>
            <a:picLocks noChangeAspect="1"/>
          </p:cNvPicPr>
          <p:nvPr/>
        </p:nvPicPr>
        <p:blipFill>
          <a:blip r:embed="rId5"/>
          <a:stretch>
            <a:fillRect/>
          </a:stretch>
        </p:blipFill>
        <p:spPr>
          <a:xfrm>
            <a:off x="3546043" y="-5698"/>
            <a:ext cx="3418579" cy="4731598"/>
          </a:xfrm>
          <a:prstGeom prst="rect">
            <a:avLst/>
          </a:prstGeom>
        </p:spPr>
      </p:pic>
      <p:sp>
        <p:nvSpPr>
          <p:cNvPr id="8" name="TextBox 7">
            <a:extLst>
              <a:ext uri="{FF2B5EF4-FFF2-40B4-BE49-F238E27FC236}">
                <a16:creationId xmlns:a16="http://schemas.microsoft.com/office/drawing/2014/main" id="{25420921-C3A0-461F-9020-1B2D095C77F1}"/>
              </a:ext>
            </a:extLst>
          </p:cNvPr>
          <p:cNvSpPr txBox="1"/>
          <p:nvPr/>
        </p:nvSpPr>
        <p:spPr>
          <a:xfrm>
            <a:off x="7020272" y="1131590"/>
            <a:ext cx="1577381" cy="1600438"/>
          </a:xfrm>
          <a:prstGeom prst="rect">
            <a:avLst/>
          </a:prstGeom>
          <a:noFill/>
        </p:spPr>
        <p:txBody>
          <a:bodyPr wrap="square" rtlCol="0">
            <a:spAutoFit/>
          </a:bodyPr>
          <a:lstStyle/>
          <a:p>
            <a:pPr algn="just"/>
            <a:r>
              <a:rPr lang="ru-RU" sz="1400" i="1" dirty="0"/>
              <a:t>См. решение Санкт-Петербургского УФАС России от 19.03.2025 по делу № 44-525/25</a:t>
            </a:r>
          </a:p>
        </p:txBody>
      </p:sp>
    </p:spTree>
    <p:extLst>
      <p:ext uri="{BB962C8B-B14F-4D97-AF65-F5344CB8AC3E}">
        <p14:creationId xmlns:p14="http://schemas.microsoft.com/office/powerpoint/2010/main" val="333056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Шовный материал с иглой</a:t>
            </a:r>
          </a:p>
        </p:txBody>
      </p:sp>
      <p:sp>
        <p:nvSpPr>
          <p:cNvPr id="5" name="Объект 24">
            <a:extLst>
              <a:ext uri="{FF2B5EF4-FFF2-40B4-BE49-F238E27FC236}">
                <a16:creationId xmlns:a16="http://schemas.microsoft.com/office/drawing/2014/main" id="{025ED61D-390A-4BA8-ADF4-034893A448F7}"/>
              </a:ext>
            </a:extLst>
          </p:cNvPr>
          <p:cNvSpPr txBox="1">
            <a:spLocks/>
          </p:cNvSpPr>
          <p:nvPr/>
        </p:nvSpPr>
        <p:spPr>
          <a:xfrm>
            <a:off x="116974" y="974995"/>
            <a:ext cx="4383018" cy="150242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ru-RU" sz="1300" dirty="0">
                <a:ea typeface="Times New Roman" panose="02020603050405020304" pitchFamily="18" charset="0"/>
              </a:rPr>
              <a:t>Заказчик объявил закупку шовного материала в комплекте с иглами. Установил преимущество. Поступила жалоба. Заявитель полагает, что следовало установить ограничение. Антимонопольный орган признал жалобу обоснованной.</a:t>
            </a:r>
          </a:p>
          <a:p>
            <a:pPr algn="just"/>
            <a:r>
              <a:rPr lang="ru-RU" sz="1300" dirty="0">
                <a:ea typeface="Times New Roman" panose="02020603050405020304" pitchFamily="18" charset="0"/>
              </a:rPr>
              <a:t>Согласно п.11 и п.12 таблицы № 1 ГОСТ 25725-89 хирургическая игла и атравматическая игла являются видами прокалывающих игл, следовательно, относятся к колющим медицинским инструментам.</a:t>
            </a:r>
          </a:p>
          <a:p>
            <a:pPr algn="just"/>
            <a:r>
              <a:rPr lang="ru-RU" sz="1200" i="1" dirty="0">
                <a:ea typeface="Times New Roman" panose="02020603050405020304" pitchFamily="18" charset="0"/>
              </a:rPr>
              <a:t>См. решения ФАС России от 17.04.2025 по делу 25/44/99/П21, Московского УФАС России от 22.04.2025 по делу № 077/06/106-4948/2025, Новосибирского УФАС России от 07.02.2025 № 054/06/14-350/2025, от 19.03.2025 № 054/06/49-665/2025, от 03.04.2025 № 054/06/48-781/2025, Пензенского УФАС России от 11.02.2025 по жалобе № 058/06/105-76/2025, Крымского УФАС России от 21.03.2025 </a:t>
            </a:r>
            <a:r>
              <a:rPr lang="ru-RU" sz="1200" i="1" dirty="0"/>
              <a:t>по делу № 082/06/105-604/2025, Ленинградского УФАС России от 18.04.2025 по делу </a:t>
            </a:r>
            <a:r>
              <a:rPr lang="ru-RU" sz="1200" i="1" dirty="0">
                <a:solidFill>
                  <a:srgbClr val="000000"/>
                </a:solidFill>
                <a:effectLst/>
                <a:ea typeface="Arial Unicode MS"/>
                <a:cs typeface="Arial Unicode MS"/>
              </a:rPr>
              <a:t>№ 047/06/42-538/2025</a:t>
            </a:r>
            <a:endParaRPr lang="ru-RU" sz="1200" i="1" dirty="0">
              <a:ea typeface="Times New Roman" panose="02020603050405020304" pitchFamily="18" charset="0"/>
            </a:endParaRPr>
          </a:p>
        </p:txBody>
      </p:sp>
      <p:sp>
        <p:nvSpPr>
          <p:cNvPr id="6" name="TextBox 5">
            <a:extLst>
              <a:ext uri="{FF2B5EF4-FFF2-40B4-BE49-F238E27FC236}">
                <a16:creationId xmlns:a16="http://schemas.microsoft.com/office/drawing/2014/main" id="{7740F973-8D63-4089-A7D5-917DCB251CC9}"/>
              </a:ext>
            </a:extLst>
          </p:cNvPr>
          <p:cNvSpPr txBox="1"/>
          <p:nvPr/>
        </p:nvSpPr>
        <p:spPr>
          <a:xfrm>
            <a:off x="4499992" y="974995"/>
            <a:ext cx="4527034" cy="3870290"/>
          </a:xfrm>
          <a:prstGeom prst="rect">
            <a:avLst/>
          </a:prstGeom>
          <a:noFill/>
        </p:spPr>
        <p:txBody>
          <a:bodyPr wrap="square">
            <a:spAutoFit/>
          </a:bodyPr>
          <a:lstStyle/>
          <a:p>
            <a:pPr indent="0" algn="just">
              <a:lnSpc>
                <a:spcPct val="115000"/>
              </a:lnSpc>
              <a:spcBef>
                <a:spcPts val="600"/>
              </a:spcBef>
              <a:tabLst>
                <a:tab pos="540385" algn="l"/>
              </a:tabLst>
            </a:pPr>
            <a:r>
              <a:rPr lang="ru-RU" sz="1300" dirty="0">
                <a:solidFill>
                  <a:srgbClr val="000000"/>
                </a:solidFill>
                <a:effectLst/>
                <a:ea typeface="Calibri" panose="020F0502020204030204" pitchFamily="34" charset="0"/>
              </a:rPr>
              <a:t>Заказчиком в извещении установлен код ОКПД2 21.20.24.120 «Нить хирургическая из полиэфира, рассасывающаяся, </a:t>
            </a:r>
            <a:r>
              <a:rPr lang="ru-RU" sz="1300" dirty="0" err="1">
                <a:solidFill>
                  <a:srgbClr val="000000"/>
                </a:solidFill>
                <a:effectLst/>
                <a:ea typeface="Calibri" panose="020F0502020204030204" pitchFamily="34" charset="0"/>
              </a:rPr>
              <a:t>полинить</a:t>
            </a:r>
            <a:r>
              <a:rPr lang="ru-RU" sz="1300" dirty="0">
                <a:solidFill>
                  <a:srgbClr val="000000"/>
                </a:solidFill>
                <a:effectLst/>
                <a:ea typeface="Calibri" panose="020F0502020204030204" pitchFamily="34" charset="0"/>
              </a:rPr>
              <a:t>», позиция КТРУ 26.60.12.132-00000016. Вместе с тем, товары, относящиеся к коду ОКПД2 21.20.24.120 «Шовные материалы» не включены в перечень приложения № 2 Постановления № 1875, в связи с чем, установление Заказчиком ограничений в соответствии с Постановлением № 1875 не соответствует Закону № 44-ФЗ.</a:t>
            </a:r>
            <a:endParaRPr lang="ru-RU" sz="1300" dirty="0">
              <a:solidFill>
                <a:srgbClr val="000000"/>
              </a:solidFill>
              <a:effectLst/>
              <a:ea typeface="Times New Roman" panose="02020603050405020304" pitchFamily="18" charset="0"/>
            </a:endParaRPr>
          </a:p>
          <a:p>
            <a:pPr indent="0" algn="just"/>
            <a:r>
              <a:rPr lang="ru-RU" sz="1200" i="1" dirty="0">
                <a:ea typeface="Times New Roman" panose="02020603050405020304" pitchFamily="18" charset="0"/>
              </a:rPr>
              <a:t>См. решения Московского УФАС России от 01.04.2025 по делу № 077/06/106-3805/2025, от 14.03.2025 по делу № 077/06/106-3003/2025, от 04.03.2025 по делу № 077/06/106-2633/2025, Красноярского УФАС России от 11.03.2025 № 024/06/106-531/2025, Московского областного УФАС России от 28.02.2025 по делу № 050/06/105-6155/2025, от 19.03.2025 </a:t>
            </a:r>
            <a:r>
              <a:rPr lang="ru-RU" sz="1200" i="1" dirty="0">
                <a:solidFill>
                  <a:srgbClr val="000000"/>
                </a:solidFill>
                <a:effectLst/>
                <a:ea typeface="Times New Roman" panose="02020603050405020304" pitchFamily="18" charset="0"/>
              </a:rPr>
              <a:t>по делу № 050/06/105-8398/2025 </a:t>
            </a:r>
            <a:endParaRPr lang="ru-RU" sz="1200" i="1" dirty="0">
              <a:ea typeface="Times New Roman" panose="02020603050405020304" pitchFamily="18" charset="0"/>
            </a:endParaRPr>
          </a:p>
        </p:txBody>
      </p:sp>
    </p:spTree>
    <p:extLst>
      <p:ext uri="{BB962C8B-B14F-4D97-AF65-F5344CB8AC3E}">
        <p14:creationId xmlns:p14="http://schemas.microsoft.com/office/powerpoint/2010/main" val="404680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8" name="TextBox 7"/>
          <p:cNvSpPr txBox="1"/>
          <p:nvPr/>
        </p:nvSpPr>
        <p:spPr>
          <a:xfrm>
            <a:off x="470211" y="2167794"/>
            <a:ext cx="8226115" cy="461665"/>
          </a:xfrm>
          <a:prstGeom prst="rect">
            <a:avLst/>
          </a:prstGeom>
          <a:noFill/>
        </p:spPr>
        <p:txBody>
          <a:bodyPr wrap="square" rtlCol="0">
            <a:spAutoFit/>
          </a:bodyPr>
          <a:lstStyle/>
          <a:p>
            <a:r>
              <a:rPr lang="ru-RU" sz="2400" b="1" dirty="0">
                <a:solidFill>
                  <a:srgbClr val="212121"/>
                </a:solidFill>
              </a:rPr>
              <a:t>О спикере</a:t>
            </a:r>
            <a:endParaRPr lang="ru-RU" dirty="0">
              <a:solidFill>
                <a:srgbClr val="212121"/>
              </a:solidFill>
            </a:endParaRPr>
          </a:p>
        </p:txBody>
      </p:sp>
    </p:spTree>
    <p:extLst>
      <p:ext uri="{BB962C8B-B14F-4D97-AF65-F5344CB8AC3E}">
        <p14:creationId xmlns:p14="http://schemas.microsoft.com/office/powerpoint/2010/main" val="4071487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sp>
        <p:nvSpPr>
          <p:cNvPr id="5" name="Текст 2">
            <a:extLst>
              <a:ext uri="{FF2B5EF4-FFF2-40B4-BE49-F238E27FC236}">
                <a16:creationId xmlns:a16="http://schemas.microsoft.com/office/drawing/2014/main" id="{45A995C5-C1C8-4248-8E60-DC359379E56B}"/>
              </a:ext>
            </a:extLst>
          </p:cNvPr>
          <p:cNvSpPr txBox="1">
            <a:spLocks/>
          </p:cNvSpPr>
          <p:nvPr/>
        </p:nvSpPr>
        <p:spPr>
          <a:xfrm>
            <a:off x="179512" y="1059582"/>
            <a:ext cx="4489553" cy="3962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tabLst>
                <a:tab pos="571500" algn="l"/>
              </a:tabLst>
            </a:pPr>
            <a:r>
              <a:rPr lang="ru-RU" sz="1400" b="1" dirty="0">
                <a:solidFill>
                  <a:srgbClr val="000000"/>
                </a:solidFill>
                <a:ea typeface="Times New Roman" panose="02020603050405020304" pitchFamily="18" charset="0"/>
              </a:rPr>
              <a:t>Пример № 1</a:t>
            </a:r>
          </a:p>
          <a:p>
            <a:pPr algn="just">
              <a:tabLst>
                <a:tab pos="571500" algn="l"/>
              </a:tabLst>
            </a:pPr>
            <a:r>
              <a:rPr lang="ru-RU" sz="1400" dirty="0">
                <a:solidFill>
                  <a:srgbClr val="000000"/>
                </a:solidFill>
                <a:ea typeface="Times New Roman" panose="02020603050405020304" pitchFamily="18" charset="0"/>
              </a:rPr>
              <a:t>Заказчик отнес закупаемый товар к коду ОКПД2 22.29.29.190. Заказчик установил запрет. Поступила жалоба. </a:t>
            </a:r>
          </a:p>
          <a:p>
            <a:pPr algn="just">
              <a:tabLst>
                <a:tab pos="571500" algn="l"/>
              </a:tabLst>
            </a:pPr>
            <a:r>
              <a:rPr lang="ru-RU" sz="1400" dirty="0">
                <a:solidFill>
                  <a:srgbClr val="000000"/>
                </a:solidFill>
                <a:ea typeface="Times New Roman" panose="02020603050405020304" pitchFamily="18" charset="0"/>
              </a:rPr>
              <a:t>Антимонопольный орган установил, что более подходящим кодом ОКПД2 является код 22.29.26.190, подпадающий под ограничение. </a:t>
            </a:r>
            <a:r>
              <a:rPr lang="ru-RU" sz="1400" dirty="0">
                <a:ea typeface="Times New Roman" panose="02020603050405020304" pitchFamily="18" charset="0"/>
              </a:rPr>
              <a:t>Код был установлен на основании письма Минпромторга РФ от 18.10.2023 № 112170/08. Действия заказчика признаны незаконными.</a:t>
            </a:r>
          </a:p>
          <a:p>
            <a:pPr algn="just">
              <a:tabLst>
                <a:tab pos="571500" algn="l"/>
              </a:tabLst>
            </a:pPr>
            <a:endParaRPr lang="ru-RU" sz="1400" i="1" dirty="0">
              <a:ea typeface="Times New Roman" panose="02020603050405020304" pitchFamily="18" charset="0"/>
            </a:endParaRPr>
          </a:p>
          <a:p>
            <a:pPr algn="just">
              <a:tabLst>
                <a:tab pos="571500" algn="l"/>
              </a:tabLst>
            </a:pPr>
            <a:r>
              <a:rPr lang="ru-RU" sz="1400" i="1" dirty="0">
                <a:ea typeface="Times New Roman" panose="02020603050405020304" pitchFamily="18" charset="0"/>
              </a:rPr>
              <a:t>См. решение Белгородского УФАС России от 18.02.2025 по делу № 031/06/106-62/2025</a:t>
            </a:r>
          </a:p>
          <a:p>
            <a:pPr indent="360680" algn="just"/>
            <a:endParaRPr lang="ru-RU" dirty="0">
              <a:latin typeface="Times New Roman" panose="02020603050405020304" pitchFamily="18" charset="0"/>
              <a:ea typeface="Times New Roman" panose="02020603050405020304" pitchFamily="18" charset="0"/>
            </a:endParaRPr>
          </a:p>
        </p:txBody>
      </p:sp>
      <p:sp>
        <p:nvSpPr>
          <p:cNvPr id="6" name="Текст 2">
            <a:extLst>
              <a:ext uri="{FF2B5EF4-FFF2-40B4-BE49-F238E27FC236}">
                <a16:creationId xmlns:a16="http://schemas.microsoft.com/office/drawing/2014/main" id="{35AE580D-2E6D-4E5F-89E9-FFEF4AA5E3B9}"/>
              </a:ext>
            </a:extLst>
          </p:cNvPr>
          <p:cNvSpPr txBox="1">
            <a:spLocks/>
          </p:cNvSpPr>
          <p:nvPr/>
        </p:nvSpPr>
        <p:spPr>
          <a:xfrm>
            <a:off x="4456687" y="1059582"/>
            <a:ext cx="4489553" cy="3962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indent="0" algn="just">
              <a:tabLst>
                <a:tab pos="571500" algn="l"/>
              </a:tabLst>
            </a:pPr>
            <a:r>
              <a:rPr lang="ru-RU" sz="1400" b="1" dirty="0">
                <a:latin typeface="+mn-lt"/>
                <a:ea typeface="Times New Roman" panose="02020603050405020304" pitchFamily="18" charset="0"/>
              </a:rPr>
              <a:t>Пример № 2</a:t>
            </a:r>
          </a:p>
          <a:p>
            <a:pPr indent="0" algn="just">
              <a:tabLst>
                <a:tab pos="571500" algn="l"/>
              </a:tabLst>
            </a:pPr>
            <a:r>
              <a:rPr lang="ru-RU" sz="1400" dirty="0">
                <a:latin typeface="+mn-lt"/>
                <a:ea typeface="Times New Roman" panose="02020603050405020304" pitchFamily="18" charset="0"/>
              </a:rPr>
              <a:t>Поступила жалоба на действия заказчика, неверно, по мнению заявителя, подобравшего код ОКПД2 к закупаемому товару.</a:t>
            </a:r>
          </a:p>
          <a:p>
            <a:pPr indent="0" algn="just">
              <a:tabLst>
                <a:tab pos="571500" algn="l"/>
              </a:tabLst>
            </a:pPr>
            <a:r>
              <a:rPr lang="ru-RU" sz="1400" dirty="0">
                <a:latin typeface="+mn-lt"/>
                <a:ea typeface="Times New Roman" panose="02020603050405020304" pitchFamily="18" charset="0"/>
              </a:rPr>
              <a:t>Антимонопольный орган сделал запрос в Росздравнадзор о наиболее подходящем коде ОКПД2. Служба указала на код, не соответствующий коду, использованному заказчиком. В результате антимонопольный орган признал жалобу обоснованной, заказчика нарушившим требования Закона № 44-ФЗ.</a:t>
            </a:r>
          </a:p>
          <a:p>
            <a:pPr indent="0" algn="just">
              <a:tabLst>
                <a:tab pos="571500" algn="l"/>
              </a:tabLst>
            </a:pPr>
            <a:r>
              <a:rPr lang="ru-RU" sz="1400" i="1" dirty="0">
                <a:latin typeface="+mn-lt"/>
                <a:ea typeface="Times New Roman" panose="02020603050405020304" pitchFamily="18" charset="0"/>
              </a:rPr>
              <a:t>см. решение Астраханского УФАС России от 02.06.2020 по закупке № 0125500000220000160</a:t>
            </a:r>
          </a:p>
          <a:p>
            <a:pPr indent="360680" algn="just"/>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130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sp>
        <p:nvSpPr>
          <p:cNvPr id="3" name="Прямоугольник 2"/>
          <p:cNvSpPr/>
          <p:nvPr/>
        </p:nvSpPr>
        <p:spPr>
          <a:xfrm>
            <a:off x="546411" y="1223697"/>
            <a:ext cx="8346070" cy="3785652"/>
          </a:xfrm>
          <a:prstGeom prst="rect">
            <a:avLst/>
          </a:prstGeom>
        </p:spPr>
        <p:txBody>
          <a:bodyPr wrap="square">
            <a:spAutoFit/>
          </a:bodyPr>
          <a:lstStyle/>
          <a:p>
            <a:pPr indent="0" algn="just">
              <a:tabLst>
                <a:tab pos="571500" algn="l"/>
              </a:tabLst>
            </a:pPr>
            <a:r>
              <a:rPr lang="ru-RU" sz="1200" dirty="0">
                <a:solidFill>
                  <a:srgbClr val="000000"/>
                </a:solidFill>
                <a:effectLst/>
                <a:ea typeface="Times New Roman" panose="02020603050405020304" pitchFamily="18" charset="0"/>
              </a:rPr>
              <a:t>В соответствии со ст. 14 Закона от 29.06.2015 № 162-ФЗ «О стандартизации в РФ» классификатор является документом по стандартизации. Согласно ст. 20 Закона № 162-ФЗ порядок разработки, ведения, изменения и применения общероссийских классификаторов устанавливается Правительством РФ. Правила разработки, ведения, изменения и применения общероссийских классификаторов технико-экономической и социальной информации (далее – Порядок) утверждены постановлением Правительства РФ от 07.06.2019 N 733.</a:t>
            </a:r>
          </a:p>
          <a:p>
            <a:pPr indent="0" algn="just">
              <a:tabLst>
                <a:tab pos="571500" algn="l"/>
              </a:tabLst>
            </a:pPr>
            <a:r>
              <a:rPr lang="ru-RU" sz="1200" dirty="0">
                <a:solidFill>
                  <a:srgbClr val="000000"/>
                </a:solidFill>
                <a:effectLst/>
                <a:ea typeface="Times New Roman" panose="02020603050405020304" pitchFamily="18" charset="0"/>
              </a:rPr>
              <a:t>Согласно п. 13 Порядка общероссийские классификаторы и их коды являются обязательными к применению в информационных ресурсах государственных и муниципальных информационных систем при межведомственном информационном взаимодействии в случае, если информация в указанных информационных ресурсах полностью или частично структурируется по идентичным объектам и признакам классификации. </a:t>
            </a:r>
          </a:p>
          <a:p>
            <a:pPr indent="0" algn="just">
              <a:tabLst>
                <a:tab pos="571500" algn="l"/>
              </a:tabLst>
            </a:pPr>
            <a:r>
              <a:rPr lang="ru-RU" sz="1200" b="1" i="1" dirty="0">
                <a:solidFill>
                  <a:srgbClr val="000000"/>
                </a:solidFill>
                <a:effectLst/>
                <a:ea typeface="Times New Roman" panose="02020603050405020304" pitchFamily="18" charset="0"/>
              </a:rPr>
              <a:t>Определение по общероссийскому классификатору кода объекта классификации</a:t>
            </a:r>
            <a:r>
              <a:rPr lang="ru-RU" sz="1200" dirty="0">
                <a:solidFill>
                  <a:srgbClr val="000000"/>
                </a:solidFill>
                <a:effectLst/>
                <a:ea typeface="Times New Roman" panose="02020603050405020304" pitchFamily="18" charset="0"/>
              </a:rPr>
              <a:t>, относящегося к сфере деятельности юридических и физических лиц, </a:t>
            </a:r>
            <a:r>
              <a:rPr lang="ru-RU" sz="1200" b="1" i="1" dirty="0">
                <a:solidFill>
                  <a:srgbClr val="000000"/>
                </a:solidFill>
                <a:effectLst/>
                <a:ea typeface="Times New Roman" panose="02020603050405020304" pitchFamily="18" charset="0"/>
              </a:rPr>
              <a:t>осуществляется ими самостоятельно </a:t>
            </a:r>
            <a:r>
              <a:rPr lang="ru-RU" sz="1200" dirty="0">
                <a:solidFill>
                  <a:srgbClr val="000000"/>
                </a:solidFill>
                <a:effectLst/>
                <a:ea typeface="Times New Roman" panose="02020603050405020304" pitchFamily="18" charset="0"/>
              </a:rPr>
              <a:t>путем отнесения этого объекта к соответствующему коду и наименованию позиции общероссийского классификатора, </a:t>
            </a:r>
            <a:r>
              <a:rPr lang="ru-RU" sz="1200" b="1" i="1" dirty="0">
                <a:solidFill>
                  <a:srgbClr val="000000"/>
                </a:solidFill>
                <a:effectLst/>
                <a:ea typeface="Times New Roman" panose="02020603050405020304" pitchFamily="18" charset="0"/>
              </a:rPr>
              <a:t>за исключением случаев, установленных законодательством Российской Федерации.</a:t>
            </a:r>
          </a:p>
          <a:p>
            <a:pPr indent="0" algn="just">
              <a:tabLst>
                <a:tab pos="571500" algn="l"/>
              </a:tabLst>
            </a:pPr>
            <a:r>
              <a:rPr lang="ru-RU" sz="1200" dirty="0">
                <a:solidFill>
                  <a:srgbClr val="000000"/>
                </a:solidFill>
                <a:effectLst/>
                <a:ea typeface="Times New Roman" panose="02020603050405020304" pitchFamily="18" charset="0"/>
              </a:rPr>
              <a:t>Иными словами, законодательство не регламентирует порядок указания заказчиком в извещении о закупке кода ОКПД2 и его выбор осуществляется заказчиком самостоятельно.</a:t>
            </a:r>
          </a:p>
          <a:p>
            <a:pPr indent="0" algn="just">
              <a:tabLst>
                <a:tab pos="571500" algn="l"/>
              </a:tabLst>
            </a:pPr>
            <a:r>
              <a:rPr lang="ru-RU" sz="1200" dirty="0">
                <a:solidFill>
                  <a:srgbClr val="000000"/>
                </a:solidFill>
                <a:effectLst/>
                <a:ea typeface="Times New Roman" panose="02020603050405020304" pitchFamily="18" charset="0"/>
              </a:rPr>
              <a:t>Аналогичный вывод сделан в </a:t>
            </a:r>
            <a:r>
              <a:rPr lang="ru-RU" sz="1200" i="1" dirty="0">
                <a:solidFill>
                  <a:srgbClr val="000000"/>
                </a:solidFill>
                <a:effectLst/>
                <a:ea typeface="Times New Roman" panose="02020603050405020304" pitchFamily="18" charset="0"/>
              </a:rPr>
              <a:t>постановлении Девятого ААС от 18.04.2023 по делу N А40-214906/2022.</a:t>
            </a:r>
            <a:endParaRPr lang="ru-RU" sz="1600" i="1" dirty="0">
              <a:effectLst/>
              <a:ea typeface="Times New Roman" panose="02020603050405020304" pitchFamily="18" charset="0"/>
            </a:endParaRPr>
          </a:p>
        </p:txBody>
      </p:sp>
    </p:spTree>
    <p:extLst>
      <p:ext uri="{BB962C8B-B14F-4D97-AF65-F5344CB8AC3E}">
        <p14:creationId xmlns:p14="http://schemas.microsoft.com/office/powerpoint/2010/main" val="191847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Коды ОКПД2</a:t>
            </a:r>
          </a:p>
        </p:txBody>
      </p:sp>
      <p:sp>
        <p:nvSpPr>
          <p:cNvPr id="3" name="Прямоугольник 2"/>
          <p:cNvSpPr/>
          <p:nvPr/>
        </p:nvSpPr>
        <p:spPr>
          <a:xfrm>
            <a:off x="323528" y="1081230"/>
            <a:ext cx="8346070" cy="3754874"/>
          </a:xfrm>
          <a:prstGeom prst="rect">
            <a:avLst/>
          </a:prstGeom>
        </p:spPr>
        <p:txBody>
          <a:bodyPr wrap="square">
            <a:spAutoFit/>
          </a:bodyPr>
          <a:lstStyle/>
          <a:p>
            <a:pPr indent="0" algn="just">
              <a:tabLst>
                <a:tab pos="571500" algn="l"/>
              </a:tabLst>
            </a:pPr>
            <a:r>
              <a:rPr lang="ru-RU" sz="1400" dirty="0">
                <a:solidFill>
                  <a:srgbClr val="000000"/>
                </a:solidFill>
                <a:effectLst/>
                <a:ea typeface="Times New Roman" panose="02020603050405020304" pitchFamily="18" charset="0"/>
              </a:rPr>
              <a:t>При этом, контрольный орган в сфере закупок не наделен полномочиями по определению потребности Заказчика, а именно по вопросу того, какая позиция кода ОКПД 2 в большей или меньшей степени будет удовлетворять его потребность, ввиду чего, Комиссии не представляется возможным установить, что используемый в данной закупочной процедуре код является менее оптимальным для удовлетворения потребности Заказчика в закупаемом товаре, чем предложенный Заявителем.</a:t>
            </a:r>
            <a:endParaRPr lang="ru-RU" sz="1400" dirty="0">
              <a:effectLst/>
              <a:ea typeface="Times New Roman" panose="02020603050405020304" pitchFamily="18" charset="0"/>
            </a:endParaRPr>
          </a:p>
          <a:p>
            <a:pPr indent="0" algn="just">
              <a:tabLst>
                <a:tab pos="571500" algn="l"/>
              </a:tabLst>
            </a:pPr>
            <a:r>
              <a:rPr lang="ru-RU" sz="1400" dirty="0">
                <a:solidFill>
                  <a:srgbClr val="000000"/>
                </a:solidFill>
                <a:effectLst/>
                <a:ea typeface="Times New Roman" panose="02020603050405020304" pitchFamily="18" charset="0"/>
              </a:rPr>
              <a:t>Законодательство о контрактной системе Российской Федерации не содержит положений, ограничивающих возможность Заказчика в самостоятельном определении кода ОКПД2 проводимых закупок. </a:t>
            </a:r>
            <a:endParaRPr lang="ru-RU" sz="1400" dirty="0">
              <a:effectLst/>
              <a:ea typeface="Times New Roman" panose="02020603050405020304" pitchFamily="18" charset="0"/>
            </a:endParaRPr>
          </a:p>
          <a:p>
            <a:pPr indent="0" algn="just"/>
            <a:endParaRPr lang="ru-RU" sz="1400" dirty="0">
              <a:ea typeface="Times New Roman" panose="02020603050405020304" pitchFamily="18" charset="0"/>
            </a:endParaRPr>
          </a:p>
          <a:p>
            <a:pPr indent="0" algn="just"/>
            <a:r>
              <a:rPr lang="ru-RU" sz="1400" i="1" dirty="0">
                <a:ea typeface="Times New Roman" panose="02020603050405020304" pitchFamily="18" charset="0"/>
              </a:rPr>
              <a:t>См. решение Тульского УФАС России от 18.02.2025 по делу № 071/06/106-132/2025</a:t>
            </a:r>
          </a:p>
          <a:p>
            <a:pPr indent="0" algn="just"/>
            <a:endParaRPr lang="ru-RU" sz="1400" i="1" dirty="0">
              <a:ea typeface="Times New Roman" panose="02020603050405020304" pitchFamily="18" charset="0"/>
            </a:endParaRPr>
          </a:p>
          <a:p>
            <a:pPr indent="0" algn="just"/>
            <a:r>
              <a:rPr lang="ru-RU" sz="1400" b="1" dirty="0">
                <a:ea typeface="Times New Roman" panose="02020603050405020304" pitchFamily="18" charset="0"/>
              </a:rPr>
              <a:t>Обоснование кода ОКПД2</a:t>
            </a:r>
            <a:r>
              <a:rPr lang="ru-RU" sz="1400" i="1" dirty="0">
                <a:ea typeface="Times New Roman" panose="02020603050405020304" pitchFamily="18" charset="0"/>
              </a:rPr>
              <a:t> (см. решения ФАС России от 27.03.2019 по закупке № 0373100041019000097, Ханты-Мансийского УФАС России от 27.12.2021 по делу № 086/06/33-2040/2021, Свердловского УФАС России от 11.04.2022 по жалобе № 066/06/106-1211/2022, Башкортостанского УФАС России от 18.04.2022 № ТО002/06/105-738/2022 и т.д.)</a:t>
            </a:r>
            <a:endParaRPr lang="ru-RU" sz="1200" i="1" dirty="0">
              <a:ea typeface="Times New Roman" panose="02020603050405020304" pitchFamily="18" charset="0"/>
            </a:endParaRPr>
          </a:p>
        </p:txBody>
      </p:sp>
    </p:spTree>
    <p:extLst>
      <p:ext uri="{BB962C8B-B14F-4D97-AF65-F5344CB8AC3E}">
        <p14:creationId xmlns:p14="http://schemas.microsoft.com/office/powerpoint/2010/main" val="220975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перечней</a:t>
            </a:r>
          </a:p>
        </p:txBody>
      </p:sp>
      <p:sp>
        <p:nvSpPr>
          <p:cNvPr id="3" name="Прямоугольник 2"/>
          <p:cNvSpPr/>
          <p:nvPr/>
        </p:nvSpPr>
        <p:spPr>
          <a:xfrm>
            <a:off x="251520" y="983990"/>
            <a:ext cx="8640960" cy="3557256"/>
          </a:xfrm>
          <a:prstGeom prst="rect">
            <a:avLst/>
          </a:prstGeom>
        </p:spPr>
        <p:txBody>
          <a:bodyPr wrap="square">
            <a:spAutoFit/>
          </a:bodyPr>
          <a:lstStyle/>
          <a:p>
            <a:pPr marL="228600" indent="0" algn="just">
              <a:lnSpc>
                <a:spcPct val="115000"/>
              </a:lnSpc>
              <a:spcAft>
                <a:spcPts val="800"/>
              </a:spcAft>
            </a:pPr>
            <a:r>
              <a:rPr lang="ru-RU" sz="1200" b="1" i="1" dirty="0">
                <a:effectLst/>
                <a:ea typeface="Calibri" panose="020F0502020204030204" pitchFamily="34" charset="0"/>
                <a:cs typeface="Times New Roman" panose="02020603050405020304" pitchFamily="18" charset="0"/>
              </a:rPr>
              <a:t>Вопрос № 1</a:t>
            </a:r>
            <a:r>
              <a:rPr lang="ru-RU" sz="1200" i="1" dirty="0">
                <a:effectLst/>
                <a:ea typeface="Calibri" panose="020F0502020204030204" pitchFamily="34" charset="0"/>
                <a:cs typeface="Times New Roman" panose="02020603050405020304" pitchFamily="18" charset="0"/>
              </a:rPr>
              <a:t>:</a:t>
            </a:r>
            <a:r>
              <a:rPr lang="ru-RU" sz="1200" dirty="0">
                <a:effectLst/>
                <a:ea typeface="Calibri" panose="020F0502020204030204" pitchFamily="34" charset="0"/>
                <a:cs typeface="Times New Roman" panose="02020603050405020304" pitchFamily="18" charset="0"/>
              </a:rPr>
              <a:t> К какому коду ОКПД2 относится закупаемый товар? Этот код содержится в Приложении № 1 и/или Приложении № 2?</a:t>
            </a:r>
          </a:p>
          <a:p>
            <a:pPr marL="228600" indent="0" algn="just">
              <a:lnSpc>
                <a:spcPct val="115000"/>
              </a:lnSpc>
              <a:spcAft>
                <a:spcPts val="800"/>
              </a:spcAft>
            </a:pPr>
            <a:r>
              <a:rPr lang="ru-RU" sz="1200" dirty="0">
                <a:effectLst/>
                <a:ea typeface="Calibri" panose="020F0502020204030204" pitchFamily="34" charset="0"/>
                <a:cs typeface="Times New Roman" panose="02020603050405020304" pitchFamily="18" charset="0"/>
              </a:rPr>
              <a:t>Если ответ «Да», переходим к вопросу № 2. Если ответ «Нет», устанавливаем преимущество.</a:t>
            </a:r>
          </a:p>
          <a:p>
            <a:pPr marL="228600" indent="0" algn="just">
              <a:lnSpc>
                <a:spcPct val="115000"/>
              </a:lnSpc>
              <a:spcAft>
                <a:spcPts val="800"/>
              </a:spcAft>
            </a:pPr>
            <a:r>
              <a:rPr lang="ru-RU" sz="1200" b="1" i="1" dirty="0">
                <a:effectLst/>
                <a:ea typeface="Calibri" panose="020F0502020204030204" pitchFamily="34" charset="0"/>
                <a:cs typeface="Times New Roman" panose="02020603050405020304" pitchFamily="18" charset="0"/>
              </a:rPr>
              <a:t>Вопрос № 2</a:t>
            </a:r>
            <a:r>
              <a:rPr lang="ru-RU" sz="1200" i="1" dirty="0">
                <a:effectLst/>
                <a:ea typeface="Calibri" panose="020F0502020204030204" pitchFamily="34" charset="0"/>
                <a:cs typeface="Times New Roman" panose="02020603050405020304" pitchFamily="18" charset="0"/>
              </a:rPr>
              <a:t>:</a:t>
            </a:r>
            <a:r>
              <a:rPr lang="ru-RU" sz="1200" dirty="0">
                <a:effectLst/>
                <a:ea typeface="Calibri" panose="020F0502020204030204" pitchFamily="34" charset="0"/>
                <a:cs typeface="Times New Roman" panose="02020603050405020304" pitchFamily="18" charset="0"/>
              </a:rPr>
              <a:t> В столбцах «Наименование товара» и «Наименование товара, работы, услуги» Приложений № 1 и № 2 указано наименование, полностью соответствующее наименованию кода ОКПД2 по Классификатору?</a:t>
            </a:r>
          </a:p>
          <a:p>
            <a:pPr marL="228600" indent="0" algn="just">
              <a:lnSpc>
                <a:spcPct val="115000"/>
              </a:lnSpc>
              <a:spcAft>
                <a:spcPts val="800"/>
              </a:spcAft>
            </a:pPr>
            <a:r>
              <a:rPr lang="ru-RU" sz="1200" dirty="0">
                <a:effectLst/>
                <a:ea typeface="Calibri" panose="020F0502020204030204" pitchFamily="34" charset="0"/>
                <a:cs typeface="Times New Roman" panose="02020603050405020304" pitchFamily="18" charset="0"/>
              </a:rPr>
              <a:t>Если ответ «Да», устанавливаем запрет и/или ограничение (в зависимости от того, в каком Приложении такое наименование и код ОКПД2 указаны). Если ответ «Нет», переходим к вопросу № 3.</a:t>
            </a:r>
          </a:p>
          <a:p>
            <a:pPr marL="228600" indent="0" algn="just">
              <a:lnSpc>
                <a:spcPct val="115000"/>
              </a:lnSpc>
              <a:spcAft>
                <a:spcPts val="800"/>
              </a:spcAft>
            </a:pPr>
            <a:r>
              <a:rPr lang="ru-RU" sz="1200" b="1" i="1" dirty="0">
                <a:effectLst/>
                <a:ea typeface="Calibri" panose="020F0502020204030204" pitchFamily="34" charset="0"/>
                <a:cs typeface="Times New Roman" panose="02020603050405020304" pitchFamily="18" charset="0"/>
              </a:rPr>
              <a:t>Вопрос № 3:</a:t>
            </a:r>
            <a:r>
              <a:rPr lang="ru-RU" sz="1200" b="1" dirty="0">
                <a:effectLst/>
                <a:ea typeface="Calibri" panose="020F0502020204030204" pitchFamily="34" charset="0"/>
                <a:cs typeface="Times New Roman" panose="02020603050405020304" pitchFamily="18" charset="0"/>
              </a:rPr>
              <a:t> </a:t>
            </a:r>
            <a:r>
              <a:rPr lang="ru-RU" sz="1200" dirty="0">
                <a:effectLst/>
                <a:ea typeface="Calibri" panose="020F0502020204030204" pitchFamily="34" charset="0"/>
                <a:cs typeface="Times New Roman" panose="02020603050405020304" pitchFamily="18" charset="0"/>
              </a:rPr>
              <a:t>Заказчик может доказать, что закупаемый товар не может быть отнесен к наименованию, указанному в столбцах «Наименование товара» и «Наименование товара, работы, услуги» Приложений № 1 и № 2?</a:t>
            </a:r>
          </a:p>
          <a:p>
            <a:pPr marL="228600" indent="0" algn="just">
              <a:lnSpc>
                <a:spcPct val="115000"/>
              </a:lnSpc>
              <a:spcAft>
                <a:spcPts val="800"/>
              </a:spcAft>
            </a:pPr>
            <a:r>
              <a:rPr lang="ru-RU" sz="1200" dirty="0">
                <a:effectLst/>
                <a:ea typeface="Calibri" panose="020F0502020204030204" pitchFamily="34" charset="0"/>
                <a:cs typeface="Times New Roman" panose="02020603050405020304" pitchFamily="18" charset="0"/>
              </a:rPr>
              <a:t>Если ответ «Да», заказчик устанавливает преимущество, если ответ «Нет», заказчик устанавливает запрет и/или ограничение.</a:t>
            </a:r>
          </a:p>
        </p:txBody>
      </p:sp>
    </p:spTree>
    <p:extLst>
      <p:ext uri="{BB962C8B-B14F-4D97-AF65-F5344CB8AC3E}">
        <p14:creationId xmlns:p14="http://schemas.microsoft.com/office/powerpoint/2010/main" val="4018665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Запрет на ПО</a:t>
            </a:r>
          </a:p>
        </p:txBody>
      </p:sp>
      <p:sp>
        <p:nvSpPr>
          <p:cNvPr id="3" name="Прямоугольник 2"/>
          <p:cNvSpPr/>
          <p:nvPr/>
        </p:nvSpPr>
        <p:spPr>
          <a:xfrm>
            <a:off x="404408" y="1131590"/>
            <a:ext cx="8346070" cy="3231654"/>
          </a:xfrm>
          <a:prstGeom prst="rect">
            <a:avLst/>
          </a:prstGeom>
        </p:spPr>
        <p:txBody>
          <a:bodyPr wrap="square">
            <a:spAutoFit/>
          </a:bodyPr>
          <a:lstStyle/>
          <a:p>
            <a:pPr marL="0" indent="0" algn="just"/>
            <a:r>
              <a:rPr lang="ru-RU" sz="1200" dirty="0"/>
              <a:t>Под программным обеспечением, указанным в позиции 146 Приложения № 1, понимается ПО и (или) права на него вследствие:</a:t>
            </a:r>
          </a:p>
          <a:p>
            <a:pPr marL="285750" indent="-285750" algn="just">
              <a:buFont typeface="Wingdings" panose="05000000000000000000" pitchFamily="2" charset="2"/>
              <a:buChar char="ü"/>
            </a:pPr>
            <a:r>
              <a:rPr lang="ru-RU" sz="1200" dirty="0"/>
              <a:t>поставки на материальном носителе и (или) в электронном виде по каналам связи, а также предоставления в пользование программного обеспечения посредством использования каналов связи и внешней информационно-технологической и программно-аппаратной инфраструктуры, обеспечивающей сбор, обработку и хранение данных (услуги облачных вычислений);</a:t>
            </a:r>
          </a:p>
          <a:p>
            <a:pPr marL="285750" indent="-285750" algn="just">
              <a:buFont typeface="Wingdings" panose="05000000000000000000" pitchFamily="2" charset="2"/>
              <a:buChar char="ü"/>
            </a:pPr>
            <a:r>
              <a:rPr lang="ru-RU" sz="1200" dirty="0"/>
              <a:t>поставки, технического обслуживания персональных ЭВМ, устройств терминального доступа, серверного оборудования и иных средств вычислительной техники, на которых </a:t>
            </a:r>
            <a:r>
              <a:rPr lang="ru-RU" sz="1200" b="1" i="1" dirty="0"/>
              <a:t>программное обеспечение подлежит установке в результате исполнения контракта;</a:t>
            </a:r>
          </a:p>
          <a:p>
            <a:pPr marL="285750" indent="-285750" algn="just">
              <a:buFont typeface="Wingdings" panose="05000000000000000000" pitchFamily="2" charset="2"/>
              <a:buChar char="ü"/>
            </a:pPr>
            <a:r>
              <a:rPr lang="ru-RU" sz="1200" dirty="0"/>
              <a:t>выполнения работ, оказания услуг, связанных с разработкой, модификацией, модернизацией программного обеспечения, в том числе в составе существующих автоматизированных систем, если такие работы или услуги сопряжены с предоставлением заказчику прав на использование программного обеспечения или расширением ранее предоставленного объема прав;</a:t>
            </a:r>
          </a:p>
          <a:p>
            <a:pPr marL="285750" indent="-285750" algn="just">
              <a:buFont typeface="Wingdings" panose="05000000000000000000" pitchFamily="2" charset="2"/>
              <a:buChar char="ü"/>
            </a:pPr>
            <a:r>
              <a:rPr lang="ru-RU" sz="1200" dirty="0"/>
              <a:t>оказания услуг, связанных с сопровождением, технической поддержкой, обновлением программного обеспечения, в том числе в составе существующих автоматизированных систем, если такие услуги сопряжены с предоставлением заказчику прав на использование программного обеспечения или расширением ранее предоставленного объема прав.</a:t>
            </a:r>
          </a:p>
        </p:txBody>
      </p:sp>
    </p:spTree>
    <p:extLst>
      <p:ext uri="{BB962C8B-B14F-4D97-AF65-F5344CB8AC3E}">
        <p14:creationId xmlns:p14="http://schemas.microsoft.com/office/powerpoint/2010/main" val="738107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Запрет на ПО</a:t>
            </a:r>
          </a:p>
        </p:txBody>
      </p:sp>
      <p:sp>
        <p:nvSpPr>
          <p:cNvPr id="3" name="Прямоугольник 2"/>
          <p:cNvSpPr/>
          <p:nvPr/>
        </p:nvSpPr>
        <p:spPr>
          <a:xfrm>
            <a:off x="404408" y="1131590"/>
            <a:ext cx="8346070" cy="2462213"/>
          </a:xfrm>
          <a:prstGeom prst="rect">
            <a:avLst/>
          </a:prstGeom>
        </p:spPr>
        <p:txBody>
          <a:bodyPr wrap="square">
            <a:spAutoFit/>
          </a:bodyPr>
          <a:lstStyle/>
          <a:p>
            <a:pPr marL="0" indent="0" algn="just"/>
            <a:r>
              <a:rPr lang="ru-RU" sz="1400" dirty="0">
                <a:latin typeface="Verdana" panose="020B0604030504040204" pitchFamily="34" charset="0"/>
                <a:ea typeface="Verdana" panose="020B0604030504040204" pitchFamily="34" charset="0"/>
              </a:rPr>
              <a:t>При закупке медицинского оборудования со встроенным ПО запрет не устанавливается:</a:t>
            </a:r>
          </a:p>
          <a:p>
            <a:pPr algn="just"/>
            <a:r>
              <a:rPr lang="ru-RU" sz="1400" i="1" dirty="0">
                <a:ea typeface="Verdana" panose="020B0604030504040204" pitchFamily="34" charset="0"/>
              </a:rPr>
              <a:t>См. решение </a:t>
            </a:r>
            <a:r>
              <a:rPr lang="ru-RU" sz="1400" i="1" dirty="0">
                <a:ea typeface="Times New Roman" panose="02020603050405020304" pitchFamily="18" charset="0"/>
              </a:rPr>
              <a:t>Челябинского УФАС России от 25.03.2025 </a:t>
            </a:r>
            <a:r>
              <a:rPr lang="ru-RU" sz="1400" i="1" kern="50" dirty="0">
                <a:effectLst/>
                <a:ea typeface="Andale Sans UI"/>
              </a:rPr>
              <a:t>по делу № 074/06/106-574/2025, Якутского УФАС России от 24.03.2025 </a:t>
            </a:r>
            <a:r>
              <a:rPr lang="ru-RU" sz="1400" i="1" dirty="0">
                <a:solidFill>
                  <a:srgbClr val="000000"/>
                </a:solidFill>
                <a:effectLst/>
                <a:ea typeface="Times New Roman" panose="02020603050405020304" pitchFamily="18" charset="0"/>
              </a:rPr>
              <a:t>по делу № 014/06/49-581/2025,</a:t>
            </a:r>
            <a:endParaRPr lang="ru-RU" sz="1400" i="1" dirty="0">
              <a:solidFill>
                <a:srgbClr val="00000A"/>
              </a:solidFill>
              <a:effectLst/>
              <a:ea typeface="Times New Roman" panose="02020603050405020304" pitchFamily="18" charset="0"/>
            </a:endParaRPr>
          </a:p>
          <a:p>
            <a:pPr marL="0" indent="0" algn="just"/>
            <a:r>
              <a:rPr lang="ru-RU" sz="1400" i="1" dirty="0">
                <a:ea typeface="Verdana" panose="020B0604030504040204" pitchFamily="34" charset="0"/>
              </a:rPr>
              <a:t>Санкт-Петербургского УФАС России от 28.02.2025 по делу № 44-345/25, Московского областного УФАС России от 17.02.2025 по делу № 050/06/105-4212/2025, от 25.02.2025 </a:t>
            </a:r>
            <a:r>
              <a:rPr lang="ru-RU" sz="1400" i="1" dirty="0">
                <a:solidFill>
                  <a:srgbClr val="000000"/>
                </a:solidFill>
                <a:effectLst/>
                <a:ea typeface="Verdana" panose="020B0604030504040204" pitchFamily="34" charset="0"/>
              </a:rPr>
              <a:t>по делу № 050/06/105-5457/2025.</a:t>
            </a:r>
            <a:endParaRPr lang="ru-RU" sz="1400" i="1" dirty="0">
              <a:ea typeface="Verdana" panose="020B0604030504040204" pitchFamily="34" charset="0"/>
            </a:endParaRPr>
          </a:p>
          <a:p>
            <a:pPr marL="0" indent="0" algn="just"/>
            <a:endParaRPr lang="ru-RU" sz="1400" i="1" dirty="0">
              <a:latin typeface="Verdana" panose="020B0604030504040204" pitchFamily="34" charset="0"/>
              <a:ea typeface="Verdana" panose="020B0604030504040204" pitchFamily="34" charset="0"/>
            </a:endParaRPr>
          </a:p>
          <a:p>
            <a:pPr marL="0" indent="0" algn="just"/>
            <a:r>
              <a:rPr lang="ru-RU" sz="1400" b="1" i="1" dirty="0">
                <a:latin typeface="Verdana" panose="020B0604030504040204" pitchFamily="34" charset="0"/>
                <a:ea typeface="Verdana" panose="020B0604030504040204" pitchFamily="34" charset="0"/>
              </a:rPr>
              <a:t>Ранее:</a:t>
            </a:r>
          </a:p>
          <a:p>
            <a:pPr marL="0" indent="0" algn="just"/>
            <a:r>
              <a:rPr lang="ru-RU" sz="1400" i="1" dirty="0">
                <a:latin typeface="Verdana" panose="020B0604030504040204" pitchFamily="34" charset="0"/>
                <a:ea typeface="Verdana" panose="020B0604030504040204" pitchFamily="34" charset="0"/>
              </a:rPr>
              <a:t>Письма ФАС России от </a:t>
            </a:r>
            <a:r>
              <a:rPr lang="ru-RU" sz="1400" i="1" dirty="0">
                <a:solidFill>
                  <a:srgbClr val="000000"/>
                </a:solidFill>
                <a:effectLst/>
                <a:latin typeface="Verdana" panose="020B0604030504040204" pitchFamily="34" charset="0"/>
                <a:ea typeface="Verdana" panose="020B0604030504040204" pitchFamily="34" charset="0"/>
              </a:rPr>
              <a:t>30.12.2022 № ПИ/118987/22, </a:t>
            </a:r>
            <a:r>
              <a:rPr lang="ru-RU" sz="1400" i="1" dirty="0">
                <a:effectLst/>
                <a:latin typeface="Verdana" panose="020B0604030504040204" pitchFamily="34" charset="0"/>
                <a:ea typeface="Verdana" panose="020B0604030504040204" pitchFamily="34" charset="0"/>
              </a:rPr>
              <a:t>от 17.06.2024 № ПИ/52154/24</a:t>
            </a:r>
            <a:endParaRPr lang="ru-RU" sz="1400" i="1" dirty="0">
              <a:solidFill>
                <a:srgbClr val="000000"/>
              </a:solidFill>
              <a:effectLst/>
              <a:latin typeface="Verdana" panose="020B0604030504040204" pitchFamily="34" charset="0"/>
              <a:ea typeface="Verdana" panose="020B0604030504040204" pitchFamily="34" charset="0"/>
            </a:endParaRPr>
          </a:p>
          <a:p>
            <a:pPr marL="0" indent="0" algn="just"/>
            <a:r>
              <a:rPr lang="ru-RU" sz="1400" i="1" dirty="0">
                <a:latin typeface="Verdana" panose="020B0604030504040204" pitchFamily="34" charset="0"/>
                <a:ea typeface="Verdana" panose="020B0604030504040204" pitchFamily="34" charset="0"/>
              </a:rPr>
              <a:t>Письмо </a:t>
            </a:r>
            <a:r>
              <a:rPr lang="ru-RU" sz="1400" i="1" dirty="0" err="1">
                <a:latin typeface="Verdana" panose="020B0604030504040204" pitchFamily="34" charset="0"/>
                <a:ea typeface="Verdana" panose="020B0604030504040204" pitchFamily="34" charset="0"/>
              </a:rPr>
              <a:t>Минцифры</a:t>
            </a:r>
            <a:r>
              <a:rPr lang="ru-RU" sz="1400" i="1" dirty="0">
                <a:latin typeface="Verdana" panose="020B0604030504040204" pitchFamily="34" charset="0"/>
                <a:ea typeface="Verdana" panose="020B0604030504040204" pitchFamily="34" charset="0"/>
              </a:rPr>
              <a:t> России от</a:t>
            </a:r>
            <a:r>
              <a:rPr lang="ru-RU" sz="1400" i="1" dirty="0">
                <a:solidFill>
                  <a:srgbClr val="000000"/>
                </a:solidFill>
                <a:effectLst/>
                <a:latin typeface="Verdana" panose="020B0604030504040204" pitchFamily="34" charset="0"/>
                <a:ea typeface="Verdana" panose="020B0604030504040204" pitchFamily="34" charset="0"/>
              </a:rPr>
              <a:t> 15.12.2022 № П11-2-05-106-94501 </a:t>
            </a:r>
            <a:endParaRPr lang="ru-RU" sz="14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90904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Закупки ЛП</a:t>
            </a:r>
          </a:p>
        </p:txBody>
      </p:sp>
      <p:sp>
        <p:nvSpPr>
          <p:cNvPr id="3" name="Прямоугольник 2"/>
          <p:cNvSpPr/>
          <p:nvPr/>
        </p:nvSpPr>
        <p:spPr>
          <a:xfrm>
            <a:off x="404408" y="1131590"/>
            <a:ext cx="8346070" cy="2873607"/>
          </a:xfrm>
          <a:prstGeom prst="rect">
            <a:avLst/>
          </a:prstGeom>
        </p:spPr>
        <p:txBody>
          <a:bodyPr wrap="square">
            <a:spAutoFit/>
          </a:bodyPr>
          <a:lstStyle/>
          <a:p>
            <a:pPr marL="0" lvl="0" indent="0" algn="just">
              <a:buClrTx/>
              <a:buSzTx/>
            </a:pPr>
            <a:r>
              <a:rPr lang="ru-RU" sz="1400" b="1" dirty="0">
                <a:solidFill>
                  <a:sysClr val="windowText" lastClr="000000"/>
                </a:solidFill>
              </a:rPr>
              <a:t>Постановление Правительства РФ от 23.12.2024 № 1875</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ea typeface="+mn-ea"/>
                <a:cs typeface="+mn-cs"/>
              </a:rPr>
              <a:t>В силу </a:t>
            </a:r>
            <a:r>
              <a:rPr kumimoji="0" lang="ru-RU" sz="1400" b="0" i="0" u="none" strike="noStrike" kern="1200" cap="none" spc="0" normalizeH="0" baseline="0" noProof="0" dirty="0" err="1">
                <a:ln>
                  <a:noFill/>
                </a:ln>
                <a:solidFill>
                  <a:srgbClr val="000000"/>
                </a:solidFill>
                <a:effectLst/>
                <a:uLnTx/>
                <a:uFillTx/>
                <a:ea typeface="+mn-ea"/>
                <a:cs typeface="+mn-cs"/>
              </a:rPr>
              <a:t>пп</a:t>
            </a:r>
            <a:r>
              <a:rPr kumimoji="0" lang="ru-RU" sz="1400" b="0" i="0" u="none" strike="noStrike" kern="1200" cap="none" spc="0" normalizeH="0" baseline="0" noProof="0" dirty="0">
                <a:ln>
                  <a:noFill/>
                </a:ln>
                <a:solidFill>
                  <a:srgbClr val="000000"/>
                </a:solidFill>
                <a:effectLst/>
                <a:uLnTx/>
                <a:uFillTx/>
                <a:ea typeface="+mn-ea"/>
                <a:cs typeface="+mn-cs"/>
              </a:rPr>
              <a:t>. р) п. 4 ПП РФ № 1875 распространяются на закупки ЛП, включенных в перечень ЖНВЛП.</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ru-RU" sz="1400" i="1" dirty="0">
                <a:solidFill>
                  <a:srgbClr val="000000"/>
                </a:solidFill>
              </a:rPr>
              <a:t>См. решение Крымского УФАС России от 21.04.2025 по делу №082/06/106-938/2025</a:t>
            </a:r>
            <a:endParaRPr kumimoji="0" lang="ru-RU" sz="1400" b="0" i="1" u="none" strike="noStrike" kern="1200" cap="none" spc="0" normalizeH="0" baseline="0" noProof="0" dirty="0">
              <a:ln>
                <a:noFill/>
              </a:ln>
              <a:solidFill>
                <a:srgbClr val="000000"/>
              </a:solidFill>
              <a:effectLst/>
              <a:uLnTx/>
              <a:uFillTx/>
              <a:ea typeface="+mn-ea"/>
              <a:cs typeface="+mn-cs"/>
            </a:endParaRP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ru-RU" sz="1400" dirty="0">
                <a:solidFill>
                  <a:srgbClr val="000000"/>
                </a:solidFill>
              </a:rPr>
              <a:t>Ограничения, преимущества не применяются при закупке товаров:</a:t>
            </a:r>
          </a:p>
          <a:p>
            <a:pPr marL="285750" marR="0" lvl="0" indent="-285750" algn="just"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ru-RU" sz="1400" b="0" u="none" strike="noStrike" kern="1200" cap="none" spc="0" normalizeH="0" baseline="0" noProof="0" dirty="0">
                <a:ln>
                  <a:noFill/>
                </a:ln>
                <a:solidFill>
                  <a:srgbClr val="000000"/>
                </a:solidFill>
                <a:effectLst/>
                <a:uLnTx/>
                <a:uFillTx/>
                <a:ea typeface="+mn-ea"/>
                <a:cs typeface="+mn-cs"/>
              </a:rPr>
              <a:t>Фармацевтические </a:t>
            </a:r>
            <a:r>
              <a:rPr kumimoji="0" lang="ru-RU" sz="1400" b="0" u="none" strike="noStrike" kern="1200" cap="none" spc="0" normalizeH="0" baseline="0" noProof="0" dirty="0" err="1">
                <a:ln>
                  <a:noFill/>
                </a:ln>
                <a:solidFill>
                  <a:srgbClr val="000000"/>
                </a:solidFill>
                <a:effectLst/>
                <a:uLnTx/>
                <a:uFillTx/>
                <a:ea typeface="+mn-ea"/>
                <a:cs typeface="+mn-cs"/>
              </a:rPr>
              <a:t>суб</a:t>
            </a:r>
            <a:r>
              <a:rPr lang="ru-RU" sz="1400" dirty="0">
                <a:solidFill>
                  <a:srgbClr val="000000"/>
                </a:solidFill>
              </a:rPr>
              <a:t>станции;</a:t>
            </a:r>
          </a:p>
          <a:p>
            <a:pPr marL="285750" marR="0" lvl="0" indent="-285750" algn="just"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ru-RU" sz="1400" b="0" u="none" strike="noStrike" kern="1200" cap="none" spc="0" normalizeH="0" baseline="0" noProof="0" dirty="0">
                <a:ln>
                  <a:noFill/>
                </a:ln>
                <a:solidFill>
                  <a:srgbClr val="000000"/>
                </a:solidFill>
                <a:effectLst/>
                <a:uLnTx/>
                <a:uFillTx/>
                <a:ea typeface="+mn-ea"/>
                <a:cs typeface="+mn-cs"/>
              </a:rPr>
              <a:t>ЛП, не включенные в перечень ЖНВЛП;</a:t>
            </a:r>
          </a:p>
          <a:p>
            <a:pPr marL="285750" marR="0" lvl="0" indent="-285750" algn="just"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lang="ru-RU" sz="1400" dirty="0">
                <a:solidFill>
                  <a:srgbClr val="000000"/>
                </a:solidFill>
              </a:rPr>
              <a:t>Экстемпоральные ЛП;</a:t>
            </a:r>
          </a:p>
          <a:p>
            <a:pPr marL="285750" marR="0" lvl="0" indent="-285750" algn="just"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ru-RU" sz="1400" b="0" u="none" strike="noStrike" kern="1200" cap="none" spc="0" normalizeH="0" baseline="0" noProof="0" dirty="0">
                <a:ln>
                  <a:noFill/>
                </a:ln>
                <a:effectLst/>
                <a:uLnTx/>
                <a:uFillTx/>
                <a:ea typeface="+mn-ea"/>
                <a:cs typeface="+mn-cs"/>
              </a:rPr>
              <a:t>Незарегистрированные ЛП;</a:t>
            </a:r>
          </a:p>
          <a:p>
            <a:pPr marL="285750" marR="0" lvl="0" indent="-285750" algn="just"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lang="ru-RU" sz="1400" kern="1200" dirty="0">
                <a:solidFill>
                  <a:srgbClr val="000000"/>
                </a:solidFill>
                <a:ea typeface="+mn-ea"/>
                <a:cs typeface="+mn-cs"/>
              </a:rPr>
              <a:t>ЛП для ветеринарного применения.</a:t>
            </a:r>
            <a:endParaRPr kumimoji="0" lang="ru-RU" sz="1400" b="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1793254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sp>
        <p:nvSpPr>
          <p:cNvPr id="6" name="TextBox 5">
            <a:extLst>
              <a:ext uri="{FF2B5EF4-FFF2-40B4-BE49-F238E27FC236}">
                <a16:creationId xmlns:a16="http://schemas.microsoft.com/office/drawing/2014/main" id="{3E5E88A7-08BC-487E-B39C-EC2013196034}"/>
              </a:ext>
            </a:extLst>
          </p:cNvPr>
          <p:cNvSpPr txBox="1"/>
          <p:nvPr/>
        </p:nvSpPr>
        <p:spPr>
          <a:xfrm>
            <a:off x="107504" y="1059582"/>
            <a:ext cx="8769787" cy="1815882"/>
          </a:xfrm>
          <a:prstGeom prst="rect">
            <a:avLst/>
          </a:prstGeom>
          <a:noFill/>
        </p:spPr>
        <p:txBody>
          <a:bodyPr wrap="square">
            <a:spAutoFit/>
          </a:bodyPr>
          <a:lstStyle/>
          <a:p>
            <a:pPr marL="228600" indent="0" algn="just"/>
            <a:r>
              <a:rPr lang="ru-RU" sz="1400" dirty="0"/>
              <a:t>В соответствии с постановлением Правительства РФ от 23.12.2024 № 1875 недопустимо объединять в рамках одной закупки ЛП: </a:t>
            </a:r>
          </a:p>
          <a:p>
            <a:pPr marL="742950" lvl="1" indent="-285750" algn="just">
              <a:buFont typeface="Wingdings" panose="05000000000000000000" pitchFamily="2" charset="2"/>
              <a:buChar char="ü"/>
            </a:pPr>
            <a:r>
              <a:rPr lang="ru-RU" sz="1400" dirty="0"/>
              <a:t>Лекарственные препараты, включенные в Перечень ЖНВЛП (кроме перечня СЗЛС), и не включенные в него;</a:t>
            </a:r>
          </a:p>
          <a:p>
            <a:pPr marL="742950" lvl="1" indent="-285750" algn="just">
              <a:buFont typeface="Wingdings" panose="05000000000000000000" pitchFamily="2" charset="2"/>
              <a:buChar char="ü"/>
            </a:pPr>
            <a:r>
              <a:rPr lang="ru-RU" sz="1400" dirty="0"/>
              <a:t>Лекарственные препараты, включенные в Перечень стратегически значимых лекарственных средств (СЗЛС), утв. </a:t>
            </a:r>
            <a:r>
              <a:rPr lang="ru-RU" sz="1400" i="0" u="none" strike="noStrike" baseline="0" dirty="0"/>
              <a:t>распоряжением Правительства Российской Федерации от 6 июля 2010 г. N 1141-р</a:t>
            </a:r>
            <a:r>
              <a:rPr lang="ru-RU" sz="1400" dirty="0"/>
              <a:t>, и не включенные в него.</a:t>
            </a:r>
          </a:p>
          <a:p>
            <a:pPr marL="285750" indent="-285750" algn="just">
              <a:buFont typeface="Wingdings" panose="05000000000000000000" pitchFamily="2" charset="2"/>
              <a:buChar char="ü"/>
            </a:pPr>
            <a:endParaRPr lang="ru-RU" sz="1400" b="0" i="0" u="none" strike="noStrike" baseline="0" dirty="0">
              <a:solidFill>
                <a:schemeClr val="tx1"/>
              </a:solidFill>
            </a:endParaRPr>
          </a:p>
        </p:txBody>
      </p:sp>
    </p:spTree>
    <p:extLst>
      <p:ext uri="{BB962C8B-B14F-4D97-AF65-F5344CB8AC3E}">
        <p14:creationId xmlns:p14="http://schemas.microsoft.com/office/powerpoint/2010/main" val="1582177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sp>
        <p:nvSpPr>
          <p:cNvPr id="5" name="Текст 2">
            <a:extLst>
              <a:ext uri="{FF2B5EF4-FFF2-40B4-BE49-F238E27FC236}">
                <a16:creationId xmlns:a16="http://schemas.microsoft.com/office/drawing/2014/main" id="{2426C4C8-C982-455E-B71F-3D6A766C2DF5}"/>
              </a:ext>
            </a:extLst>
          </p:cNvPr>
          <p:cNvSpPr txBox="1">
            <a:spLocks/>
          </p:cNvSpPr>
          <p:nvPr/>
        </p:nvSpPr>
        <p:spPr>
          <a:xfrm>
            <a:off x="390900" y="1338160"/>
            <a:ext cx="2228537" cy="26341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ru-RU" sz="1400" b="1" dirty="0"/>
              <a:t>Перечень ЖНВЛП</a:t>
            </a:r>
            <a:endParaRPr lang="ru-RU" sz="1400" dirty="0"/>
          </a:p>
          <a:p>
            <a:pPr algn="just"/>
            <a:endParaRPr lang="ru-RU" sz="1400" dirty="0">
              <a:latin typeface="Exo 2" panose="020B0604020202020204" charset="-52"/>
            </a:endParaRPr>
          </a:p>
          <a:p>
            <a:pPr marL="285750" indent="-285750" algn="just">
              <a:buFont typeface="Arial" panose="020B0604020202020204" pitchFamily="34" charset="0"/>
              <a:buChar char="•"/>
            </a:pPr>
            <a:endParaRPr lang="ru-RU" sz="1400" i="1" dirty="0">
              <a:latin typeface="Exo 2" panose="020B0604020202020204" charset="-52"/>
            </a:endParaRPr>
          </a:p>
          <a:p>
            <a:pPr algn="l">
              <a:spcAft>
                <a:spcPts val="600"/>
              </a:spcAft>
              <a:buClr>
                <a:srgbClr val="0450F2"/>
              </a:buClr>
            </a:pPr>
            <a:endParaRPr lang="ru-RU" sz="1400" dirty="0">
              <a:latin typeface="Exo 2" panose="020B0604020202020204" charset="-52"/>
            </a:endParaRPr>
          </a:p>
          <a:p>
            <a:pPr algn="l">
              <a:spcAft>
                <a:spcPts val="600"/>
              </a:spcAft>
              <a:buClr>
                <a:srgbClr val="0450F2"/>
              </a:buClr>
            </a:pPr>
            <a:endParaRPr lang="ru-RU" sz="1400" dirty="0">
              <a:latin typeface="Exo 2" panose="00000500000000000000" pitchFamily="2" charset="-52"/>
            </a:endParaRPr>
          </a:p>
        </p:txBody>
      </p:sp>
      <p:pic>
        <p:nvPicPr>
          <p:cNvPr id="7" name="Рисунок 6">
            <a:extLst>
              <a:ext uri="{FF2B5EF4-FFF2-40B4-BE49-F238E27FC236}">
                <a16:creationId xmlns:a16="http://schemas.microsoft.com/office/drawing/2014/main" id="{B6A9676B-0229-4E7E-BB88-130F7307F164}"/>
              </a:ext>
            </a:extLst>
          </p:cNvPr>
          <p:cNvPicPr>
            <a:picLocks noChangeAspect="1"/>
          </p:cNvPicPr>
          <p:nvPr/>
        </p:nvPicPr>
        <p:blipFill>
          <a:blip r:embed="rId4"/>
          <a:stretch>
            <a:fillRect/>
          </a:stretch>
        </p:blipFill>
        <p:spPr>
          <a:xfrm>
            <a:off x="0" y="1672987"/>
            <a:ext cx="6129450" cy="2285558"/>
          </a:xfrm>
          <a:prstGeom prst="rect">
            <a:avLst/>
          </a:prstGeom>
        </p:spPr>
      </p:pic>
      <p:pic>
        <p:nvPicPr>
          <p:cNvPr id="8" name="Рисунок 7">
            <a:extLst>
              <a:ext uri="{FF2B5EF4-FFF2-40B4-BE49-F238E27FC236}">
                <a16:creationId xmlns:a16="http://schemas.microsoft.com/office/drawing/2014/main" id="{E6B92F0D-EA4C-45A0-816E-04BAB62D93F3}"/>
              </a:ext>
            </a:extLst>
          </p:cNvPr>
          <p:cNvPicPr>
            <a:picLocks noChangeAspect="1"/>
          </p:cNvPicPr>
          <p:nvPr/>
        </p:nvPicPr>
        <p:blipFill>
          <a:blip r:embed="rId5"/>
          <a:stretch>
            <a:fillRect/>
          </a:stretch>
        </p:blipFill>
        <p:spPr>
          <a:xfrm>
            <a:off x="6123110" y="1672987"/>
            <a:ext cx="2792257" cy="3456726"/>
          </a:xfrm>
          <a:prstGeom prst="rect">
            <a:avLst/>
          </a:prstGeom>
        </p:spPr>
      </p:pic>
      <p:sp>
        <p:nvSpPr>
          <p:cNvPr id="9" name="TextBox 8">
            <a:extLst>
              <a:ext uri="{FF2B5EF4-FFF2-40B4-BE49-F238E27FC236}">
                <a16:creationId xmlns:a16="http://schemas.microsoft.com/office/drawing/2014/main" id="{D866DAA3-158B-474F-8F3B-35194B455F89}"/>
              </a:ext>
            </a:extLst>
          </p:cNvPr>
          <p:cNvSpPr txBox="1"/>
          <p:nvPr/>
        </p:nvSpPr>
        <p:spPr>
          <a:xfrm>
            <a:off x="6041389" y="1338160"/>
            <a:ext cx="2373598" cy="307777"/>
          </a:xfrm>
          <a:prstGeom prst="rect">
            <a:avLst/>
          </a:prstGeom>
          <a:noFill/>
        </p:spPr>
        <p:txBody>
          <a:bodyPr wrap="square" rtlCol="0">
            <a:spAutoFit/>
          </a:bodyPr>
          <a:lstStyle/>
          <a:p>
            <a:pPr algn="just"/>
            <a:r>
              <a:rPr lang="ru-RU" sz="1400" b="1" dirty="0"/>
              <a:t>Перечень СЗЛС</a:t>
            </a:r>
            <a:endParaRPr lang="ru-RU" sz="1400" b="0" i="0" u="none" strike="noStrike" baseline="0" dirty="0"/>
          </a:p>
        </p:txBody>
      </p:sp>
    </p:spTree>
    <p:extLst>
      <p:ext uri="{BB962C8B-B14F-4D97-AF65-F5344CB8AC3E}">
        <p14:creationId xmlns:p14="http://schemas.microsoft.com/office/powerpoint/2010/main" val="2750656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sp>
        <p:nvSpPr>
          <p:cNvPr id="6" name="TextBox 5">
            <a:extLst>
              <a:ext uri="{FF2B5EF4-FFF2-40B4-BE49-F238E27FC236}">
                <a16:creationId xmlns:a16="http://schemas.microsoft.com/office/drawing/2014/main" id="{3E5E88A7-08BC-487E-B39C-EC2013196034}"/>
              </a:ext>
            </a:extLst>
          </p:cNvPr>
          <p:cNvSpPr txBox="1"/>
          <p:nvPr/>
        </p:nvSpPr>
        <p:spPr>
          <a:xfrm>
            <a:off x="107504" y="1059582"/>
            <a:ext cx="8769787" cy="2031325"/>
          </a:xfrm>
          <a:prstGeom prst="rect">
            <a:avLst/>
          </a:prstGeom>
          <a:noFill/>
        </p:spPr>
        <p:txBody>
          <a:bodyPr wrap="square">
            <a:spAutoFit/>
          </a:bodyPr>
          <a:lstStyle/>
          <a:p>
            <a:pPr marL="0" indent="0" algn="just"/>
            <a:r>
              <a:rPr lang="ru-RU" sz="1400" dirty="0"/>
              <a:t>Допустимо ли объединять в рамках одного лота приведенных ниже лекарственных средств?</a:t>
            </a:r>
          </a:p>
          <a:p>
            <a:pPr marL="514350" indent="-285750" algn="just">
              <a:buFont typeface="Wingdings" panose="05000000000000000000" pitchFamily="2" charset="2"/>
              <a:buChar char="ü"/>
            </a:pPr>
            <a:r>
              <a:rPr lang="ru-RU" sz="1400" dirty="0" err="1"/>
              <a:t>Омепразол</a:t>
            </a:r>
            <a:endParaRPr lang="ru-RU" sz="1400" dirty="0"/>
          </a:p>
          <a:p>
            <a:pPr marL="514350" indent="-285750" algn="just">
              <a:buFont typeface="Wingdings" panose="05000000000000000000" pitchFamily="2" charset="2"/>
              <a:buChar char="ü"/>
            </a:pPr>
            <a:r>
              <a:rPr lang="ru-RU" sz="1400" dirty="0" err="1"/>
              <a:t>Эзомепразол</a:t>
            </a:r>
            <a:endParaRPr lang="ru-RU" sz="1400" dirty="0"/>
          </a:p>
          <a:p>
            <a:pPr marL="514350" indent="-285750" algn="just">
              <a:buFont typeface="Wingdings" panose="05000000000000000000" pitchFamily="2" charset="2"/>
              <a:buChar char="ü"/>
            </a:pPr>
            <a:r>
              <a:rPr lang="ru-RU" sz="1400" dirty="0" err="1"/>
              <a:t>Ранитидин</a:t>
            </a:r>
            <a:endParaRPr lang="ru-RU" sz="1400" dirty="0"/>
          </a:p>
          <a:p>
            <a:pPr marL="514350" indent="-285750" algn="just">
              <a:buFont typeface="Wingdings" panose="05000000000000000000" pitchFamily="2" charset="2"/>
              <a:buChar char="ü"/>
            </a:pPr>
            <a:r>
              <a:rPr lang="ru-RU" sz="1400" dirty="0"/>
              <a:t>Фамотидин</a:t>
            </a:r>
          </a:p>
          <a:p>
            <a:pPr marL="514350" indent="-285750" algn="just">
              <a:buFont typeface="Wingdings" panose="05000000000000000000" pitchFamily="2" charset="2"/>
              <a:buChar char="ü"/>
            </a:pPr>
            <a:r>
              <a:rPr lang="ru-RU" sz="1400" dirty="0"/>
              <a:t>Пентоксифиллин</a:t>
            </a:r>
          </a:p>
          <a:p>
            <a:pPr marL="514350" indent="-285750" algn="just">
              <a:buFont typeface="Wingdings" panose="05000000000000000000" pitchFamily="2" charset="2"/>
              <a:buChar char="ü"/>
            </a:pPr>
            <a:r>
              <a:rPr lang="ru-RU" sz="1400" dirty="0" err="1"/>
              <a:t>Лоперамид</a:t>
            </a:r>
            <a:endParaRPr lang="ru-RU" sz="1400" dirty="0"/>
          </a:p>
          <a:p>
            <a:pPr marL="285750" indent="-285750" algn="just">
              <a:buFont typeface="Wingdings" panose="05000000000000000000" pitchFamily="2" charset="2"/>
              <a:buChar char="ü"/>
            </a:pPr>
            <a:endParaRPr lang="ru-RU" sz="1400" b="0" i="0" u="none" strike="noStrike" baseline="0" dirty="0">
              <a:solidFill>
                <a:schemeClr val="tx1"/>
              </a:solidFill>
            </a:endParaRPr>
          </a:p>
        </p:txBody>
      </p:sp>
    </p:spTree>
    <p:extLst>
      <p:ext uri="{BB962C8B-B14F-4D97-AF65-F5344CB8AC3E}">
        <p14:creationId xmlns:p14="http://schemas.microsoft.com/office/powerpoint/2010/main" val="123912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22" name="Заголовок 1"/>
          <p:cNvSpPr txBox="1">
            <a:spLocks/>
          </p:cNvSpPr>
          <p:nvPr/>
        </p:nvSpPr>
        <p:spPr>
          <a:xfrm>
            <a:off x="470211" y="4035986"/>
            <a:ext cx="3383332" cy="97419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dirty="0">
                <a:solidFill>
                  <a:srgbClr val="212121"/>
                </a:solidFill>
                <a:latin typeface="+mn-lt"/>
                <a:cs typeface="Arial" panose="020B0604020202020204" pitchFamily="34" charset="0"/>
              </a:rPr>
              <a:t>Эксперт по закупкам в здравоохранении УЦ ПРОГОСЗАКАЗ.РФ</a:t>
            </a:r>
          </a:p>
        </p:txBody>
      </p:sp>
      <p:sp>
        <p:nvSpPr>
          <p:cNvPr id="23" name="Заголовок 1"/>
          <p:cNvSpPr txBox="1">
            <a:spLocks/>
          </p:cNvSpPr>
          <p:nvPr/>
        </p:nvSpPr>
        <p:spPr>
          <a:xfrm>
            <a:off x="470210" y="3039692"/>
            <a:ext cx="3525726" cy="8282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212121"/>
                </a:solidFill>
                <a:latin typeface="+mn-lt"/>
                <a:cs typeface="Arial" panose="020B0604020202020204" pitchFamily="34" charset="0"/>
              </a:rPr>
              <a:t>Александров </a:t>
            </a:r>
          </a:p>
          <a:p>
            <a:r>
              <a:rPr lang="ru-RU" sz="1800" b="1" dirty="0">
                <a:solidFill>
                  <a:srgbClr val="212121"/>
                </a:solidFill>
                <a:latin typeface="+mn-lt"/>
                <a:cs typeface="Arial" panose="020B0604020202020204" pitchFamily="34" charset="0"/>
              </a:rPr>
              <a:t>Григорий Александрович</a:t>
            </a:r>
          </a:p>
        </p:txBody>
      </p:sp>
      <p:sp>
        <p:nvSpPr>
          <p:cNvPr id="24" name="Подзаголовок 2"/>
          <p:cNvSpPr txBox="1">
            <a:spLocks/>
          </p:cNvSpPr>
          <p:nvPr/>
        </p:nvSpPr>
        <p:spPr>
          <a:xfrm>
            <a:off x="4342500" y="876683"/>
            <a:ext cx="4656962" cy="1649837"/>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12121"/>
              </a:buClr>
              <a:buSzPct val="120000"/>
            </a:pPr>
            <a:r>
              <a:rPr lang="ru-RU" sz="1200" dirty="0">
                <a:solidFill>
                  <a:srgbClr val="212121"/>
                </a:solidFill>
                <a:cs typeface="Arial" panose="020B0604020202020204" pitchFamily="34" charset="0"/>
              </a:rPr>
              <a:t>Автор книг: «Закупка лекарственных препаратов. Инструкция по применению», «Закупка медицинских изделий. Руководство по использованию», «Закупки медицинских товаров. Полное руководство», </a:t>
            </a:r>
            <a:br>
              <a:rPr lang="ru-RU" sz="1200" dirty="0">
                <a:solidFill>
                  <a:srgbClr val="212121"/>
                </a:solidFill>
                <a:cs typeface="Arial" panose="020B0604020202020204" pitchFamily="34" charset="0"/>
              </a:rPr>
            </a:br>
            <a:r>
              <a:rPr lang="ru-RU" sz="1200" dirty="0">
                <a:solidFill>
                  <a:srgbClr val="212121"/>
                </a:solidFill>
                <a:cs typeface="Arial" panose="020B0604020202020204" pitchFamily="34" charset="0"/>
              </a:rPr>
              <a:t>«Закупки работ и услуг в здравоохранении. </a:t>
            </a:r>
            <a:br>
              <a:rPr lang="ru-RU" sz="1200" dirty="0">
                <a:solidFill>
                  <a:srgbClr val="212121"/>
                </a:solidFill>
                <a:cs typeface="Arial" panose="020B0604020202020204" pitchFamily="34" charset="0"/>
              </a:rPr>
            </a:br>
            <a:r>
              <a:rPr lang="ru-RU" sz="1200" dirty="0">
                <a:solidFill>
                  <a:srgbClr val="212121"/>
                </a:solidFill>
                <a:cs typeface="Arial" panose="020B0604020202020204" pitchFamily="34" charset="0"/>
              </a:rPr>
              <a:t>Практические рекомендации», «Закупки медицинских товаров. Лучшие практики», «Закупки в здравоохранении. Полное руководство». </a:t>
            </a:r>
          </a:p>
          <a:p>
            <a:pPr>
              <a:buClr>
                <a:srgbClr val="212121"/>
              </a:buClr>
              <a:buSzPct val="120000"/>
            </a:pPr>
            <a:r>
              <a:rPr lang="ru-RU" sz="1200" dirty="0">
                <a:solidFill>
                  <a:srgbClr val="212121"/>
                </a:solidFill>
                <a:cs typeface="Arial" panose="020B0604020202020204" pitchFamily="34" charset="0"/>
              </a:rPr>
              <a:t>Автор образовательного курса «Специалист по закупкам </a:t>
            </a:r>
            <a:br>
              <a:rPr lang="ru-RU" sz="1200" dirty="0">
                <a:solidFill>
                  <a:srgbClr val="212121"/>
                </a:solidFill>
                <a:cs typeface="Arial" panose="020B0604020202020204" pitchFamily="34" charset="0"/>
              </a:rPr>
            </a:br>
            <a:r>
              <a:rPr lang="ru-RU" sz="1200" dirty="0">
                <a:solidFill>
                  <a:srgbClr val="212121"/>
                </a:solidFill>
                <a:cs typeface="Arial" panose="020B0604020202020204" pitchFamily="34" charset="0"/>
              </a:rPr>
              <a:t>в сфере здравоохранения»</a:t>
            </a:r>
          </a:p>
        </p:txBody>
      </p:sp>
      <p:sp>
        <p:nvSpPr>
          <p:cNvPr id="26" name="Прямоугольник 25"/>
          <p:cNvSpPr/>
          <p:nvPr/>
        </p:nvSpPr>
        <p:spPr>
          <a:xfrm>
            <a:off x="4306962" y="2500014"/>
            <a:ext cx="4564895" cy="923330"/>
          </a:xfrm>
          <a:prstGeom prst="rect">
            <a:avLst/>
          </a:prstGeom>
        </p:spPr>
        <p:txBody>
          <a:bodyPr wrap="square">
            <a:spAutoFit/>
          </a:bodyPr>
          <a:lstStyle/>
          <a:p>
            <a:r>
              <a:rPr lang="ru-RU" sz="1350" b="1" dirty="0">
                <a:solidFill>
                  <a:srgbClr val="009DDB"/>
                </a:solidFill>
                <a:cs typeface="Arial" panose="020B0604020202020204" pitchFamily="34" charset="0"/>
              </a:rPr>
              <a:t>Автор более 100 статей по вопросам закупок </a:t>
            </a:r>
            <a:br>
              <a:rPr lang="ru-RU" sz="1350" b="1" dirty="0">
                <a:solidFill>
                  <a:srgbClr val="009DDB"/>
                </a:solidFill>
                <a:cs typeface="Arial" panose="020B0604020202020204" pitchFamily="34" charset="0"/>
              </a:rPr>
            </a:br>
            <a:r>
              <a:rPr lang="ru-RU" sz="1350" b="1" dirty="0">
                <a:solidFill>
                  <a:srgbClr val="009DDB"/>
                </a:solidFill>
                <a:cs typeface="Arial" panose="020B0604020202020204" pitchFamily="34" charset="0"/>
              </a:rPr>
              <a:t>в медицине в различных изданиях, среди которых: </a:t>
            </a:r>
          </a:p>
        </p:txBody>
      </p:sp>
      <p:sp>
        <p:nvSpPr>
          <p:cNvPr id="11" name="Подзаголовок 2"/>
          <p:cNvSpPr txBox="1">
            <a:spLocks/>
          </p:cNvSpPr>
          <p:nvPr/>
        </p:nvSpPr>
        <p:spPr>
          <a:xfrm>
            <a:off x="4310431" y="3446310"/>
            <a:ext cx="4439247" cy="124077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212121"/>
              </a:buClr>
              <a:buSzPct val="120000"/>
            </a:pPr>
            <a:r>
              <a:rPr lang="ru-RU" sz="1200" dirty="0">
                <a:solidFill>
                  <a:srgbClr val="212121"/>
                </a:solidFill>
                <a:cs typeface="Arial" panose="020B0604020202020204" pitchFamily="34" charset="0"/>
              </a:rPr>
              <a:t>ПРОГОСЗАКАЗ.РФ;</a:t>
            </a:r>
          </a:p>
          <a:p>
            <a:pPr>
              <a:lnSpc>
                <a:spcPct val="120000"/>
              </a:lnSpc>
              <a:buClr>
                <a:srgbClr val="212121"/>
              </a:buClr>
              <a:buSzPct val="120000"/>
            </a:pPr>
            <a:r>
              <a:rPr lang="ru-RU" sz="1200" dirty="0">
                <a:solidFill>
                  <a:srgbClr val="212121"/>
                </a:solidFill>
                <a:cs typeface="Arial" panose="020B0604020202020204" pitchFamily="34" charset="0"/>
              </a:rPr>
              <a:t>Аукционный вестник;</a:t>
            </a:r>
          </a:p>
          <a:p>
            <a:pPr>
              <a:lnSpc>
                <a:spcPct val="120000"/>
              </a:lnSpc>
              <a:buClr>
                <a:srgbClr val="212121"/>
              </a:buClr>
              <a:buSzPct val="120000"/>
            </a:pPr>
            <a:r>
              <a:rPr lang="ru-RU" sz="1200" dirty="0" err="1">
                <a:solidFill>
                  <a:srgbClr val="212121"/>
                </a:solidFill>
                <a:cs typeface="Arial" panose="020B0604020202020204" pitchFamily="34" charset="0"/>
              </a:rPr>
              <a:t>МедВестник</a:t>
            </a:r>
            <a:r>
              <a:rPr lang="ru-RU" sz="1200" dirty="0">
                <a:solidFill>
                  <a:srgbClr val="212121"/>
                </a:solidFill>
                <a:cs typeface="Arial" panose="020B0604020202020204" pitchFamily="34" charset="0"/>
              </a:rPr>
              <a:t>;</a:t>
            </a:r>
          </a:p>
          <a:p>
            <a:pPr>
              <a:lnSpc>
                <a:spcPct val="120000"/>
              </a:lnSpc>
              <a:buClr>
                <a:srgbClr val="212121"/>
              </a:buClr>
              <a:buSzPct val="120000"/>
            </a:pPr>
            <a:r>
              <a:rPr lang="ru-RU" sz="1200" dirty="0">
                <a:solidFill>
                  <a:srgbClr val="212121"/>
                </a:solidFill>
                <a:cs typeface="Arial" panose="020B0604020202020204" pitchFamily="34" charset="0"/>
              </a:rPr>
              <a:t>ЭЖ-Юрист.</a:t>
            </a:r>
          </a:p>
        </p:txBody>
      </p:sp>
      <p:pic>
        <p:nvPicPr>
          <p:cNvPr id="14" name="Рисунок 13"/>
          <p:cNvPicPr>
            <a:picLocks noChangeAspect="1"/>
          </p:cNvPicPr>
          <p:nvPr/>
        </p:nvPicPr>
        <p:blipFill rotWithShape="1">
          <a:blip r:embed="rId4"/>
          <a:srcRect t="6930" b="19930"/>
          <a:stretch/>
        </p:blipFill>
        <p:spPr>
          <a:xfrm>
            <a:off x="589990" y="898376"/>
            <a:ext cx="2010149" cy="1959429"/>
          </a:xfrm>
          <a:prstGeom prst="ellipse">
            <a:avLst/>
          </a:prstGeom>
          <a:ln w="63500" cap="rnd">
            <a:solidFill>
              <a:srgbClr val="009DDB"/>
            </a:solidFill>
          </a:ln>
          <a:effectLst>
            <a:outerShdw blurRad="139700" dist="50800" dir="5400000" algn="tl" rotWithShape="0">
              <a:prstClr val="black">
                <a:alpha val="3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20494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sp>
        <p:nvSpPr>
          <p:cNvPr id="6" name="TextBox 5">
            <a:extLst>
              <a:ext uri="{FF2B5EF4-FFF2-40B4-BE49-F238E27FC236}">
                <a16:creationId xmlns:a16="http://schemas.microsoft.com/office/drawing/2014/main" id="{3E5E88A7-08BC-487E-B39C-EC2013196034}"/>
              </a:ext>
            </a:extLst>
          </p:cNvPr>
          <p:cNvSpPr txBox="1"/>
          <p:nvPr/>
        </p:nvSpPr>
        <p:spPr>
          <a:xfrm>
            <a:off x="107504" y="1059582"/>
            <a:ext cx="8769787" cy="2031325"/>
          </a:xfrm>
          <a:prstGeom prst="rect">
            <a:avLst/>
          </a:prstGeom>
          <a:noFill/>
        </p:spPr>
        <p:txBody>
          <a:bodyPr wrap="square">
            <a:spAutoFit/>
          </a:bodyPr>
          <a:lstStyle/>
          <a:p>
            <a:pPr marL="0" indent="0" algn="just"/>
            <a:r>
              <a:rPr lang="ru-RU" sz="1400" dirty="0"/>
              <a:t>Допустимо ли объединять в рамках одного лота приведенных ниже лекарственных средств?</a:t>
            </a:r>
          </a:p>
          <a:p>
            <a:pPr marL="514350" indent="-285750" algn="just">
              <a:buFont typeface="Wingdings" panose="05000000000000000000" pitchFamily="2" charset="2"/>
              <a:buChar char="ü"/>
            </a:pPr>
            <a:r>
              <a:rPr lang="ru-RU" sz="1400" dirty="0" err="1"/>
              <a:t>Омепразол</a:t>
            </a:r>
            <a:endParaRPr lang="ru-RU" sz="1400" dirty="0"/>
          </a:p>
          <a:p>
            <a:pPr marL="514350" indent="-285750" algn="just">
              <a:buFont typeface="Wingdings" panose="05000000000000000000" pitchFamily="2" charset="2"/>
              <a:buChar char="ü"/>
            </a:pPr>
            <a:r>
              <a:rPr lang="ru-RU" sz="1400" dirty="0" err="1"/>
              <a:t>Эзомепразол</a:t>
            </a:r>
            <a:endParaRPr lang="ru-RU" sz="1400" dirty="0"/>
          </a:p>
          <a:p>
            <a:pPr marL="514350" indent="-285750" algn="just">
              <a:buFont typeface="Wingdings" panose="05000000000000000000" pitchFamily="2" charset="2"/>
              <a:buChar char="ü"/>
            </a:pPr>
            <a:r>
              <a:rPr lang="ru-RU" sz="1400" dirty="0" err="1"/>
              <a:t>Ранитидин</a:t>
            </a:r>
            <a:endParaRPr lang="ru-RU" sz="1400" dirty="0"/>
          </a:p>
          <a:p>
            <a:pPr marL="514350" indent="-285750" algn="just">
              <a:buFont typeface="Wingdings" panose="05000000000000000000" pitchFamily="2" charset="2"/>
              <a:buChar char="ü"/>
            </a:pPr>
            <a:r>
              <a:rPr lang="ru-RU" sz="1400" dirty="0"/>
              <a:t>Фамотидин</a:t>
            </a:r>
          </a:p>
          <a:p>
            <a:pPr marL="514350" indent="-285750" algn="just">
              <a:buFont typeface="Wingdings" panose="05000000000000000000" pitchFamily="2" charset="2"/>
              <a:buChar char="ü"/>
            </a:pPr>
            <a:r>
              <a:rPr lang="ru-RU" sz="1400" b="1" dirty="0"/>
              <a:t>Пентоксифиллин -  включен в СЗЛС</a:t>
            </a:r>
          </a:p>
          <a:p>
            <a:pPr marL="514350" indent="-285750" algn="just">
              <a:buFont typeface="Wingdings" panose="05000000000000000000" pitchFamily="2" charset="2"/>
              <a:buChar char="ü"/>
            </a:pPr>
            <a:r>
              <a:rPr lang="ru-RU" sz="1400" dirty="0" err="1"/>
              <a:t>Лоперамид</a:t>
            </a:r>
            <a:endParaRPr lang="ru-RU" sz="1400" dirty="0"/>
          </a:p>
          <a:p>
            <a:pPr marL="285750" indent="-285750" algn="just">
              <a:buFont typeface="Wingdings" panose="05000000000000000000" pitchFamily="2" charset="2"/>
              <a:buChar char="ü"/>
            </a:pPr>
            <a:endParaRPr lang="ru-RU" sz="1400" b="0" i="0" u="none" strike="noStrike" baseline="0" dirty="0">
              <a:solidFill>
                <a:schemeClr val="tx1"/>
              </a:solidFill>
            </a:endParaRPr>
          </a:p>
        </p:txBody>
      </p:sp>
    </p:spTree>
    <p:extLst>
      <p:ext uri="{BB962C8B-B14F-4D97-AF65-F5344CB8AC3E}">
        <p14:creationId xmlns:p14="http://schemas.microsoft.com/office/powerpoint/2010/main" val="3555660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sp>
        <p:nvSpPr>
          <p:cNvPr id="6" name="TextBox 5">
            <a:extLst>
              <a:ext uri="{FF2B5EF4-FFF2-40B4-BE49-F238E27FC236}">
                <a16:creationId xmlns:a16="http://schemas.microsoft.com/office/drawing/2014/main" id="{3E5E88A7-08BC-487E-B39C-EC2013196034}"/>
              </a:ext>
            </a:extLst>
          </p:cNvPr>
          <p:cNvSpPr txBox="1"/>
          <p:nvPr/>
        </p:nvSpPr>
        <p:spPr>
          <a:xfrm>
            <a:off x="107504" y="1059582"/>
            <a:ext cx="8769787" cy="2587568"/>
          </a:xfrm>
          <a:prstGeom prst="rect">
            <a:avLst/>
          </a:prstGeom>
          <a:noFill/>
        </p:spPr>
        <p:txBody>
          <a:bodyPr wrap="square">
            <a:spAutoFit/>
          </a:bodyPr>
          <a:lstStyle/>
          <a:p>
            <a:pPr algn="just">
              <a:lnSpc>
                <a:spcPct val="107000"/>
              </a:lnSpc>
              <a:spcAft>
                <a:spcPts val="800"/>
              </a:spcAft>
            </a:pPr>
            <a:r>
              <a:rPr lang="ru-RU" sz="1400" b="0" dirty="0">
                <a:solidFill>
                  <a:srgbClr val="000000"/>
                </a:solidFill>
                <a:effectLst/>
                <a:ea typeface="Calibri" panose="020F0502020204030204" pitchFamily="34" charset="0"/>
                <a:cs typeface="Times New Roman" panose="02020603050405020304" pitchFamily="18" charset="0"/>
              </a:rPr>
              <a:t>Как действовать заказчикам при формировании лотов?</a:t>
            </a:r>
            <a:endParaRPr lang="ru-RU" sz="1400" b="1" dirty="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u-RU" sz="1400" b="0" dirty="0">
                <a:solidFill>
                  <a:srgbClr val="000000"/>
                </a:solidFill>
                <a:effectLst/>
                <a:ea typeface="Calibri" panose="020F0502020204030204" pitchFamily="34" charset="0"/>
                <a:cs typeface="Times New Roman" panose="02020603050405020304" pitchFamily="18" charset="0"/>
              </a:rPr>
              <a:t>Шаг № 1. Определить, включен ли закупаемый товар в Перечень ЖНВЛП.</a:t>
            </a:r>
            <a:endParaRPr lang="ru-RU" sz="1400" b="1" dirty="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u-RU" sz="1400" b="0" dirty="0">
                <a:solidFill>
                  <a:srgbClr val="000000"/>
                </a:solidFill>
                <a:effectLst/>
                <a:ea typeface="Calibri" panose="020F0502020204030204" pitchFamily="34" charset="0"/>
                <a:cs typeface="Times New Roman" panose="02020603050405020304" pitchFamily="18" charset="0"/>
              </a:rPr>
              <a:t>Шаг № 2. Если включен, проверить наличие закупаемого товара в Перечне СЗЛС.</a:t>
            </a:r>
            <a:endParaRPr lang="ru-RU" sz="1400" b="1" dirty="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u-RU" sz="1400" b="0" dirty="0">
                <a:solidFill>
                  <a:srgbClr val="000000"/>
                </a:solidFill>
                <a:effectLst/>
                <a:ea typeface="Calibri" panose="020F0502020204030204" pitchFamily="34" charset="0"/>
                <a:cs typeface="Times New Roman" panose="02020603050405020304" pitchFamily="18" charset="0"/>
              </a:rPr>
              <a:t>Шаг № 3. Повторить действия № 1 и № 2 для каждого закупаемого в рамках одного лота препарата.</a:t>
            </a:r>
            <a:endParaRPr lang="ru-RU" sz="1400" b="1" dirty="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u-RU" sz="1400" b="0" dirty="0">
                <a:solidFill>
                  <a:srgbClr val="000000"/>
                </a:solidFill>
                <a:effectLst/>
                <a:ea typeface="Calibri" panose="020F0502020204030204" pitchFamily="34" charset="0"/>
                <a:cs typeface="Times New Roman" panose="02020603050405020304" pitchFamily="18" charset="0"/>
              </a:rPr>
              <a:t>Шаг № 4. Выделить лекарственные препараты, не включенные в Перечень ЖНВЛП, в отдельный лот.</a:t>
            </a:r>
            <a:endParaRPr lang="ru-RU" sz="1400" b="1" dirty="0">
              <a:solidFill>
                <a:srgbClr val="00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ru-RU" sz="1400" b="0" dirty="0">
                <a:solidFill>
                  <a:srgbClr val="000000"/>
                </a:solidFill>
                <a:effectLst/>
                <a:ea typeface="Calibri" panose="020F0502020204030204" pitchFamily="34" charset="0"/>
                <a:cs typeface="Times New Roman" panose="02020603050405020304" pitchFamily="18" charset="0"/>
              </a:rPr>
              <a:t>Шаг № 5. Выделить в отдельный лот препараты, включенные в Перечень ЖНВЛП, но отсутствующие в Перечне СЗЛС.</a:t>
            </a:r>
            <a:endParaRPr lang="ru-RU" sz="1400" b="1" dirty="0">
              <a:solidFill>
                <a:srgbClr val="000000"/>
              </a:solidFill>
              <a:effectLst/>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endParaRPr lang="ru-RU" sz="1400" b="0" i="0" u="none" strike="noStrike" baseline="0" dirty="0">
              <a:solidFill>
                <a:schemeClr val="tx1"/>
              </a:solidFill>
            </a:endParaRPr>
          </a:p>
        </p:txBody>
      </p:sp>
    </p:spTree>
    <p:extLst>
      <p:ext uri="{BB962C8B-B14F-4D97-AF65-F5344CB8AC3E}">
        <p14:creationId xmlns:p14="http://schemas.microsoft.com/office/powerpoint/2010/main" val="2731030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sp>
        <p:nvSpPr>
          <p:cNvPr id="6" name="TextBox 5">
            <a:extLst>
              <a:ext uri="{FF2B5EF4-FFF2-40B4-BE49-F238E27FC236}">
                <a16:creationId xmlns:a16="http://schemas.microsoft.com/office/drawing/2014/main" id="{3E5E88A7-08BC-487E-B39C-EC2013196034}"/>
              </a:ext>
            </a:extLst>
          </p:cNvPr>
          <p:cNvSpPr txBox="1"/>
          <p:nvPr/>
        </p:nvSpPr>
        <p:spPr>
          <a:xfrm>
            <a:off x="107504" y="1059582"/>
            <a:ext cx="8769787" cy="3539430"/>
          </a:xfrm>
          <a:prstGeom prst="rect">
            <a:avLst/>
          </a:prstGeom>
          <a:noFill/>
        </p:spPr>
        <p:txBody>
          <a:bodyPr wrap="square">
            <a:spAutoFit/>
          </a:bodyPr>
          <a:lstStyle/>
          <a:p>
            <a:pPr marL="0" indent="0"/>
            <a:r>
              <a:rPr lang="ru-RU" sz="1400" b="1" dirty="0"/>
              <a:t>Запрет на объединение ЛП, включенных и не включенных в перечень ЖНВЛП</a:t>
            </a:r>
          </a:p>
          <a:p>
            <a:pPr marL="0" indent="0" algn="just"/>
            <a:endParaRPr lang="ru-RU" sz="1400" dirty="0"/>
          </a:p>
          <a:p>
            <a:pPr marL="0" indent="0" algn="just"/>
            <a:r>
              <a:rPr lang="ru-RU" sz="1400" i="1" dirty="0"/>
              <a:t>Пункт 7 Особенностей описания ЛП: </a:t>
            </a:r>
          </a:p>
          <a:p>
            <a:pPr marL="0" indent="0" algn="just"/>
            <a:r>
              <a:rPr lang="ru-RU" sz="1400" b="0" i="0" u="none" strike="noStrike" baseline="0" dirty="0"/>
              <a:t>При описании лекарственных препаратов, не включенных в перечень лекарственных средств, закупка которых осуществляется в соответствии с их торговыми наименованиями, в описании объекта закупки используется информация о взаимозаменяемости ЛП, содержащаяся в перечне взаимозаменяемых ЛП, размещенном на официальном сайте Минздрава России в информационно-телекоммуникационной сети "Интернет".</a:t>
            </a:r>
          </a:p>
          <a:p>
            <a:pPr marL="0" indent="0" algn="just"/>
            <a:r>
              <a:rPr lang="ru-RU" sz="1400" dirty="0"/>
              <a:t>При описании объекта закупки ЛП, информация о взаимозаменяемости которых содержится в указанном перечне, не допускается устанавливать требования к критериям взаимозаменяемости ЛП, предусмотренным частью 2 статьи 27.1 Закона № 61-ФЗ, если такие требования влекут за собой несоответствие описанию объекта закупки одного или нескольких ЛП, включенных в одну группу взаимозаменяемости с ЛП, соответствующими описанию объекта закупки.</a:t>
            </a:r>
          </a:p>
          <a:p>
            <a:pPr algn="just"/>
            <a:endParaRPr lang="ru-RU" sz="1400" dirty="0">
              <a:latin typeface="Exo 2" panose="020B0604020202020204" charset="-52"/>
            </a:endParaRPr>
          </a:p>
          <a:p>
            <a:pPr marL="285750" indent="-285750" algn="just">
              <a:buFont typeface="Wingdings" panose="05000000000000000000" pitchFamily="2" charset="2"/>
              <a:buChar char="ü"/>
            </a:pPr>
            <a:endParaRPr lang="ru-RU" sz="1400" b="0" i="0" u="none" strike="noStrike" baseline="0" dirty="0">
              <a:solidFill>
                <a:schemeClr val="tx1"/>
              </a:solidFill>
            </a:endParaRPr>
          </a:p>
        </p:txBody>
      </p:sp>
    </p:spTree>
    <p:extLst>
      <p:ext uri="{BB962C8B-B14F-4D97-AF65-F5344CB8AC3E}">
        <p14:creationId xmlns:p14="http://schemas.microsoft.com/office/powerpoint/2010/main" val="1506139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pic>
        <p:nvPicPr>
          <p:cNvPr id="8" name="Рисунок 7">
            <a:extLst>
              <a:ext uri="{FF2B5EF4-FFF2-40B4-BE49-F238E27FC236}">
                <a16:creationId xmlns:a16="http://schemas.microsoft.com/office/drawing/2014/main" id="{64B442B9-142A-4582-A6E3-31188C0080C9}"/>
              </a:ext>
            </a:extLst>
          </p:cNvPr>
          <p:cNvPicPr>
            <a:picLocks noChangeAspect="1"/>
          </p:cNvPicPr>
          <p:nvPr/>
        </p:nvPicPr>
        <p:blipFill>
          <a:blip r:embed="rId4"/>
          <a:stretch>
            <a:fillRect/>
          </a:stretch>
        </p:blipFill>
        <p:spPr>
          <a:xfrm>
            <a:off x="395536" y="517499"/>
            <a:ext cx="7776864" cy="4427868"/>
          </a:xfrm>
          <a:prstGeom prst="rect">
            <a:avLst/>
          </a:prstGeom>
        </p:spPr>
      </p:pic>
    </p:spTree>
    <p:extLst>
      <p:ext uri="{BB962C8B-B14F-4D97-AF65-F5344CB8AC3E}">
        <p14:creationId xmlns:p14="http://schemas.microsoft.com/office/powerpoint/2010/main" val="2803422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pic>
        <p:nvPicPr>
          <p:cNvPr id="5" name="Рисунок 4">
            <a:extLst>
              <a:ext uri="{FF2B5EF4-FFF2-40B4-BE49-F238E27FC236}">
                <a16:creationId xmlns:a16="http://schemas.microsoft.com/office/drawing/2014/main" id="{2A25BFEC-28E2-4E0C-A80D-989426C7CB03}"/>
              </a:ext>
            </a:extLst>
          </p:cNvPr>
          <p:cNvPicPr>
            <a:picLocks noChangeAspect="1"/>
          </p:cNvPicPr>
          <p:nvPr/>
        </p:nvPicPr>
        <p:blipFill>
          <a:blip r:embed="rId4"/>
          <a:stretch>
            <a:fillRect/>
          </a:stretch>
        </p:blipFill>
        <p:spPr>
          <a:xfrm>
            <a:off x="251520" y="195897"/>
            <a:ext cx="3913957" cy="4751705"/>
          </a:xfrm>
          <a:prstGeom prst="rect">
            <a:avLst/>
          </a:prstGeom>
        </p:spPr>
      </p:pic>
      <p:pic>
        <p:nvPicPr>
          <p:cNvPr id="6" name="Рисунок 5">
            <a:extLst>
              <a:ext uri="{FF2B5EF4-FFF2-40B4-BE49-F238E27FC236}">
                <a16:creationId xmlns:a16="http://schemas.microsoft.com/office/drawing/2014/main" id="{7B9858CA-FA4B-45FA-95A0-9323D5A006A9}"/>
              </a:ext>
            </a:extLst>
          </p:cNvPr>
          <p:cNvPicPr>
            <a:picLocks noChangeAspect="1"/>
          </p:cNvPicPr>
          <p:nvPr/>
        </p:nvPicPr>
        <p:blipFill>
          <a:blip r:embed="rId5"/>
          <a:stretch>
            <a:fillRect/>
          </a:stretch>
        </p:blipFill>
        <p:spPr>
          <a:xfrm>
            <a:off x="4165477" y="195897"/>
            <a:ext cx="3824215" cy="4751706"/>
          </a:xfrm>
          <a:prstGeom prst="rect">
            <a:avLst/>
          </a:prstGeom>
        </p:spPr>
      </p:pic>
    </p:spTree>
    <p:extLst>
      <p:ext uri="{BB962C8B-B14F-4D97-AF65-F5344CB8AC3E}">
        <p14:creationId xmlns:p14="http://schemas.microsoft.com/office/powerpoint/2010/main" val="396355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Формирование лотов на ЛП</a:t>
            </a:r>
          </a:p>
        </p:txBody>
      </p:sp>
      <p:pic>
        <p:nvPicPr>
          <p:cNvPr id="7" name="Рисунок 6">
            <a:extLst>
              <a:ext uri="{FF2B5EF4-FFF2-40B4-BE49-F238E27FC236}">
                <a16:creationId xmlns:a16="http://schemas.microsoft.com/office/drawing/2014/main" id="{7B2C3725-87AB-490F-A81F-46C3FA5BC680}"/>
              </a:ext>
            </a:extLst>
          </p:cNvPr>
          <p:cNvPicPr>
            <a:picLocks noChangeAspect="1"/>
          </p:cNvPicPr>
          <p:nvPr/>
        </p:nvPicPr>
        <p:blipFill>
          <a:blip r:embed="rId4"/>
          <a:stretch>
            <a:fillRect/>
          </a:stretch>
        </p:blipFill>
        <p:spPr>
          <a:xfrm>
            <a:off x="311395" y="29041"/>
            <a:ext cx="3696090" cy="4881563"/>
          </a:xfrm>
          <a:prstGeom prst="rect">
            <a:avLst/>
          </a:prstGeom>
        </p:spPr>
      </p:pic>
      <p:pic>
        <p:nvPicPr>
          <p:cNvPr id="8" name="Рисунок 7">
            <a:extLst>
              <a:ext uri="{FF2B5EF4-FFF2-40B4-BE49-F238E27FC236}">
                <a16:creationId xmlns:a16="http://schemas.microsoft.com/office/drawing/2014/main" id="{808E2609-5B59-4BED-9244-44FF4D10E0EB}"/>
              </a:ext>
            </a:extLst>
          </p:cNvPr>
          <p:cNvPicPr>
            <a:picLocks noChangeAspect="1"/>
          </p:cNvPicPr>
          <p:nvPr/>
        </p:nvPicPr>
        <p:blipFill>
          <a:blip r:embed="rId5"/>
          <a:stretch>
            <a:fillRect/>
          </a:stretch>
        </p:blipFill>
        <p:spPr>
          <a:xfrm>
            <a:off x="4007485" y="98745"/>
            <a:ext cx="3559752" cy="4872651"/>
          </a:xfrm>
          <a:prstGeom prst="rect">
            <a:avLst/>
          </a:prstGeom>
        </p:spPr>
      </p:pic>
    </p:spTree>
    <p:extLst>
      <p:ext uri="{BB962C8B-B14F-4D97-AF65-F5344CB8AC3E}">
        <p14:creationId xmlns:p14="http://schemas.microsoft.com/office/powerpoint/2010/main" val="148718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Перечень ЖНВЛП</a:t>
            </a:r>
          </a:p>
        </p:txBody>
      </p:sp>
      <p:sp>
        <p:nvSpPr>
          <p:cNvPr id="6" name="TextBox 5">
            <a:extLst>
              <a:ext uri="{FF2B5EF4-FFF2-40B4-BE49-F238E27FC236}">
                <a16:creationId xmlns:a16="http://schemas.microsoft.com/office/drawing/2014/main" id="{3E5E88A7-08BC-487E-B39C-EC2013196034}"/>
              </a:ext>
            </a:extLst>
          </p:cNvPr>
          <p:cNvSpPr txBox="1"/>
          <p:nvPr/>
        </p:nvSpPr>
        <p:spPr>
          <a:xfrm>
            <a:off x="107504" y="1059582"/>
            <a:ext cx="8769787" cy="3785652"/>
          </a:xfrm>
          <a:prstGeom prst="rect">
            <a:avLst/>
          </a:prstGeom>
          <a:noFill/>
        </p:spPr>
        <p:txBody>
          <a:bodyPr wrap="square">
            <a:spAutoFit/>
          </a:bodyPr>
          <a:lstStyle/>
          <a:p>
            <a:pPr marL="0" marR="0" indent="0" algn="just">
              <a:spcBef>
                <a:spcPts val="0"/>
              </a:spcBef>
              <a:spcAft>
                <a:spcPts val="0"/>
              </a:spcAft>
              <a:buNone/>
            </a:pPr>
            <a:r>
              <a:rPr lang="ru-RU" sz="1200" b="0" dirty="0">
                <a:effectLst/>
                <a:ea typeface="Verdana" panose="020B0604030504040204" pitchFamily="34" charset="0"/>
              </a:rPr>
              <a:t>Перечень важнейших лекарственных препаратов формируется из лекарственных препаратов для медицинского применения (далее - лекарственные препараты) по МНН этих лекарственных препаратов (при отсутствии таких наименований - по группировочным или химическим наименованиям), в том числе с учетом стандартов медицинской помощи, результатов клинической апробации методов профилактики, диагностики, лечения и реабилитации и клинических рекомендаций, с указанием способа и (или) пути введения лекарственного препарата, а также </a:t>
            </a:r>
            <a:r>
              <a:rPr lang="ru-RU" sz="1200" b="1" dirty="0">
                <a:effectLst/>
                <a:ea typeface="Verdana" panose="020B0604030504040204" pitchFamily="34" charset="0"/>
              </a:rPr>
              <a:t>основного элемента или дополнительного элемента лекарственных форм, в том числе типа высвобождения действующего вещества </a:t>
            </a:r>
            <a:r>
              <a:rPr lang="ru-RU" sz="1200" b="0" dirty="0">
                <a:effectLst/>
                <a:ea typeface="Verdana" panose="020B0604030504040204" pitchFamily="34" charset="0"/>
              </a:rPr>
              <a:t>(при наличии), отвечающих одновременно следующим критериям:</a:t>
            </a:r>
          </a:p>
          <a:p>
            <a:pPr marL="0" marR="0" indent="0" algn="just">
              <a:spcBef>
                <a:spcPts val="0"/>
              </a:spcBef>
              <a:spcAft>
                <a:spcPts val="0"/>
              </a:spcAft>
              <a:buNone/>
            </a:pPr>
            <a:r>
              <a:rPr lang="ru-RU" sz="1200" b="0" dirty="0">
                <a:effectLst/>
                <a:ea typeface="Verdana" panose="020B0604030504040204" pitchFamily="34" charset="0"/>
              </a:rPr>
              <a:t>а) лекарственный препарат зарегистрирован в установленном порядке в РФ; </a:t>
            </a:r>
          </a:p>
          <a:p>
            <a:pPr marL="0" marR="0" indent="0" algn="just">
              <a:spcBef>
                <a:spcPts val="0"/>
              </a:spcBef>
              <a:spcAft>
                <a:spcPts val="0"/>
              </a:spcAft>
              <a:buNone/>
            </a:pPr>
            <a:r>
              <a:rPr lang="ru-RU" sz="1200" b="0" dirty="0">
                <a:effectLst/>
                <a:ea typeface="Verdana" panose="020B0604030504040204" pitchFamily="34" charset="0"/>
              </a:rPr>
              <a:t>б) лекарственный препарат применяется с целью диагностики, профилактики, лечения и реабилитации при оказании медицинской помощи в случае заболеваний и состояний, в том числе преобладающих в структуре заболеваемости в РФ, а также заболеваний, представляющих опасность для окружающих; </a:t>
            </a:r>
          </a:p>
          <a:p>
            <a:pPr marL="0" marR="0" indent="0" algn="just">
              <a:spcAft>
                <a:spcPts val="0"/>
              </a:spcAft>
              <a:buNone/>
            </a:pPr>
            <a:r>
              <a:rPr lang="ru-RU" sz="1200" b="0" dirty="0">
                <a:effectLst/>
                <a:ea typeface="Verdana" panose="020B0604030504040204" pitchFamily="34" charset="0"/>
              </a:rPr>
              <a:t>в) лекарственный препарат обладает доказанными клиническими, и (или) клинико-экономическими преимуществами, и (или) особенностями механизма действия, и (или) большей безопасностью при диагностике, профилактике, лечении или реабилитации заболеваний, синдромов и состояний по сравнению с другими лекарственными препаратами при лечении определенного заболевания или состояния. </a:t>
            </a:r>
          </a:p>
          <a:p>
            <a:pPr marL="0" marR="0" indent="0" algn="just">
              <a:spcAft>
                <a:spcPts val="0"/>
              </a:spcAft>
              <a:buNone/>
            </a:pPr>
            <a:r>
              <a:rPr lang="ru-RU" sz="1200" i="1" dirty="0">
                <a:ea typeface="Verdana" panose="020B0604030504040204" pitchFamily="34" charset="0"/>
              </a:rPr>
              <a:t>Пункт 2 Правил формирования перечней лекарственных препаратов для медицинского применения и минимального ассортимента лекарственных препаратов, необходимых для оказания медицинской помощи, утв. ПП РФ от 28.08.2014 № 871</a:t>
            </a:r>
            <a:r>
              <a:rPr lang="ru-RU" sz="1200" dirty="0">
                <a:ea typeface="Verdana" panose="020B0604030504040204" pitchFamily="34" charset="0"/>
              </a:rPr>
              <a:t>.</a:t>
            </a:r>
            <a:endParaRPr lang="ru-RU" sz="1200" b="0" i="0" u="none" strike="noStrike" baseline="0" dirty="0">
              <a:solidFill>
                <a:schemeClr val="tx1"/>
              </a:solidFill>
            </a:endParaRPr>
          </a:p>
        </p:txBody>
      </p:sp>
    </p:spTree>
    <p:extLst>
      <p:ext uri="{BB962C8B-B14F-4D97-AF65-F5344CB8AC3E}">
        <p14:creationId xmlns:p14="http://schemas.microsoft.com/office/powerpoint/2010/main" val="884945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Подтверждение страны происхождения</a:t>
            </a:r>
          </a:p>
        </p:txBody>
      </p:sp>
      <p:sp>
        <p:nvSpPr>
          <p:cNvPr id="5" name="Текст 2">
            <a:extLst>
              <a:ext uri="{FF2B5EF4-FFF2-40B4-BE49-F238E27FC236}">
                <a16:creationId xmlns:a16="http://schemas.microsoft.com/office/drawing/2014/main" id="{FEF4E209-08E1-495E-97DB-13C7EB7184FA}"/>
              </a:ext>
            </a:extLst>
          </p:cNvPr>
          <p:cNvSpPr txBox="1">
            <a:spLocks/>
          </p:cNvSpPr>
          <p:nvPr/>
        </p:nvSpPr>
        <p:spPr>
          <a:xfrm>
            <a:off x="239000" y="1079099"/>
            <a:ext cx="2626910" cy="3962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ru-RU" sz="1200" b="1" dirty="0"/>
              <a:t>Приложение № 1 (Запрет):</a:t>
            </a:r>
            <a:endParaRPr lang="ru-RU" sz="1400" dirty="0"/>
          </a:p>
          <a:p>
            <a:pPr marL="285750" indent="-285750">
              <a:buFont typeface="Wingdings" panose="05000000000000000000" pitchFamily="2" charset="2"/>
              <a:buChar char="ü"/>
            </a:pPr>
            <a:r>
              <a:rPr lang="ru-RU" sz="1200" dirty="0"/>
              <a:t>Номер РРПП/ЕРПТ (п. 1-145);</a:t>
            </a:r>
          </a:p>
          <a:p>
            <a:pPr marL="285750" indent="-285750">
              <a:buFont typeface="Wingdings" panose="05000000000000000000" pitchFamily="2" charset="2"/>
              <a:buChar char="ü"/>
            </a:pPr>
            <a:r>
              <a:rPr lang="ru-RU" sz="1200" dirty="0"/>
              <a:t>Порядковый номер ЕРРП для ЭВМ и БД или ЕРП для ЭВМ и БД (п. 146).</a:t>
            </a:r>
          </a:p>
        </p:txBody>
      </p:sp>
      <p:sp>
        <p:nvSpPr>
          <p:cNvPr id="6" name="Текст 2">
            <a:extLst>
              <a:ext uri="{FF2B5EF4-FFF2-40B4-BE49-F238E27FC236}">
                <a16:creationId xmlns:a16="http://schemas.microsoft.com/office/drawing/2014/main" id="{F7BCB935-C461-4D20-9FAB-C112F401BE30}"/>
              </a:ext>
            </a:extLst>
          </p:cNvPr>
          <p:cNvSpPr txBox="1">
            <a:spLocks/>
          </p:cNvSpPr>
          <p:nvPr/>
        </p:nvSpPr>
        <p:spPr>
          <a:xfrm>
            <a:off x="2883972" y="1079099"/>
            <a:ext cx="3426058" cy="3962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r>
              <a:rPr lang="ru-RU" sz="1200" b="1" dirty="0">
                <a:latin typeface="+mn-lt"/>
              </a:rPr>
              <a:t>Приложение № 2 (Ограничение)</a:t>
            </a:r>
          </a:p>
          <a:p>
            <a:pPr marL="0" indent="0"/>
            <a:endParaRPr lang="ru-RU" sz="1200" dirty="0">
              <a:latin typeface="+mn-lt"/>
            </a:endParaRPr>
          </a:p>
          <a:p>
            <a:pPr marL="285750" indent="-285750">
              <a:buFont typeface="Wingdings" panose="05000000000000000000" pitchFamily="2" charset="2"/>
              <a:buChar char="ü"/>
            </a:pPr>
            <a:r>
              <a:rPr lang="ru-RU" sz="1200" dirty="0">
                <a:latin typeface="+mn-lt"/>
              </a:rPr>
              <a:t>Номер РРПП/ЕРПТ;</a:t>
            </a:r>
          </a:p>
          <a:p>
            <a:pPr marL="0" indent="0"/>
            <a:r>
              <a:rPr lang="ru-RU" sz="1200" b="1" dirty="0">
                <a:latin typeface="+mn-lt"/>
              </a:rPr>
              <a:t>Или</a:t>
            </a:r>
          </a:p>
          <a:p>
            <a:pPr marL="285750" indent="-285750">
              <a:buFont typeface="Wingdings" panose="05000000000000000000" pitchFamily="2" charset="2"/>
              <a:buChar char="ü"/>
            </a:pPr>
            <a:r>
              <a:rPr lang="ru-RU" sz="1200" dirty="0">
                <a:latin typeface="+mn-lt"/>
              </a:rPr>
              <a:t>Сертификат СТ-1 (п. </a:t>
            </a:r>
            <a:r>
              <a:rPr lang="ru-RU" sz="1200" b="1" dirty="0">
                <a:latin typeface="+mn-lt"/>
              </a:rPr>
              <a:t>362-399, 433</a:t>
            </a:r>
            <a:r>
              <a:rPr lang="ru-RU" sz="1200" dirty="0">
                <a:latin typeface="+mn-lt"/>
              </a:rPr>
              <a:t>);</a:t>
            </a:r>
          </a:p>
          <a:p>
            <a:pPr marL="0" indent="0"/>
            <a:r>
              <a:rPr lang="ru-RU" sz="1200" b="1" dirty="0">
                <a:latin typeface="+mn-lt"/>
              </a:rPr>
              <a:t>Или (для позиций 400-432):</a:t>
            </a:r>
          </a:p>
          <a:p>
            <a:pPr marL="285750" indent="-285750" algn="just">
              <a:buFont typeface="Wingdings" panose="05000000000000000000" pitchFamily="2" charset="2"/>
              <a:buChar char="ü"/>
            </a:pPr>
            <a:r>
              <a:rPr lang="ru-RU" sz="1200" dirty="0">
                <a:latin typeface="+mn-lt"/>
              </a:rPr>
              <a:t>Сертификат СТ-1;</a:t>
            </a:r>
          </a:p>
          <a:p>
            <a:pPr marL="285750" indent="-285750" algn="just">
              <a:buFont typeface="Wingdings" panose="05000000000000000000" pitchFamily="2" charset="2"/>
              <a:buChar char="ü"/>
            </a:pPr>
            <a:r>
              <a:rPr lang="ru-RU" sz="1200" dirty="0">
                <a:latin typeface="+mn-lt"/>
              </a:rPr>
              <a:t>Акт ТПП РФ или аналогичный документ в рамках ЕАЭС;</a:t>
            </a:r>
          </a:p>
          <a:p>
            <a:pPr marL="285750" indent="-285750" algn="just">
              <a:buFont typeface="Wingdings" panose="05000000000000000000" pitchFamily="2" charset="2"/>
              <a:buChar char="ü"/>
            </a:pPr>
            <a:r>
              <a:rPr lang="ru-RU" sz="1200" i="1" dirty="0">
                <a:latin typeface="+mn-lt"/>
              </a:rPr>
              <a:t>Реквизиты (дата и номер)</a:t>
            </a:r>
            <a:r>
              <a:rPr lang="ru-RU" sz="1200" dirty="0">
                <a:latin typeface="+mn-lt"/>
              </a:rPr>
              <a:t> документа, подтверждающего соответствие производства МИ требованиям ГОСТ Р </a:t>
            </a:r>
            <a:r>
              <a:rPr lang="en-US" sz="1200" dirty="0">
                <a:latin typeface="+mn-lt"/>
              </a:rPr>
              <a:t>ISO </a:t>
            </a:r>
            <a:r>
              <a:rPr lang="ru-RU" sz="1200" dirty="0">
                <a:latin typeface="+mn-lt"/>
              </a:rPr>
              <a:t>13485-2017;</a:t>
            </a:r>
          </a:p>
          <a:p>
            <a:pPr marL="0" indent="0" algn="just"/>
            <a:r>
              <a:rPr lang="ru-RU" sz="1200" b="1" dirty="0">
                <a:latin typeface="+mn-lt"/>
              </a:rPr>
              <a:t>Или</a:t>
            </a:r>
          </a:p>
          <a:p>
            <a:pPr marL="285750" indent="-285750" algn="just">
              <a:buFont typeface="Wingdings" panose="05000000000000000000" pitchFamily="2" charset="2"/>
              <a:buChar char="ü"/>
            </a:pPr>
            <a:r>
              <a:rPr lang="ru-RU" sz="1200" dirty="0">
                <a:latin typeface="+mn-lt"/>
              </a:rPr>
              <a:t>Наименование страны происхождения (</a:t>
            </a:r>
            <a:r>
              <a:rPr lang="ru-RU" sz="1200" b="1" dirty="0">
                <a:latin typeface="+mn-lt"/>
              </a:rPr>
              <a:t>п. 434-465</a:t>
            </a:r>
            <a:r>
              <a:rPr lang="ru-RU" sz="1200" dirty="0">
                <a:latin typeface="+mn-lt"/>
              </a:rPr>
              <a:t>).</a:t>
            </a:r>
          </a:p>
        </p:txBody>
      </p:sp>
      <p:sp>
        <p:nvSpPr>
          <p:cNvPr id="7" name="Текст 2">
            <a:extLst>
              <a:ext uri="{FF2B5EF4-FFF2-40B4-BE49-F238E27FC236}">
                <a16:creationId xmlns:a16="http://schemas.microsoft.com/office/drawing/2014/main" id="{89E67B59-1021-41E8-8D01-5BEA25EA8117}"/>
              </a:ext>
            </a:extLst>
          </p:cNvPr>
          <p:cNvSpPr txBox="1">
            <a:spLocks/>
          </p:cNvSpPr>
          <p:nvPr/>
        </p:nvSpPr>
        <p:spPr>
          <a:xfrm>
            <a:off x="6595542" y="1079099"/>
            <a:ext cx="2500442" cy="3962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r>
              <a:rPr lang="ru-RU" sz="1200" b="1" dirty="0">
                <a:latin typeface="+mn-lt"/>
              </a:rPr>
              <a:t>Товары, не указанные в Приложении № 1 и № 2 (Преимущество):</a:t>
            </a:r>
          </a:p>
          <a:p>
            <a:pPr marL="0" indent="0"/>
            <a:endParaRPr lang="ru-RU" sz="1400" dirty="0">
              <a:latin typeface="+mn-lt"/>
            </a:endParaRPr>
          </a:p>
          <a:p>
            <a:pPr marL="285750" indent="-285750">
              <a:buFont typeface="Wingdings" panose="05000000000000000000" pitchFamily="2" charset="2"/>
              <a:buChar char="ü"/>
            </a:pPr>
            <a:r>
              <a:rPr lang="ru-RU" sz="1200" dirty="0">
                <a:latin typeface="+mn-lt"/>
              </a:rPr>
              <a:t>Наименование страны происхождения</a:t>
            </a:r>
          </a:p>
        </p:txBody>
      </p:sp>
    </p:spTree>
    <p:extLst>
      <p:ext uri="{BB962C8B-B14F-4D97-AF65-F5344CB8AC3E}">
        <p14:creationId xmlns:p14="http://schemas.microsoft.com/office/powerpoint/2010/main" val="3312295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458942" y="595622"/>
            <a:ext cx="8226115" cy="400110"/>
          </a:xfrm>
          <a:prstGeom prst="rect">
            <a:avLst/>
          </a:prstGeom>
          <a:noFill/>
        </p:spPr>
        <p:txBody>
          <a:bodyPr wrap="square" rtlCol="0">
            <a:spAutoFit/>
          </a:bodyPr>
          <a:lstStyle/>
          <a:p>
            <a:r>
              <a:rPr lang="ru-RU" sz="2000" b="1" dirty="0">
                <a:solidFill>
                  <a:srgbClr val="1F3A93"/>
                </a:solidFill>
              </a:rPr>
              <a:t>Подтверждение страны происхождения</a:t>
            </a:r>
            <a:endParaRPr lang="ru-RU" sz="1600" dirty="0">
              <a:solidFill>
                <a:srgbClr val="212121"/>
              </a:solidFill>
            </a:endParaRPr>
          </a:p>
        </p:txBody>
      </p:sp>
      <p:sp>
        <p:nvSpPr>
          <p:cNvPr id="14" name="TextBox 13"/>
          <p:cNvSpPr txBox="1"/>
          <p:nvPr/>
        </p:nvSpPr>
        <p:spPr>
          <a:xfrm>
            <a:off x="446219" y="1162508"/>
            <a:ext cx="8446261" cy="286232"/>
          </a:xfrm>
          <a:prstGeom prst="rect">
            <a:avLst/>
          </a:prstGeom>
          <a:noFill/>
        </p:spPr>
        <p:txBody>
          <a:bodyPr wrap="square" rtlCol="0">
            <a:spAutoFit/>
          </a:body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0000"/>
                </a:solidFill>
                <a:effectLst/>
                <a:uLnTx/>
                <a:uFillTx/>
                <a:ea typeface="+mn-ea"/>
                <a:cs typeface="+mn-cs"/>
              </a:rPr>
              <a:t>Товары, включенные в п. 400-432 Приложения № 2:</a:t>
            </a:r>
            <a:endParaRPr kumimoji="0" lang="ru-RU" sz="1400" b="0" i="0" u="none" strike="noStrike" kern="1200" cap="none" spc="0" normalizeH="0" noProof="0" dirty="0">
              <a:ln>
                <a:noFill/>
              </a:ln>
              <a:solidFill>
                <a:srgbClr val="000000"/>
              </a:solidFill>
              <a:effectLst/>
              <a:uLnTx/>
              <a:uFillTx/>
              <a:ea typeface="+mn-ea"/>
              <a:cs typeface="+mn-cs"/>
            </a:endParaRPr>
          </a:p>
        </p:txBody>
      </p:sp>
      <p:sp>
        <p:nvSpPr>
          <p:cNvPr id="5" name="TextBox 4">
            <a:extLst>
              <a:ext uri="{FF2B5EF4-FFF2-40B4-BE49-F238E27FC236}">
                <a16:creationId xmlns:a16="http://schemas.microsoft.com/office/drawing/2014/main" id="{EC822412-4F0F-4826-BEA7-B74EDA01EECD}"/>
              </a:ext>
            </a:extLst>
          </p:cNvPr>
          <p:cNvSpPr txBox="1"/>
          <p:nvPr/>
        </p:nvSpPr>
        <p:spPr>
          <a:xfrm>
            <a:off x="251521" y="1563638"/>
            <a:ext cx="4248472" cy="2246769"/>
          </a:xfrm>
          <a:prstGeom prst="rect">
            <a:avLst/>
          </a:prstGeom>
          <a:noFill/>
        </p:spPr>
        <p:txBody>
          <a:bodyPr wrap="square" rtlCol="0">
            <a:spAutoFit/>
          </a:bodyPr>
          <a:lstStyle/>
          <a:p>
            <a:pPr algn="just"/>
            <a:r>
              <a:rPr lang="ru-RU" sz="1400" b="1" dirty="0"/>
              <a:t>До 01.09.2025:</a:t>
            </a:r>
          </a:p>
          <a:p>
            <a:pPr marL="285750" indent="-285750" algn="just">
              <a:buFont typeface="Wingdings" panose="05000000000000000000" pitchFamily="2" charset="2"/>
              <a:buChar char="ü"/>
            </a:pPr>
            <a:r>
              <a:rPr lang="ru-RU" sz="1400" dirty="0"/>
              <a:t>Сертификат о происхождении товара (СТ-1);</a:t>
            </a:r>
          </a:p>
          <a:p>
            <a:pPr marL="285750" indent="-285750" algn="just">
              <a:buFont typeface="Wingdings" panose="05000000000000000000" pitchFamily="2" charset="2"/>
              <a:buChar char="ü"/>
            </a:pPr>
            <a:r>
              <a:rPr lang="ru-RU" sz="1400" dirty="0"/>
              <a:t>Акт экспертизы ТПП РФ или аналог в рамках ЕАЭС;</a:t>
            </a:r>
          </a:p>
          <a:p>
            <a:pPr marL="285750" indent="-285750" algn="just">
              <a:buFont typeface="Wingdings" panose="05000000000000000000" pitchFamily="2" charset="2"/>
              <a:buChar char="ü"/>
            </a:pPr>
            <a:r>
              <a:rPr lang="ru-RU" sz="1400" i="1" dirty="0"/>
              <a:t>Реквизиты (дата и номер) </a:t>
            </a:r>
            <a:r>
              <a:rPr lang="ru-RU" sz="1400" dirty="0"/>
              <a:t>документа, подтверждающего соответствие производства МИ требованиям ГОСТ Р </a:t>
            </a:r>
            <a:r>
              <a:rPr lang="en-US" sz="1400" dirty="0"/>
              <a:t>ISO </a:t>
            </a:r>
            <a:r>
              <a:rPr lang="ru-RU" sz="1400" dirty="0"/>
              <a:t>13485-2017.</a:t>
            </a:r>
          </a:p>
          <a:p>
            <a:pPr algn="just"/>
            <a:endParaRPr lang="ru-RU" sz="1400" dirty="0"/>
          </a:p>
        </p:txBody>
      </p:sp>
      <p:sp>
        <p:nvSpPr>
          <p:cNvPr id="6" name="TextBox 5">
            <a:extLst>
              <a:ext uri="{FF2B5EF4-FFF2-40B4-BE49-F238E27FC236}">
                <a16:creationId xmlns:a16="http://schemas.microsoft.com/office/drawing/2014/main" id="{2F620CCE-6470-4E2E-B864-5E936FB2C182}"/>
              </a:ext>
            </a:extLst>
          </p:cNvPr>
          <p:cNvSpPr txBox="1"/>
          <p:nvPr/>
        </p:nvSpPr>
        <p:spPr>
          <a:xfrm>
            <a:off x="4644007" y="1566850"/>
            <a:ext cx="4248472" cy="1384995"/>
          </a:xfrm>
          <a:prstGeom prst="rect">
            <a:avLst/>
          </a:prstGeom>
          <a:noFill/>
        </p:spPr>
        <p:txBody>
          <a:bodyPr wrap="square" rtlCol="0">
            <a:spAutoFit/>
          </a:bodyPr>
          <a:lstStyle/>
          <a:p>
            <a:pPr algn="just"/>
            <a:r>
              <a:rPr lang="ru-RU" sz="1400" b="1" dirty="0"/>
              <a:t>С 01.09.2025:</a:t>
            </a:r>
          </a:p>
          <a:p>
            <a:pPr marL="285750" indent="-285750" algn="just">
              <a:buFont typeface="Wingdings" panose="05000000000000000000" pitchFamily="2" charset="2"/>
              <a:buChar char="ü"/>
            </a:pPr>
            <a:r>
              <a:rPr lang="ru-RU" sz="1400" dirty="0"/>
              <a:t>номер реестровой записи РРПП/ЕРПТ с указанием информации:</a:t>
            </a:r>
          </a:p>
          <a:p>
            <a:pPr marL="742950" lvl="3" indent="-285750" algn="just">
              <a:buFont typeface="Arial" panose="020B0604020202020204" pitchFamily="34" charset="0"/>
              <a:buChar char="•"/>
            </a:pPr>
            <a:r>
              <a:rPr lang="ru-RU" sz="1400" dirty="0"/>
              <a:t>о совокупном количестве баллов;</a:t>
            </a:r>
          </a:p>
          <a:p>
            <a:pPr marL="742950" lvl="3" indent="-285750" algn="just">
              <a:buFont typeface="Arial" panose="020B0604020202020204" pitchFamily="34" charset="0"/>
              <a:buChar char="•"/>
            </a:pPr>
            <a:r>
              <a:rPr lang="ru-RU" sz="1400" dirty="0"/>
              <a:t>об уровне РЭП (реализовано для п. 195, 197-199, 203).</a:t>
            </a:r>
          </a:p>
        </p:txBody>
      </p:sp>
      <p:sp>
        <p:nvSpPr>
          <p:cNvPr id="3" name="TextBox 2">
            <a:extLst>
              <a:ext uri="{FF2B5EF4-FFF2-40B4-BE49-F238E27FC236}">
                <a16:creationId xmlns:a16="http://schemas.microsoft.com/office/drawing/2014/main" id="{6F45A4A7-7297-4071-8813-58596DEBE875}"/>
              </a:ext>
            </a:extLst>
          </p:cNvPr>
          <p:cNvSpPr txBox="1"/>
          <p:nvPr/>
        </p:nvSpPr>
        <p:spPr>
          <a:xfrm>
            <a:off x="323528" y="3980991"/>
            <a:ext cx="8568951" cy="954107"/>
          </a:xfrm>
          <a:prstGeom prst="rect">
            <a:avLst/>
          </a:prstGeom>
          <a:noFill/>
        </p:spPr>
        <p:txBody>
          <a:bodyPr wrap="square" rtlCol="0">
            <a:spAutoFit/>
          </a:bodyPr>
          <a:lstStyle/>
          <a:p>
            <a:pPr algn="just"/>
            <a:r>
              <a:rPr lang="ru-RU" sz="1400" dirty="0"/>
              <a:t>Заказчик неверно установил требования к составу заявки при закупке устройств для в/в вливаний (</a:t>
            </a:r>
            <a:r>
              <a:rPr lang="ru-RU" sz="1400" i="1" dirty="0"/>
              <a:t>см. решение Челябинского УФАС России от 26.03.2025 </a:t>
            </a:r>
            <a:r>
              <a:rPr lang="ru-RU" sz="1400" i="1" dirty="0">
                <a:solidFill>
                  <a:srgbClr val="000000"/>
                </a:solidFill>
                <a:effectLst/>
                <a:ea typeface="Times New Roman" panose="02020603050405020304" pitchFamily="18" charset="0"/>
              </a:rPr>
              <a:t>по делу № 074/06/105-613/2025 (125-ж/2025)</a:t>
            </a:r>
          </a:p>
          <a:p>
            <a:endParaRPr lang="ru-RU" sz="1400" dirty="0"/>
          </a:p>
        </p:txBody>
      </p:sp>
    </p:spTree>
    <p:extLst>
      <p:ext uri="{BB962C8B-B14F-4D97-AF65-F5344CB8AC3E}">
        <p14:creationId xmlns:p14="http://schemas.microsoft.com/office/powerpoint/2010/main" val="795771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Закон № 318-ФЗ</a:t>
            </a:r>
          </a:p>
        </p:txBody>
      </p:sp>
      <p:sp>
        <p:nvSpPr>
          <p:cNvPr id="3" name="Прямоугольник 2"/>
          <p:cNvSpPr/>
          <p:nvPr/>
        </p:nvSpPr>
        <p:spPr>
          <a:xfrm>
            <a:off x="524363" y="1131590"/>
            <a:ext cx="8346070" cy="2862322"/>
          </a:xfrm>
          <a:prstGeom prst="rect">
            <a:avLst/>
          </a:prstGeom>
        </p:spPr>
        <p:txBody>
          <a:bodyPr wrap="square">
            <a:spAutoFit/>
          </a:bodyPr>
          <a:lstStyle/>
          <a:p>
            <a:pPr marL="0" indent="0" algn="just"/>
            <a:r>
              <a:rPr lang="ru-RU" sz="1200" b="1" dirty="0"/>
              <a:t>При описании являющегося объектом закупки товара </a:t>
            </a:r>
            <a:r>
              <a:rPr lang="ru-RU" sz="1200" dirty="0"/>
              <a:t>(в том числе поставляемого при выполнении закупаемой работы, оказании закупаемой услуги), в отношении которого установлены предусмотренные пунктом 1 части 2 статьи 14 настоящего Федерального закона запрет, ограничение или преимущество, </a:t>
            </a:r>
            <a:r>
              <a:rPr lang="ru-RU" sz="1200" b="1" dirty="0"/>
              <a:t>указываются характеристики товара российского происхождения</a:t>
            </a:r>
            <a:r>
              <a:rPr lang="ru-RU" sz="1200" dirty="0"/>
              <a:t>.</a:t>
            </a:r>
          </a:p>
          <a:p>
            <a:pPr marL="0" indent="0" algn="just"/>
            <a:r>
              <a:rPr lang="ru-RU" sz="1200" i="1" dirty="0"/>
              <a:t>Ч. 1.1 ст. 33 Закона № 44-ФЗ. </a:t>
            </a:r>
          </a:p>
          <a:p>
            <a:pPr marL="0" indent="0" algn="just"/>
            <a:endParaRPr lang="ru-RU" sz="1200" i="1" dirty="0"/>
          </a:p>
          <a:p>
            <a:pPr marL="0" indent="0" algn="just"/>
            <a:r>
              <a:rPr lang="ru-RU" sz="1200" dirty="0"/>
              <a:t>Для целей осуществления закупок товаров, работ, услуг, в отношении которых установлены предусмотренные п. 2 ч. 2 ст. 14 настоящего Федерального закона запрет, ограничение или преимущество, </a:t>
            </a:r>
            <a:r>
              <a:rPr lang="ru-RU" sz="1200" b="1" dirty="0"/>
              <a:t>Правительство РФ устанавливает особенности определения НМЦК</a:t>
            </a:r>
            <a:r>
              <a:rPr lang="ru-RU" sz="1200" dirty="0"/>
              <a:t>, ЦКЕП, НЦЕТ, в том числе товаров, поставляемых при выполнении закупаемых работ, оказании закупаемых услуг, начальной цены единицы работы, услуги </a:t>
            </a:r>
            <a:r>
              <a:rPr lang="ru-RU" sz="1200" b="1" dirty="0"/>
              <a:t>на основе функциональных, технических и качественных характеристик, эксплуатационных характеристик товаров российского происхождения</a:t>
            </a:r>
            <a:r>
              <a:rPr lang="ru-RU" sz="1200" dirty="0"/>
              <a:t>, работ, услуг, соответственно выполняемых, оказываемых российскими лицами. </a:t>
            </a:r>
          </a:p>
          <a:p>
            <a:pPr marL="0" indent="0" algn="just"/>
            <a:r>
              <a:rPr lang="ru-RU" sz="1200" i="1" dirty="0"/>
              <a:t>Ч. 25 ст. 22 Закона № 44-ФЗ</a:t>
            </a:r>
          </a:p>
        </p:txBody>
      </p:sp>
    </p:spTree>
    <p:extLst>
      <p:ext uri="{BB962C8B-B14F-4D97-AF65-F5344CB8AC3E}">
        <p14:creationId xmlns:p14="http://schemas.microsoft.com/office/powerpoint/2010/main" val="181592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524363" y="915566"/>
            <a:ext cx="8352928" cy="3231654"/>
          </a:xfrm>
          <a:prstGeom prst="rect">
            <a:avLst/>
          </a:prstGeom>
        </p:spPr>
        <p:txBody>
          <a:bodyPr wrap="square">
            <a:spAutoFit/>
          </a:bodyPr>
          <a:lstStyle/>
          <a:p>
            <a:pPr marL="0" indent="0" algn="just">
              <a:buNone/>
            </a:pPr>
            <a:r>
              <a:rPr lang="ru-RU" sz="1200" dirty="0"/>
              <a:t>Установлен:</a:t>
            </a:r>
          </a:p>
          <a:p>
            <a:pPr marL="285750" indent="-285750" algn="just">
              <a:buFont typeface="Wingdings" panose="05000000000000000000" pitchFamily="2" charset="2"/>
              <a:buChar char="ü"/>
            </a:pPr>
            <a:r>
              <a:rPr lang="ru-RU" sz="1200" b="1" dirty="0"/>
              <a:t>запрет</a:t>
            </a:r>
            <a:r>
              <a:rPr lang="ru-RU" sz="1200" dirty="0"/>
              <a:t> 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гражданами, иностранными юридическими лицами (далее - иностранные лица), </a:t>
            </a:r>
            <a:r>
              <a:rPr lang="ru-RU" sz="1200" b="1" dirty="0"/>
              <a:t>по перечню согласно приложению N 1</a:t>
            </a:r>
            <a:r>
              <a:rPr lang="ru-RU" sz="1200" dirty="0"/>
              <a:t>, а также закупок в рамках государственного оборонного заказа для выполнения мероприятий государственных программ РФ, государственной программы вооружения, иных мероприятий в рамках государственного оборонного заказа товаров, происходящих из иностранных государств, работ, услуг, соответственно выполняемых, оказываемых иностранными лицами; </a:t>
            </a:r>
          </a:p>
          <a:p>
            <a:pPr marL="285750" indent="-285750" algn="just">
              <a:buFont typeface="Wingdings" panose="05000000000000000000" pitchFamily="2" charset="2"/>
              <a:buChar char="ü"/>
            </a:pPr>
            <a:r>
              <a:rPr lang="ru-RU" sz="1200" b="1" dirty="0"/>
              <a:t>ограничение</a:t>
            </a:r>
            <a:r>
              <a:rPr lang="ru-RU" sz="1200" dirty="0"/>
              <a:t> 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лицами, </a:t>
            </a:r>
            <a:r>
              <a:rPr lang="ru-RU" sz="1200" b="1" dirty="0"/>
              <a:t>по перечню согласно приложению N 2</a:t>
            </a:r>
            <a:r>
              <a:rPr lang="ru-RU" sz="1200" dirty="0"/>
              <a:t>;</a:t>
            </a:r>
          </a:p>
          <a:p>
            <a:pPr marL="285750" indent="-285750" algn="just">
              <a:buFont typeface="Wingdings" panose="05000000000000000000" pitchFamily="2" charset="2"/>
              <a:buChar char="ü"/>
            </a:pPr>
            <a:r>
              <a:rPr lang="ru-RU" sz="1200" b="1" dirty="0"/>
              <a:t>преимущество в отношении товаров российского происхождения </a:t>
            </a:r>
            <a:r>
              <a:rPr lang="ru-RU" sz="1200" dirty="0"/>
              <a:t>(в том числе поставляемых при выполнении закупаемых работ, оказании закупаемых услуг).</a:t>
            </a:r>
          </a:p>
          <a:p>
            <a:pPr marL="0" indent="0" algn="just">
              <a:buNone/>
            </a:pPr>
            <a:endParaRPr lang="ru-RU" sz="1200" i="1" dirty="0"/>
          </a:p>
          <a:p>
            <a:pPr marL="0" indent="0" algn="just">
              <a:buNone/>
            </a:pPr>
            <a:r>
              <a:rPr lang="ru-RU" sz="1200" i="1" dirty="0"/>
              <a:t>Пункт 1 ПП РФ № 1875</a:t>
            </a:r>
            <a:endParaRPr lang="ru-RU" sz="1400" i="1" dirty="0"/>
          </a:p>
        </p:txBody>
      </p:sp>
    </p:spTree>
    <p:extLst>
      <p:ext uri="{BB962C8B-B14F-4D97-AF65-F5344CB8AC3E}">
        <p14:creationId xmlns:p14="http://schemas.microsoft.com/office/powerpoint/2010/main" val="2469335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524363" y="1131590"/>
            <a:ext cx="8346070" cy="3231654"/>
          </a:xfrm>
          <a:prstGeom prst="rect">
            <a:avLst/>
          </a:prstGeom>
        </p:spPr>
        <p:txBody>
          <a:bodyPr wrap="square">
            <a:spAutoFit/>
          </a:bodyPr>
          <a:lstStyle/>
          <a:p>
            <a:pPr marL="0" indent="0" algn="just"/>
            <a:r>
              <a:rPr lang="ru-RU" sz="1200" b="1" dirty="0"/>
              <a:t>Пункт 10.1-10.2 письма </a:t>
            </a:r>
            <a:r>
              <a:rPr lang="ru-RU" sz="1200" b="1" dirty="0">
                <a:effectLst/>
              </a:rPr>
              <a:t>Минфина России от 31.01.2025 N 24-01-06/8697</a:t>
            </a:r>
          </a:p>
          <a:p>
            <a:pPr marL="0" indent="0" algn="just"/>
            <a:endParaRPr lang="ru-RU" sz="1200" b="0" dirty="0">
              <a:effectLst/>
            </a:endParaRPr>
          </a:p>
          <a:p>
            <a:pPr marL="0" indent="0" algn="just"/>
            <a:r>
              <a:rPr lang="ru-RU" sz="1200" b="1" dirty="0"/>
              <a:t>Положения части 1.1 статьи 33 Закона N 44-ФЗ применяются </a:t>
            </a:r>
            <a:r>
              <a:rPr lang="ru-RU" sz="1200" dirty="0"/>
              <a:t>при описании товара, в отношении которого Постановлением N 1875 установлены "защитные" меры, </a:t>
            </a:r>
            <a:r>
              <a:rPr lang="ru-RU" sz="1200" b="1" dirty="0"/>
              <a:t>вне зависимости от применения либо неприменения соответствующей "защитной" меры </a:t>
            </a:r>
            <a:r>
              <a:rPr lang="ru-RU" sz="1200" dirty="0"/>
              <a:t>при осуществлении закупки такого товара.</a:t>
            </a:r>
          </a:p>
          <a:p>
            <a:pPr marL="0" indent="0" algn="just"/>
            <a:r>
              <a:rPr lang="ru-RU" sz="1200" dirty="0">
                <a:ea typeface="Verdana" panose="020B0604030504040204" pitchFamily="34" charset="0"/>
              </a:rPr>
              <a:t>Следует при этом отметить, что </a:t>
            </a:r>
            <a:r>
              <a:rPr lang="ru-RU" sz="1200" b="1" dirty="0">
                <a:ea typeface="Verdana" panose="020B0604030504040204" pitchFamily="34" charset="0"/>
              </a:rPr>
              <a:t>не исключена вероятность возникновения ситуации, при которой производство определенного товара из числа промышленной продукции на территории Российской Федерации отсутствует или прекращено</a:t>
            </a:r>
            <a:r>
              <a:rPr lang="ru-RU" sz="1200" dirty="0">
                <a:ea typeface="Verdana" panose="020B0604030504040204" pitchFamily="34" charset="0"/>
              </a:rPr>
              <a:t>, в том числе товара, в отношении которого Постановлением N 1875 установлено преимущество. </a:t>
            </a:r>
          </a:p>
          <a:p>
            <a:pPr marL="0" indent="0" algn="just"/>
            <a:r>
              <a:rPr lang="ru-RU" sz="1200" b="1" dirty="0">
                <a:ea typeface="Verdana" panose="020B0604030504040204" pitchFamily="34" charset="0"/>
              </a:rPr>
              <a:t>Указание в описании объекта закупки характеристик товара российского происхождения </a:t>
            </a:r>
            <a:r>
              <a:rPr lang="ru-RU" sz="1200" dirty="0">
                <a:ea typeface="Verdana" panose="020B0604030504040204" pitchFamily="34" charset="0"/>
              </a:rPr>
              <a:t>в случае, если производство такого товара на территории Российской Федерации отсутствует, </a:t>
            </a:r>
            <a:r>
              <a:rPr lang="ru-RU" sz="1200" b="1" dirty="0">
                <a:ea typeface="Verdana" panose="020B0604030504040204" pitchFamily="34" charset="0"/>
              </a:rPr>
              <a:t>является невозможным</a:t>
            </a:r>
            <a:r>
              <a:rPr lang="ru-RU" sz="1200" dirty="0">
                <a:ea typeface="Verdana" panose="020B0604030504040204" pitchFamily="34" charset="0"/>
              </a:rPr>
              <a:t>, в связи с чем в этом случае характеристики товара российского происхождения в описании объекта закупки не указываются. </a:t>
            </a:r>
          </a:p>
          <a:p>
            <a:pPr marL="0" indent="0" algn="just"/>
            <a:r>
              <a:rPr lang="ru-RU" sz="1200" i="1" dirty="0">
                <a:ea typeface="Verdana" panose="020B0604030504040204" pitchFamily="34" charset="0"/>
              </a:rPr>
              <a:t>При этом представляется целесообразным заказчику в описании объекта закупки самостоятельно декларировать невозможность указать характеристики товара российского происхождения по причине отсутствия производства такого товара на территории Российской Федерации</a:t>
            </a:r>
            <a:r>
              <a:rPr lang="ru-RU" sz="1200" dirty="0">
                <a:ea typeface="Verdana" panose="020B0604030504040204" pitchFamily="34" charset="0"/>
              </a:rPr>
              <a:t>.</a:t>
            </a:r>
          </a:p>
        </p:txBody>
      </p:sp>
    </p:spTree>
    <p:extLst>
      <p:ext uri="{BB962C8B-B14F-4D97-AF65-F5344CB8AC3E}">
        <p14:creationId xmlns:p14="http://schemas.microsoft.com/office/powerpoint/2010/main" val="1108628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524363" y="1131590"/>
            <a:ext cx="8346070" cy="3600986"/>
          </a:xfrm>
          <a:prstGeom prst="rect">
            <a:avLst/>
          </a:prstGeom>
        </p:spPr>
        <p:txBody>
          <a:bodyPr wrap="square">
            <a:spAutoFit/>
          </a:bodyPr>
          <a:lstStyle/>
          <a:p>
            <a:pPr marL="0" indent="0" algn="just"/>
            <a:r>
              <a:rPr lang="ru-RU" sz="1200" dirty="0"/>
              <a:t>Вместе с тем, анализ извещения показал, что в описании объекта закупки Заказчик   не   задекларировал   невозможность   указания   характеристики   товара российского происхождения по причине отсутствия производства такого товара на территории Российской Федерации, чем, по мнению антимонопольного органа, нарушил ч. 1.1 ст. 33 Закона № 44-ФЗ.</a:t>
            </a:r>
          </a:p>
          <a:p>
            <a:pPr marL="0" indent="0" algn="just"/>
            <a:r>
              <a:rPr lang="ru-RU" sz="1200" i="1" dirty="0">
                <a:ea typeface="Verdana" panose="020B0604030504040204" pitchFamily="34" charset="0"/>
              </a:rPr>
              <a:t>См. решение Воронежского УФАС России от 25.04.2025 по делу № 036/06/42-427/2025</a:t>
            </a:r>
          </a:p>
          <a:p>
            <a:pPr marL="0" indent="0" algn="just"/>
            <a:endParaRPr lang="ru-RU" sz="1200" i="1" dirty="0">
              <a:ea typeface="Verdana" panose="020B0604030504040204" pitchFamily="34" charset="0"/>
            </a:endParaRPr>
          </a:p>
          <a:p>
            <a:pPr marL="0" indent="0" algn="just"/>
            <a:r>
              <a:rPr lang="ru-RU" sz="1200" dirty="0"/>
              <a:t>Между тем, в случае применения указанного пункта Заказчик неправомерно установил ограничения закупок товаров, происходящих из иностранных государств, работ, услуг, соответственно выполняемых, оказываемых иностранными лицами, по перечню согласно приложению №2, </a:t>
            </a:r>
            <a:r>
              <a:rPr lang="ru-RU" sz="1200" i="1" dirty="0"/>
              <a:t>а также </a:t>
            </a:r>
            <a:r>
              <a:rPr lang="ru-RU" sz="1200" b="1" i="1" dirty="0"/>
              <a:t>не задекларировал невозможность указать характеристики товара российского происхождения</a:t>
            </a:r>
            <a:r>
              <a:rPr lang="ru-RU" sz="1200" b="1" dirty="0"/>
              <a:t> </a:t>
            </a:r>
            <a:r>
              <a:rPr lang="ru-RU" sz="1200" dirty="0"/>
              <a:t>по причине отсутствия производства такого товара на территории Российской Федерации. </a:t>
            </a:r>
          </a:p>
          <a:p>
            <a:pPr marL="0" indent="0" algn="just"/>
            <a:r>
              <a:rPr lang="ru-RU" sz="1200" dirty="0"/>
              <a:t>Указанные выше нарушения привели к описания объекта закупки под товар конкретного производителя, что также подтверждается 1 поданной заявкой на участие в закупке. </a:t>
            </a:r>
          </a:p>
          <a:p>
            <a:pPr marL="0" indent="0" algn="just"/>
            <a:r>
              <a:rPr lang="ru-RU" sz="1200" dirty="0"/>
              <a:t>На основании изложенного, Комиссия Томского УФАС России приходит к выводу о нарушении Заказчиком требований части 3 статьи 14, части 1 статьи 33, пункта 5 части 1 статьи 42 Закона</a:t>
            </a:r>
            <a:r>
              <a:rPr lang="ru-RU" sz="1200" i="1" dirty="0">
                <a:ea typeface="Verdana" panose="020B0604030504040204" pitchFamily="34" charset="0"/>
              </a:rPr>
              <a:t> № 44-ФЗ.</a:t>
            </a:r>
          </a:p>
          <a:p>
            <a:pPr marL="0" indent="0" algn="just"/>
            <a:r>
              <a:rPr lang="ru-RU" sz="1200" i="1" dirty="0">
                <a:ea typeface="Verdana" panose="020B0604030504040204" pitchFamily="34" charset="0"/>
              </a:rPr>
              <a:t>См. решение Томского УФАС России от 11.03.2025 по делу №070/06/105-208/2025</a:t>
            </a:r>
          </a:p>
          <a:p>
            <a:pPr marL="0" indent="0" algn="just"/>
            <a:endParaRPr lang="ru-RU" sz="1200" i="1" dirty="0">
              <a:ea typeface="Verdana" panose="020B0604030504040204" pitchFamily="34" charset="0"/>
            </a:endParaRPr>
          </a:p>
        </p:txBody>
      </p:sp>
    </p:spTree>
    <p:extLst>
      <p:ext uri="{BB962C8B-B14F-4D97-AF65-F5344CB8AC3E}">
        <p14:creationId xmlns:p14="http://schemas.microsoft.com/office/powerpoint/2010/main" val="3882499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50808" y="515855"/>
            <a:ext cx="8226115" cy="400110"/>
          </a:xfrm>
          <a:prstGeom prst="rect">
            <a:avLst/>
          </a:prstGeom>
          <a:noFill/>
        </p:spPr>
        <p:txBody>
          <a:bodyPr wrap="square" rtlCol="0">
            <a:spAutoFit/>
          </a:bodyPr>
          <a:lstStyle/>
          <a:p>
            <a:r>
              <a:rPr lang="ru-RU" sz="2000" b="1" dirty="0">
                <a:solidFill>
                  <a:schemeClr val="accent1"/>
                </a:solidFill>
              </a:rPr>
              <a:t>Товар российского происхождения</a:t>
            </a:r>
          </a:p>
        </p:txBody>
      </p:sp>
      <p:sp>
        <p:nvSpPr>
          <p:cNvPr id="3" name="Прямоугольник 2"/>
          <p:cNvSpPr/>
          <p:nvPr/>
        </p:nvSpPr>
        <p:spPr>
          <a:xfrm>
            <a:off x="524363" y="1131590"/>
            <a:ext cx="8346070" cy="923330"/>
          </a:xfrm>
          <a:prstGeom prst="rect">
            <a:avLst/>
          </a:prstGeom>
        </p:spPr>
        <p:txBody>
          <a:bodyPr wrap="square">
            <a:spAutoFit/>
          </a:bodyPr>
          <a:lstStyle/>
          <a:p>
            <a:pPr marL="0" indent="0" algn="just">
              <a:buNone/>
            </a:pPr>
            <a:r>
              <a:rPr lang="ru-RU" sz="1400" dirty="0">
                <a:effectLst/>
                <a:ea typeface="Verdana" panose="020B0604030504040204" pitchFamily="34" charset="0"/>
                <a:cs typeface="Exo 2" panose="020B0604020202020204" charset="0"/>
              </a:rPr>
              <a:t>Регулятор в письме от 17.03.2025 № 24-06-06/25869 указал, что под «товаром российского происхождения» понимается, товар, страной происхождения которого является Российская Федерация.</a:t>
            </a:r>
          </a:p>
          <a:p>
            <a:pPr marL="0" indent="0" algn="just"/>
            <a:endParaRPr lang="ru-RU" sz="1200" i="1" dirty="0">
              <a:ea typeface="Verdana" panose="020B0604030504040204" pitchFamily="34" charset="0"/>
            </a:endParaRPr>
          </a:p>
        </p:txBody>
      </p:sp>
    </p:spTree>
    <p:extLst>
      <p:ext uri="{BB962C8B-B14F-4D97-AF65-F5344CB8AC3E}">
        <p14:creationId xmlns:p14="http://schemas.microsoft.com/office/powerpoint/2010/main" val="390660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50808" y="515855"/>
            <a:ext cx="8226115" cy="400110"/>
          </a:xfrm>
          <a:prstGeom prst="rect">
            <a:avLst/>
          </a:prstGeom>
          <a:noFill/>
        </p:spPr>
        <p:txBody>
          <a:bodyPr wrap="square" rtlCol="0">
            <a:spAutoFit/>
          </a:bodyPr>
          <a:lstStyle/>
          <a:p>
            <a:r>
              <a:rPr lang="ru-RU" sz="2000" b="1" dirty="0">
                <a:solidFill>
                  <a:schemeClr val="accent1"/>
                </a:solidFill>
              </a:rPr>
              <a:t>Товар российского происхождения</a:t>
            </a:r>
          </a:p>
        </p:txBody>
      </p:sp>
      <p:sp>
        <p:nvSpPr>
          <p:cNvPr id="3" name="Прямоугольник 2"/>
          <p:cNvSpPr/>
          <p:nvPr/>
        </p:nvSpPr>
        <p:spPr>
          <a:xfrm>
            <a:off x="107504" y="1131590"/>
            <a:ext cx="8762929" cy="3461845"/>
          </a:xfrm>
          <a:prstGeom prst="rect">
            <a:avLst/>
          </a:prstGeom>
        </p:spPr>
        <p:txBody>
          <a:bodyPr wrap="square">
            <a:spAutoFit/>
          </a:bodyPr>
          <a:lstStyle/>
          <a:p>
            <a:pPr marL="228600" indent="0" algn="just">
              <a:lnSpc>
                <a:spcPct val="115000"/>
              </a:lnSpc>
              <a:spcAft>
                <a:spcPts val="800"/>
              </a:spcAft>
            </a:pPr>
            <a:r>
              <a:rPr lang="ru-RU" sz="1200" dirty="0">
                <a:effectLst/>
                <a:ea typeface="Verdana" panose="020B0604030504040204" pitchFamily="34" charset="0"/>
                <a:cs typeface="Exo 2" panose="020B0604020202020204" charset="0"/>
              </a:rPr>
              <a:t>Согласно ч. 3 ст. 14 Закона № 44-ФЗ принятие Правительством РФ мер, предусмотренных пунктом 1 части 2 настоящей статьи, допускается в случаях, при которых международным договором РФ предусматривается возможность непредоставления национального режима товару, происходящему из иностранного государства, работе, услуге, соответственно выполняемой, оказываемой зарегистрированным на территории иностранного государства лицом.</a:t>
            </a:r>
          </a:p>
          <a:p>
            <a:pPr marL="228600" indent="0" algn="just">
              <a:lnSpc>
                <a:spcPct val="115000"/>
              </a:lnSpc>
              <a:spcAft>
                <a:spcPts val="800"/>
              </a:spcAft>
            </a:pPr>
            <a:r>
              <a:rPr lang="ru-RU" sz="1200" dirty="0">
                <a:effectLst/>
                <a:ea typeface="Verdana" panose="020B0604030504040204" pitchFamily="34" charset="0"/>
                <a:cs typeface="Exo 2" panose="020B0604020202020204" charset="0"/>
              </a:rPr>
              <a:t>При этом п. 2 Приложения № 25 к Договору о ЕАЭС предусмотрено,  что каждое государство-член для целей закупок обеспечивает товарам, работам и услугам, происходящим с территорий государств-членов, потенциальным поставщикам государств-членов и поставщикам государств-членов, предлагающим такие товары, выполняющим работы и оказывающим услуги, режим не менее благоприятный, чем предоставляемый товарам, работам и услугам, происходящим с территории своего государства, а также потенциальным поставщикам и поставщикам своего государства, предлагающим такие товары, выполняющим работы и оказывающим услуги.</a:t>
            </a:r>
          </a:p>
          <a:p>
            <a:pPr marL="228600" indent="0" algn="just">
              <a:lnSpc>
                <a:spcPct val="115000"/>
              </a:lnSpc>
              <a:spcAft>
                <a:spcPts val="800"/>
              </a:spcAft>
            </a:pPr>
            <a:r>
              <a:rPr lang="ru-RU" sz="1200" dirty="0">
                <a:effectLst/>
                <a:ea typeface="Verdana" panose="020B0604030504040204" pitchFamily="34" charset="0"/>
                <a:cs typeface="Exo 2" panose="020B0604020202020204" charset="0"/>
              </a:rPr>
              <a:t>В силу ч. 4 ст. 2 Закона № 44-ФЗ если международным договором РФ установлены иные правила, чем те, которые предусмотрены настоящим Федеральным законом, применяются правила международного договора.</a:t>
            </a:r>
          </a:p>
        </p:txBody>
      </p:sp>
    </p:spTree>
    <p:extLst>
      <p:ext uri="{BB962C8B-B14F-4D97-AF65-F5344CB8AC3E}">
        <p14:creationId xmlns:p14="http://schemas.microsoft.com/office/powerpoint/2010/main" val="2865935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50808" y="515855"/>
            <a:ext cx="8226115" cy="400110"/>
          </a:xfrm>
          <a:prstGeom prst="rect">
            <a:avLst/>
          </a:prstGeom>
          <a:noFill/>
        </p:spPr>
        <p:txBody>
          <a:bodyPr wrap="square" rtlCol="0">
            <a:spAutoFit/>
          </a:bodyPr>
          <a:lstStyle/>
          <a:p>
            <a:r>
              <a:rPr lang="ru-RU" sz="2000" b="1" dirty="0">
                <a:solidFill>
                  <a:schemeClr val="accent1"/>
                </a:solidFill>
              </a:rPr>
              <a:t>Товар российского происхождения</a:t>
            </a:r>
          </a:p>
        </p:txBody>
      </p:sp>
      <p:sp>
        <p:nvSpPr>
          <p:cNvPr id="3" name="Прямоугольник 2"/>
          <p:cNvSpPr/>
          <p:nvPr/>
        </p:nvSpPr>
        <p:spPr>
          <a:xfrm>
            <a:off x="107504" y="1131590"/>
            <a:ext cx="8762929" cy="2827890"/>
          </a:xfrm>
          <a:prstGeom prst="rect">
            <a:avLst/>
          </a:prstGeom>
        </p:spPr>
        <p:txBody>
          <a:bodyPr wrap="square">
            <a:spAutoFit/>
          </a:bodyPr>
          <a:lstStyle/>
          <a:p>
            <a:pPr marL="228600" indent="0" algn="just">
              <a:lnSpc>
                <a:spcPct val="115000"/>
              </a:lnSpc>
              <a:spcAft>
                <a:spcPts val="800"/>
              </a:spcAft>
            </a:pPr>
            <a:r>
              <a:rPr lang="ru-RU" sz="1200" dirty="0">
                <a:latin typeface="Exo 2" panose="020B0604020202020204" charset="-52"/>
                <a:ea typeface="Verdana" panose="020B0604030504040204" pitchFamily="34" charset="0"/>
              </a:rPr>
              <a:t>Вместе с тем Комиссия также отмечает, что в рамках требований части 1.1. статьи 33 Закона о контрактной системе описание объекта закупки должно быть сформировано под характеристики товара российского производства, при этом такой товар не обязательно должен содержаться в реестре промышленной продукции. То есть, отсутствие товара с требуемыми характеристиками в реестре российской промышленной продукции не означает, что такой товар в принципе не производится на территории Российской Федерации. </a:t>
            </a:r>
          </a:p>
          <a:p>
            <a:pPr marL="228600" indent="0" algn="just">
              <a:lnSpc>
                <a:spcPct val="115000"/>
              </a:lnSpc>
              <a:spcAft>
                <a:spcPts val="800"/>
              </a:spcAft>
            </a:pPr>
            <a:r>
              <a:rPr lang="ru-RU" sz="1200" dirty="0">
                <a:latin typeface="Exo 2" panose="020B0604020202020204" charset="-52"/>
                <a:ea typeface="Verdana" panose="020B0604030504040204" pitchFamily="34" charset="0"/>
              </a:rPr>
              <a:t>Также Комиссия указывает, что в случае отсутствия реестровой записи в реестре российской промышленной продукции товар приравнивается к товарам иностранного происхождения только в рамках применения мер, установленных Постановлением № 1875. Для иных нормативных актов данный товар продолжает являться российским. Также внесение сведений о товаре в реестр промышленной продукции является правом производителя.</a:t>
            </a:r>
          </a:p>
          <a:p>
            <a:pPr marL="228600" indent="0" algn="just">
              <a:lnSpc>
                <a:spcPct val="115000"/>
              </a:lnSpc>
              <a:spcAft>
                <a:spcPts val="800"/>
              </a:spcAft>
            </a:pPr>
            <a:r>
              <a:rPr lang="ru-RU" sz="1200" i="1" dirty="0">
                <a:effectLst/>
                <a:latin typeface="Exo 2" panose="020B0604020202020204" charset="-52"/>
                <a:ea typeface="Verdana" panose="020B0604030504040204" pitchFamily="34" charset="0"/>
                <a:cs typeface="Exo 2" panose="020B0604020202020204" charset="0"/>
              </a:rPr>
              <a:t>См. решения Красноярского УФАС России от 12.03.2025 № 024/06/106-530/2025, Иркутского УФАС России от 06.03.2025 по закупке № 0334300041125000023.</a:t>
            </a:r>
          </a:p>
        </p:txBody>
      </p:sp>
    </p:spTree>
    <p:extLst>
      <p:ext uri="{BB962C8B-B14F-4D97-AF65-F5344CB8AC3E}">
        <p14:creationId xmlns:p14="http://schemas.microsoft.com/office/powerpoint/2010/main" val="1186569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pic>
        <p:nvPicPr>
          <p:cNvPr id="5" name="Рисунок 4">
            <a:extLst>
              <a:ext uri="{FF2B5EF4-FFF2-40B4-BE49-F238E27FC236}">
                <a16:creationId xmlns:a16="http://schemas.microsoft.com/office/drawing/2014/main" id="{32C3E0BE-26F2-4AE3-9570-25802F6A5F80}"/>
              </a:ext>
            </a:extLst>
          </p:cNvPr>
          <p:cNvPicPr>
            <a:picLocks noChangeAspect="1"/>
          </p:cNvPicPr>
          <p:nvPr/>
        </p:nvPicPr>
        <p:blipFill>
          <a:blip r:embed="rId4"/>
          <a:stretch>
            <a:fillRect/>
          </a:stretch>
        </p:blipFill>
        <p:spPr>
          <a:xfrm>
            <a:off x="272563" y="2941899"/>
            <a:ext cx="5997561" cy="2078123"/>
          </a:xfrm>
          <a:prstGeom prst="rect">
            <a:avLst/>
          </a:prstGeom>
        </p:spPr>
      </p:pic>
      <p:pic>
        <p:nvPicPr>
          <p:cNvPr id="6" name="Рисунок 5">
            <a:extLst>
              <a:ext uri="{FF2B5EF4-FFF2-40B4-BE49-F238E27FC236}">
                <a16:creationId xmlns:a16="http://schemas.microsoft.com/office/drawing/2014/main" id="{E02B1125-263F-4992-9B04-C4947D5B5A47}"/>
              </a:ext>
            </a:extLst>
          </p:cNvPr>
          <p:cNvPicPr>
            <a:picLocks noChangeAspect="1"/>
          </p:cNvPicPr>
          <p:nvPr/>
        </p:nvPicPr>
        <p:blipFill>
          <a:blip r:embed="rId5"/>
          <a:stretch>
            <a:fillRect/>
          </a:stretch>
        </p:blipFill>
        <p:spPr>
          <a:xfrm>
            <a:off x="272563" y="1059582"/>
            <a:ext cx="6830270" cy="1882317"/>
          </a:xfrm>
          <a:prstGeom prst="rect">
            <a:avLst/>
          </a:prstGeom>
        </p:spPr>
      </p:pic>
    </p:spTree>
    <p:extLst>
      <p:ext uri="{BB962C8B-B14F-4D97-AF65-F5344CB8AC3E}">
        <p14:creationId xmlns:p14="http://schemas.microsoft.com/office/powerpoint/2010/main" val="106374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pic>
        <p:nvPicPr>
          <p:cNvPr id="7" name="Рисунок 6">
            <a:extLst>
              <a:ext uri="{FF2B5EF4-FFF2-40B4-BE49-F238E27FC236}">
                <a16:creationId xmlns:a16="http://schemas.microsoft.com/office/drawing/2014/main" id="{32840AA6-3FA4-42F4-930E-8171DAFF7E56}"/>
              </a:ext>
            </a:extLst>
          </p:cNvPr>
          <p:cNvPicPr>
            <a:picLocks noChangeAspect="1"/>
          </p:cNvPicPr>
          <p:nvPr/>
        </p:nvPicPr>
        <p:blipFill>
          <a:blip r:embed="rId4"/>
          <a:stretch>
            <a:fillRect/>
          </a:stretch>
        </p:blipFill>
        <p:spPr>
          <a:xfrm>
            <a:off x="254833" y="1333876"/>
            <a:ext cx="6985416" cy="3174247"/>
          </a:xfrm>
          <a:prstGeom prst="rect">
            <a:avLst/>
          </a:prstGeom>
        </p:spPr>
      </p:pic>
    </p:spTree>
    <p:extLst>
      <p:ext uri="{BB962C8B-B14F-4D97-AF65-F5344CB8AC3E}">
        <p14:creationId xmlns:p14="http://schemas.microsoft.com/office/powerpoint/2010/main" val="23831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pic>
        <p:nvPicPr>
          <p:cNvPr id="5" name="Рисунок 4">
            <a:extLst>
              <a:ext uri="{FF2B5EF4-FFF2-40B4-BE49-F238E27FC236}">
                <a16:creationId xmlns:a16="http://schemas.microsoft.com/office/drawing/2014/main" id="{147B7C70-734F-4639-900F-1CC849C1EAFD}"/>
              </a:ext>
            </a:extLst>
          </p:cNvPr>
          <p:cNvPicPr>
            <a:picLocks noChangeAspect="1"/>
          </p:cNvPicPr>
          <p:nvPr/>
        </p:nvPicPr>
        <p:blipFill>
          <a:blip r:embed="rId4"/>
          <a:stretch>
            <a:fillRect/>
          </a:stretch>
        </p:blipFill>
        <p:spPr>
          <a:xfrm>
            <a:off x="482500" y="1219815"/>
            <a:ext cx="8094689" cy="3670532"/>
          </a:xfrm>
          <a:prstGeom prst="rect">
            <a:avLst/>
          </a:prstGeom>
        </p:spPr>
      </p:pic>
    </p:spTree>
    <p:extLst>
      <p:ext uri="{BB962C8B-B14F-4D97-AF65-F5344CB8AC3E}">
        <p14:creationId xmlns:p14="http://schemas.microsoft.com/office/powerpoint/2010/main" val="2462806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pic>
        <p:nvPicPr>
          <p:cNvPr id="6" name="Рисунок 5">
            <a:extLst>
              <a:ext uri="{FF2B5EF4-FFF2-40B4-BE49-F238E27FC236}">
                <a16:creationId xmlns:a16="http://schemas.microsoft.com/office/drawing/2014/main" id="{20E4143B-9A06-406E-A244-4B97421EC4B6}"/>
              </a:ext>
            </a:extLst>
          </p:cNvPr>
          <p:cNvPicPr>
            <a:picLocks noChangeAspect="1"/>
          </p:cNvPicPr>
          <p:nvPr/>
        </p:nvPicPr>
        <p:blipFill>
          <a:blip r:embed="rId4"/>
          <a:stretch>
            <a:fillRect/>
          </a:stretch>
        </p:blipFill>
        <p:spPr>
          <a:xfrm>
            <a:off x="379624" y="979521"/>
            <a:ext cx="8446957" cy="2041068"/>
          </a:xfrm>
          <a:prstGeom prst="rect">
            <a:avLst/>
          </a:prstGeom>
        </p:spPr>
      </p:pic>
      <p:pic>
        <p:nvPicPr>
          <p:cNvPr id="7" name="Рисунок 6">
            <a:extLst>
              <a:ext uri="{FF2B5EF4-FFF2-40B4-BE49-F238E27FC236}">
                <a16:creationId xmlns:a16="http://schemas.microsoft.com/office/drawing/2014/main" id="{9C058901-9D07-4AD6-A6F3-B0445F1092BD}"/>
              </a:ext>
            </a:extLst>
          </p:cNvPr>
          <p:cNvPicPr>
            <a:picLocks noChangeAspect="1"/>
          </p:cNvPicPr>
          <p:nvPr/>
        </p:nvPicPr>
        <p:blipFill>
          <a:blip r:embed="rId5"/>
          <a:stretch>
            <a:fillRect/>
          </a:stretch>
        </p:blipFill>
        <p:spPr>
          <a:xfrm>
            <a:off x="617711" y="3027588"/>
            <a:ext cx="8027233" cy="1850298"/>
          </a:xfrm>
          <a:prstGeom prst="rect">
            <a:avLst/>
          </a:prstGeom>
        </p:spPr>
      </p:pic>
    </p:spTree>
    <p:extLst>
      <p:ext uri="{BB962C8B-B14F-4D97-AF65-F5344CB8AC3E}">
        <p14:creationId xmlns:p14="http://schemas.microsoft.com/office/powerpoint/2010/main" val="1243819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pic>
        <p:nvPicPr>
          <p:cNvPr id="8" name="Рисунок 7">
            <a:extLst>
              <a:ext uri="{FF2B5EF4-FFF2-40B4-BE49-F238E27FC236}">
                <a16:creationId xmlns:a16="http://schemas.microsoft.com/office/drawing/2014/main" id="{42BDC7C3-0691-47D6-B1D3-3E4E90E67D11}"/>
              </a:ext>
            </a:extLst>
          </p:cNvPr>
          <p:cNvPicPr>
            <a:picLocks noChangeAspect="1"/>
          </p:cNvPicPr>
          <p:nvPr/>
        </p:nvPicPr>
        <p:blipFill>
          <a:blip r:embed="rId4"/>
          <a:stretch>
            <a:fillRect/>
          </a:stretch>
        </p:blipFill>
        <p:spPr>
          <a:xfrm>
            <a:off x="405623" y="171793"/>
            <a:ext cx="6403297" cy="3967984"/>
          </a:xfrm>
          <a:prstGeom prst="rect">
            <a:avLst/>
          </a:prstGeom>
        </p:spPr>
      </p:pic>
      <p:pic>
        <p:nvPicPr>
          <p:cNvPr id="9" name="Рисунок 8">
            <a:extLst>
              <a:ext uri="{FF2B5EF4-FFF2-40B4-BE49-F238E27FC236}">
                <a16:creationId xmlns:a16="http://schemas.microsoft.com/office/drawing/2014/main" id="{09D4FFFA-2CF0-427C-93FC-36EB0C29A231}"/>
              </a:ext>
            </a:extLst>
          </p:cNvPr>
          <p:cNvPicPr>
            <a:picLocks noChangeAspect="1"/>
          </p:cNvPicPr>
          <p:nvPr/>
        </p:nvPicPr>
        <p:blipFill>
          <a:blip r:embed="rId5"/>
          <a:stretch>
            <a:fillRect/>
          </a:stretch>
        </p:blipFill>
        <p:spPr>
          <a:xfrm>
            <a:off x="358301" y="4139777"/>
            <a:ext cx="8012243" cy="724917"/>
          </a:xfrm>
          <a:prstGeom prst="rect">
            <a:avLst/>
          </a:prstGeom>
        </p:spPr>
      </p:pic>
    </p:spTree>
    <p:extLst>
      <p:ext uri="{BB962C8B-B14F-4D97-AF65-F5344CB8AC3E}">
        <p14:creationId xmlns:p14="http://schemas.microsoft.com/office/powerpoint/2010/main" val="255261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5076056" y="833280"/>
            <a:ext cx="3801234" cy="3447098"/>
          </a:xfrm>
          <a:prstGeom prst="rect">
            <a:avLst/>
          </a:prstGeom>
        </p:spPr>
        <p:txBody>
          <a:bodyPr wrap="square">
            <a:spAutoFit/>
          </a:bodyPr>
          <a:lstStyle/>
          <a:p>
            <a:pPr algn="just"/>
            <a:r>
              <a:rPr lang="ru-RU" sz="1200" dirty="0">
                <a:solidFill>
                  <a:schemeClr val="tx1"/>
                </a:solidFill>
              </a:rPr>
              <a:t>Позиция Приложения № 1 и Приложения № 2 применяется, если в объект закупки включены товар, работа, услуга, наименование которых указано в графе "Наименование товара, работы, услуги" и которые включены в код, указанный в графе "Код товара, работы, услуги по Общероссийскому классификатору продукции по видам экономической деятельности ОК 034-2014 (КПЕС 2008)". </a:t>
            </a:r>
          </a:p>
          <a:p>
            <a:pPr algn="just"/>
            <a:r>
              <a:rPr lang="ru-RU" sz="1200" dirty="0">
                <a:solidFill>
                  <a:schemeClr val="tx1"/>
                </a:solidFill>
              </a:rPr>
              <a:t>При этом если в объект закупки включено медицинское изделие, соответствующая позиция применяется, если закупаемое медицинское изделие также относится к указанному в графе "Наименование товара, работы, услуги" коду вида в соответствии с НКМИ</a:t>
            </a:r>
          </a:p>
          <a:p>
            <a:pPr marL="285750" indent="-285750" algn="just">
              <a:buFont typeface="Wingdings" panose="05000000000000000000" pitchFamily="2" charset="2"/>
              <a:buChar char="ü"/>
            </a:pPr>
            <a:endParaRPr lang="ru-RU" sz="1400" i="1" dirty="0"/>
          </a:p>
        </p:txBody>
      </p:sp>
      <p:pic>
        <p:nvPicPr>
          <p:cNvPr id="5" name="Рисунок 4">
            <a:extLst>
              <a:ext uri="{FF2B5EF4-FFF2-40B4-BE49-F238E27FC236}">
                <a16:creationId xmlns:a16="http://schemas.microsoft.com/office/drawing/2014/main" id="{816290CC-5759-4486-AD6D-A700C20CB7FA}"/>
              </a:ext>
            </a:extLst>
          </p:cNvPr>
          <p:cNvPicPr>
            <a:picLocks noChangeAspect="1"/>
          </p:cNvPicPr>
          <p:nvPr/>
        </p:nvPicPr>
        <p:blipFill>
          <a:blip r:embed="rId4"/>
          <a:stretch>
            <a:fillRect/>
          </a:stretch>
        </p:blipFill>
        <p:spPr>
          <a:xfrm>
            <a:off x="0" y="839089"/>
            <a:ext cx="4998114" cy="1150749"/>
          </a:xfrm>
          <a:prstGeom prst="rect">
            <a:avLst/>
          </a:prstGeom>
        </p:spPr>
      </p:pic>
      <p:pic>
        <p:nvPicPr>
          <p:cNvPr id="6" name="Рисунок 5">
            <a:extLst>
              <a:ext uri="{FF2B5EF4-FFF2-40B4-BE49-F238E27FC236}">
                <a16:creationId xmlns:a16="http://schemas.microsoft.com/office/drawing/2014/main" id="{918FF75B-D257-42C0-9B08-65BAA95B7705}"/>
              </a:ext>
            </a:extLst>
          </p:cNvPr>
          <p:cNvPicPr>
            <a:picLocks noChangeAspect="1"/>
          </p:cNvPicPr>
          <p:nvPr/>
        </p:nvPicPr>
        <p:blipFill>
          <a:blip r:embed="rId5"/>
          <a:stretch>
            <a:fillRect/>
          </a:stretch>
        </p:blipFill>
        <p:spPr>
          <a:xfrm>
            <a:off x="113193" y="2119409"/>
            <a:ext cx="4771728" cy="2045026"/>
          </a:xfrm>
          <a:prstGeom prst="rect">
            <a:avLst/>
          </a:prstGeom>
        </p:spPr>
      </p:pic>
      <p:pic>
        <p:nvPicPr>
          <p:cNvPr id="7" name="Рисунок 6">
            <a:extLst>
              <a:ext uri="{FF2B5EF4-FFF2-40B4-BE49-F238E27FC236}">
                <a16:creationId xmlns:a16="http://schemas.microsoft.com/office/drawing/2014/main" id="{2324C12A-E56D-4302-8511-4E34E0423CAB}"/>
              </a:ext>
            </a:extLst>
          </p:cNvPr>
          <p:cNvPicPr>
            <a:picLocks noChangeAspect="1"/>
          </p:cNvPicPr>
          <p:nvPr/>
        </p:nvPicPr>
        <p:blipFill>
          <a:blip r:embed="rId6"/>
          <a:stretch>
            <a:fillRect/>
          </a:stretch>
        </p:blipFill>
        <p:spPr>
          <a:xfrm>
            <a:off x="48048" y="4164435"/>
            <a:ext cx="4572000" cy="943429"/>
          </a:xfrm>
          <a:prstGeom prst="rect">
            <a:avLst/>
          </a:prstGeom>
        </p:spPr>
      </p:pic>
    </p:spTree>
    <p:extLst>
      <p:ext uri="{BB962C8B-B14F-4D97-AF65-F5344CB8AC3E}">
        <p14:creationId xmlns:p14="http://schemas.microsoft.com/office/powerpoint/2010/main" val="1321342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pic>
        <p:nvPicPr>
          <p:cNvPr id="5" name="Рисунок 4">
            <a:extLst>
              <a:ext uri="{FF2B5EF4-FFF2-40B4-BE49-F238E27FC236}">
                <a16:creationId xmlns:a16="http://schemas.microsoft.com/office/drawing/2014/main" id="{A7F74F3B-E9BB-40CB-9950-2F52FB44B7AE}"/>
              </a:ext>
            </a:extLst>
          </p:cNvPr>
          <p:cNvPicPr>
            <a:picLocks noChangeAspect="1"/>
          </p:cNvPicPr>
          <p:nvPr/>
        </p:nvPicPr>
        <p:blipFill>
          <a:blip r:embed="rId4"/>
          <a:stretch>
            <a:fillRect/>
          </a:stretch>
        </p:blipFill>
        <p:spPr>
          <a:xfrm>
            <a:off x="72914" y="1343300"/>
            <a:ext cx="5420981" cy="3037322"/>
          </a:xfrm>
          <a:prstGeom prst="rect">
            <a:avLst/>
          </a:prstGeom>
        </p:spPr>
      </p:pic>
      <p:pic>
        <p:nvPicPr>
          <p:cNvPr id="6" name="Рисунок 5">
            <a:extLst>
              <a:ext uri="{FF2B5EF4-FFF2-40B4-BE49-F238E27FC236}">
                <a16:creationId xmlns:a16="http://schemas.microsoft.com/office/drawing/2014/main" id="{9627A3B1-D4A8-4B8B-ACE2-2BF7A012C969}"/>
              </a:ext>
            </a:extLst>
          </p:cNvPr>
          <p:cNvPicPr>
            <a:picLocks noChangeAspect="1"/>
          </p:cNvPicPr>
          <p:nvPr/>
        </p:nvPicPr>
        <p:blipFill>
          <a:blip r:embed="rId5"/>
          <a:stretch>
            <a:fillRect/>
          </a:stretch>
        </p:blipFill>
        <p:spPr>
          <a:xfrm>
            <a:off x="5493895" y="1496893"/>
            <a:ext cx="3409762" cy="3595653"/>
          </a:xfrm>
          <a:prstGeom prst="rect">
            <a:avLst/>
          </a:prstGeom>
        </p:spPr>
      </p:pic>
    </p:spTree>
    <p:extLst>
      <p:ext uri="{BB962C8B-B14F-4D97-AF65-F5344CB8AC3E}">
        <p14:creationId xmlns:p14="http://schemas.microsoft.com/office/powerpoint/2010/main" val="29324905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pic>
        <p:nvPicPr>
          <p:cNvPr id="7" name="Рисунок 6">
            <a:extLst>
              <a:ext uri="{FF2B5EF4-FFF2-40B4-BE49-F238E27FC236}">
                <a16:creationId xmlns:a16="http://schemas.microsoft.com/office/drawing/2014/main" id="{9EA6D5D9-E018-4DF5-B03B-DCD87C0EB33B}"/>
              </a:ext>
            </a:extLst>
          </p:cNvPr>
          <p:cNvPicPr>
            <a:picLocks noChangeAspect="1"/>
          </p:cNvPicPr>
          <p:nvPr/>
        </p:nvPicPr>
        <p:blipFill>
          <a:blip r:embed="rId4"/>
          <a:stretch>
            <a:fillRect/>
          </a:stretch>
        </p:blipFill>
        <p:spPr>
          <a:xfrm>
            <a:off x="36819" y="996846"/>
            <a:ext cx="9002729" cy="2133817"/>
          </a:xfrm>
          <a:prstGeom prst="rect">
            <a:avLst/>
          </a:prstGeom>
        </p:spPr>
      </p:pic>
      <p:pic>
        <p:nvPicPr>
          <p:cNvPr id="8" name="Рисунок 7">
            <a:extLst>
              <a:ext uri="{FF2B5EF4-FFF2-40B4-BE49-F238E27FC236}">
                <a16:creationId xmlns:a16="http://schemas.microsoft.com/office/drawing/2014/main" id="{83102F64-43F8-439D-809C-C04B99324CBF}"/>
              </a:ext>
            </a:extLst>
          </p:cNvPr>
          <p:cNvPicPr>
            <a:picLocks noChangeAspect="1"/>
          </p:cNvPicPr>
          <p:nvPr/>
        </p:nvPicPr>
        <p:blipFill>
          <a:blip r:embed="rId5"/>
          <a:stretch>
            <a:fillRect/>
          </a:stretch>
        </p:blipFill>
        <p:spPr>
          <a:xfrm>
            <a:off x="0" y="3238868"/>
            <a:ext cx="8826581" cy="825132"/>
          </a:xfrm>
          <a:prstGeom prst="rect">
            <a:avLst/>
          </a:prstGeom>
        </p:spPr>
      </p:pic>
    </p:spTree>
    <p:extLst>
      <p:ext uri="{BB962C8B-B14F-4D97-AF65-F5344CB8AC3E}">
        <p14:creationId xmlns:p14="http://schemas.microsoft.com/office/powerpoint/2010/main" val="2185228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Обоснование потребности заказчика</a:t>
            </a:r>
          </a:p>
        </p:txBody>
      </p:sp>
      <p:sp>
        <p:nvSpPr>
          <p:cNvPr id="3" name="Прямоугольник 2"/>
          <p:cNvSpPr/>
          <p:nvPr/>
        </p:nvSpPr>
        <p:spPr>
          <a:xfrm>
            <a:off x="521382" y="1194723"/>
            <a:ext cx="8346070" cy="3100785"/>
          </a:xfrm>
          <a:prstGeom prst="rect">
            <a:avLst/>
          </a:prstGeom>
        </p:spPr>
        <p:txBody>
          <a:bodyPr wrap="square">
            <a:spAutoFit/>
          </a:bodyPr>
          <a:lstStyle/>
          <a:p>
            <a:pPr marL="228600" indent="0" algn="just">
              <a:lnSpc>
                <a:spcPct val="115000"/>
              </a:lnSpc>
              <a:spcAft>
                <a:spcPts val="800"/>
              </a:spcAft>
            </a:pPr>
            <a:r>
              <a:rPr lang="ru-RU" sz="1400" dirty="0">
                <a:effectLst/>
                <a:ea typeface="Calibri" panose="020F0502020204030204" pitchFamily="34" charset="0"/>
                <a:cs typeface="Times New Roman" panose="02020603050405020304" pitchFamily="18" charset="0"/>
              </a:rPr>
              <a:t>Согласно положениям </a:t>
            </a:r>
            <a:r>
              <a:rPr lang="ru-RU" sz="1400" i="1" dirty="0">
                <a:effectLst/>
                <a:ea typeface="Calibri" panose="020F0502020204030204" pitchFamily="34" charset="0"/>
                <a:cs typeface="Times New Roman" panose="02020603050405020304" pitchFamily="18" charset="0"/>
              </a:rPr>
              <a:t>письма Минфина РФ от 02.02.2022 № 24-03-07/6890 </a:t>
            </a:r>
            <a:r>
              <a:rPr lang="ru-RU" sz="1400" dirty="0">
                <a:effectLst/>
                <a:ea typeface="Calibri" panose="020F0502020204030204" pitchFamily="34" charset="0"/>
                <a:cs typeface="Times New Roman" panose="02020603050405020304" pitchFamily="18" charset="0"/>
              </a:rPr>
              <a:t>в случае реализации права, предусмотренного пунктом 5 Правил использования КТРУ, в обоснование, установленное пунктом 6 указанных Правил, целесообразно включить: </a:t>
            </a:r>
          </a:p>
          <a:p>
            <a:pPr marL="800100" lvl="1" indent="-342900" algn="just">
              <a:lnSpc>
                <a:spcPct val="115000"/>
              </a:lnSpc>
              <a:spcAft>
                <a:spcPts val="800"/>
              </a:spcAft>
              <a:buFont typeface="Wingdings" panose="05000000000000000000" pitchFamily="2" charset="2"/>
              <a:buChar char=""/>
              <a:tabLst>
                <a:tab pos="457200" algn="l"/>
              </a:tabLst>
            </a:pPr>
            <a:r>
              <a:rPr lang="ru-RU" sz="1400" dirty="0">
                <a:effectLst/>
                <a:ea typeface="Calibri" panose="020F0502020204030204" pitchFamily="34" charset="0"/>
                <a:cs typeface="Times New Roman" panose="02020603050405020304" pitchFamily="18" charset="0"/>
              </a:rPr>
              <a:t>обстоятельство, влекущее невозможность осуществления закупки без дополнительной информации, дополнительных потребительских свойств; </a:t>
            </a:r>
          </a:p>
          <a:p>
            <a:pPr marL="800100" lvl="1" indent="-342900" algn="just">
              <a:lnSpc>
                <a:spcPct val="115000"/>
              </a:lnSpc>
              <a:spcAft>
                <a:spcPts val="800"/>
              </a:spcAft>
              <a:buFont typeface="Wingdings" panose="05000000000000000000" pitchFamily="2" charset="2"/>
              <a:buChar char=""/>
              <a:tabLst>
                <a:tab pos="457200" algn="l"/>
              </a:tabLst>
            </a:pPr>
            <a:r>
              <a:rPr lang="ru-RU" sz="1400" dirty="0">
                <a:effectLst/>
                <a:ea typeface="Calibri" panose="020F0502020204030204" pitchFamily="34" charset="0"/>
                <a:cs typeface="Times New Roman" panose="02020603050405020304" pitchFamily="18" charset="0"/>
              </a:rPr>
              <a:t>причинно-следственную связь между такими дополнительной информацией (каждым видом), потребительскими свойствами (каждым свойством) и соответствующей потребностью заказчика, подлежащей удовлетворению в связи с такими дополнительными информацией, свойствами.</a:t>
            </a:r>
          </a:p>
          <a:p>
            <a:pPr indent="0" algn="just">
              <a:lnSpc>
                <a:spcPct val="115000"/>
              </a:lnSpc>
              <a:spcAft>
                <a:spcPts val="1000"/>
              </a:spcAft>
            </a:pP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1264886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521382" y="1194723"/>
            <a:ext cx="8346070" cy="3331618"/>
          </a:xfrm>
          <a:prstGeom prst="rect">
            <a:avLst/>
          </a:prstGeom>
        </p:spPr>
        <p:txBody>
          <a:bodyPr wrap="square">
            <a:spAutoFit/>
          </a:bodyPr>
          <a:lstStyle/>
          <a:p>
            <a:pPr indent="0" algn="just"/>
            <a:r>
              <a:rPr lang="ru-RU" sz="1400" dirty="0">
                <a:ea typeface="Times New Roman" panose="02020603050405020304" pitchFamily="18" charset="0"/>
              </a:rPr>
              <a:t>Поступила жалоба на нарушение заказчиком положений ч. 1.1 ст. 33 Закона № 44-ФЗ. Заказчик указал в возражениях на:</a:t>
            </a:r>
          </a:p>
          <a:p>
            <a:pPr marL="742950" indent="-285750" algn="just">
              <a:buFont typeface="Wingdings" panose="05000000000000000000" pitchFamily="2" charset="2"/>
              <a:buChar char="ü"/>
            </a:pPr>
            <a:r>
              <a:rPr lang="ru-RU" sz="1400" dirty="0">
                <a:ea typeface="Times New Roman" panose="02020603050405020304" pitchFamily="18" charset="0"/>
              </a:rPr>
              <a:t>Отсутствие в ГРМИ медицинских изделий российского производства по ряду позиций;</a:t>
            </a:r>
          </a:p>
          <a:p>
            <a:pPr marL="742950" indent="-285750" algn="just">
              <a:buFont typeface="Wingdings" panose="05000000000000000000" pitchFamily="2" charset="2"/>
              <a:buChar char="ü"/>
            </a:pPr>
            <a:r>
              <a:rPr lang="ru-RU" sz="1400" dirty="0">
                <a:ea typeface="Times New Roman" panose="02020603050405020304" pitchFamily="18" charset="0"/>
              </a:rPr>
              <a:t>Имеющиеся в ГРМИ медицинские изделия, производимые в России, не отвечают требованиям заказчика по назначению (не могут быть использованы заказчиком);</a:t>
            </a:r>
          </a:p>
          <a:p>
            <a:pPr marL="742950" indent="-285750" algn="just">
              <a:buFont typeface="Wingdings" panose="05000000000000000000" pitchFamily="2" charset="2"/>
              <a:buChar char="ü"/>
            </a:pPr>
            <a:r>
              <a:rPr lang="ru-RU" sz="1400" dirty="0">
                <a:ea typeface="Times New Roman" panose="02020603050405020304" pitchFamily="18" charset="0"/>
              </a:rPr>
              <a:t>Доказательств обратного заявителем не представлено;</a:t>
            </a:r>
          </a:p>
          <a:p>
            <a:pPr marL="742950" indent="-285750" algn="just">
              <a:buFont typeface="Wingdings" panose="05000000000000000000" pitchFamily="2" charset="2"/>
              <a:buChar char="ü"/>
            </a:pPr>
            <a:r>
              <a:rPr lang="ru-RU" sz="1400" dirty="0">
                <a:ea typeface="Times New Roman" panose="02020603050405020304" pitchFamily="18" charset="0"/>
              </a:rPr>
              <a:t>РРПП и ЕРПТ не могут противоречить ГРМИ.</a:t>
            </a:r>
          </a:p>
          <a:p>
            <a:pPr indent="0" algn="just"/>
            <a:r>
              <a:rPr lang="ru-RU" sz="1400" dirty="0">
                <a:ea typeface="Times New Roman" panose="02020603050405020304" pitchFamily="18" charset="0"/>
              </a:rPr>
              <a:t>Жалоба признана необоснованной.</a:t>
            </a:r>
          </a:p>
          <a:p>
            <a:pPr indent="0" algn="just"/>
            <a:endParaRPr lang="ru-RU" sz="1400" dirty="0">
              <a:ea typeface="Times New Roman" panose="02020603050405020304" pitchFamily="18" charset="0"/>
            </a:endParaRPr>
          </a:p>
          <a:p>
            <a:pPr indent="0" algn="just"/>
            <a:r>
              <a:rPr lang="ru-RU" sz="1400" i="1" dirty="0">
                <a:ea typeface="Times New Roman" panose="02020603050405020304" pitchFamily="18" charset="0"/>
              </a:rPr>
              <a:t>См. решение Крымского УФАС России от 10.02.2025 по делу № 082/06/106-162/2025</a:t>
            </a:r>
          </a:p>
          <a:p>
            <a:pPr indent="0" algn="just"/>
            <a:r>
              <a:rPr lang="ru-RU" sz="1400" i="1" dirty="0">
                <a:ea typeface="Times New Roman" panose="02020603050405020304" pitchFamily="18" charset="0"/>
              </a:rPr>
              <a:t>Аналогично (пример с детским питанием): решение Архангельского УФАС России от 17.03.2025 по делу № 04-05/1398/25 по закупке № 0124200000625000858</a:t>
            </a:r>
          </a:p>
          <a:p>
            <a:pPr indent="0" algn="just">
              <a:lnSpc>
                <a:spcPct val="115000"/>
              </a:lnSpc>
              <a:spcAft>
                <a:spcPts val="1000"/>
              </a:spcAft>
            </a:pP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880845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352236" y="938433"/>
            <a:ext cx="8540244" cy="4185761"/>
          </a:xfrm>
          <a:prstGeom prst="rect">
            <a:avLst/>
          </a:prstGeom>
        </p:spPr>
        <p:txBody>
          <a:bodyPr wrap="square">
            <a:spAutoFit/>
          </a:bodyPr>
          <a:lstStyle/>
          <a:p>
            <a:pPr indent="0" algn="just"/>
            <a:r>
              <a:rPr lang="ru-RU" sz="1400" dirty="0">
                <a:ea typeface="Times New Roman" panose="02020603050405020304" pitchFamily="18" charset="0"/>
              </a:rPr>
              <a:t>Заказчик объявил закупку оборудования: анализатор газов крови ИВД, лабораторный, автоматический. Поступила жалоба на нарушение заказчиком положений ч. 1.1 ст. 33 Закона № 44-ФЗ. По мнению заявителя, заказчик не учет характеристики анализаторов российского происхождения «</a:t>
            </a:r>
            <a:r>
              <a:rPr lang="ru-RU" sz="1400" dirty="0" err="1">
                <a:ea typeface="Times New Roman" panose="02020603050405020304" pitchFamily="18" charset="0"/>
              </a:rPr>
              <a:t>Лидлаб</a:t>
            </a:r>
            <a:r>
              <a:rPr lang="ru-RU" sz="1400" dirty="0">
                <a:ea typeface="Times New Roman" panose="02020603050405020304" pitchFamily="18" charset="0"/>
              </a:rPr>
              <a:t> Ангара ЭАК» и «ЭЦ-60».</a:t>
            </a:r>
          </a:p>
          <a:p>
            <a:pPr indent="0" algn="just"/>
            <a:r>
              <a:rPr lang="ru-RU" sz="1400" dirty="0">
                <a:ea typeface="Times New Roman" panose="02020603050405020304" pitchFamily="18" charset="0"/>
              </a:rPr>
              <a:t>Заказчик не согласился, указал в возражениях, что анализаторы не отвечают потребности заказчика, а именно:</a:t>
            </a:r>
          </a:p>
          <a:p>
            <a:pPr marL="742950" indent="-285750" algn="just">
              <a:buFont typeface="Wingdings" panose="05000000000000000000" pitchFamily="2" charset="2"/>
              <a:buChar char="ü"/>
            </a:pPr>
            <a:r>
              <a:rPr lang="ru-RU" sz="1400" dirty="0">
                <a:ea typeface="Times New Roman" panose="02020603050405020304" pitchFamily="18" charset="0"/>
              </a:rPr>
              <a:t>Отсутствует функция «а</a:t>
            </a:r>
            <a:r>
              <a:rPr lang="ru-RU" sz="1400" dirty="0">
                <a:solidFill>
                  <a:srgbClr val="000000"/>
                </a:solidFill>
                <a:effectLst/>
                <a:ea typeface="Times New Roman" panose="02020603050405020304" pitchFamily="18" charset="0"/>
              </a:rPr>
              <a:t>втоматическая промывка жидкостного модуля и измерительной камеры», что критично для обеспечения гигиеничности и точности измерений;</a:t>
            </a:r>
          </a:p>
          <a:p>
            <a:pPr marL="742950" indent="-285750" algn="just">
              <a:buFont typeface="Wingdings" panose="05000000000000000000" pitchFamily="2" charset="2"/>
              <a:buChar char="ü"/>
            </a:pPr>
            <a:r>
              <a:rPr lang="ru-RU" sz="1400" dirty="0">
                <a:ea typeface="Times New Roman" panose="02020603050405020304" pitchFamily="18" charset="0"/>
              </a:rPr>
              <a:t>Параметр «в</a:t>
            </a:r>
            <a:r>
              <a:rPr lang="ru-RU" sz="1400" dirty="0">
                <a:solidFill>
                  <a:srgbClr val="000000"/>
                </a:solidFill>
                <a:effectLst/>
                <a:ea typeface="Times New Roman" panose="02020603050405020304" pitchFamily="18" charset="0"/>
              </a:rPr>
              <a:t>ремя цикла испытания образца» у отечественного анализатора в 2 раза больше, чем необходимо заказчику (225 секунд вместо 110 секунд, требуемых заказчику)</a:t>
            </a:r>
            <a:endParaRPr lang="ru-RU" sz="1400" dirty="0">
              <a:ea typeface="Times New Roman" panose="02020603050405020304" pitchFamily="18" charset="0"/>
            </a:endParaRPr>
          </a:p>
          <a:p>
            <a:pPr indent="0" algn="just"/>
            <a:r>
              <a:rPr lang="ru-RU" sz="1400" dirty="0">
                <a:ea typeface="Times New Roman" panose="02020603050405020304" pitchFamily="18" charset="0"/>
              </a:rPr>
              <a:t>Жалоба признана необоснованной.</a:t>
            </a:r>
          </a:p>
          <a:p>
            <a:pPr indent="0" algn="just"/>
            <a:endParaRPr lang="ru-RU" sz="1400" i="1" dirty="0">
              <a:ea typeface="Times New Roman" panose="02020603050405020304" pitchFamily="18" charset="0"/>
            </a:endParaRPr>
          </a:p>
          <a:p>
            <a:pPr indent="0" algn="just"/>
            <a:r>
              <a:rPr lang="ru-RU" sz="1400" i="1" dirty="0">
                <a:ea typeface="Times New Roman" panose="02020603050405020304" pitchFamily="18" charset="0"/>
              </a:rPr>
              <a:t>См. решение Московского областного УФАС России от 24.02.2025 по делу № 050/06/105-4885/2025.</a:t>
            </a:r>
          </a:p>
          <a:p>
            <a:pPr algn="just"/>
            <a:r>
              <a:rPr lang="ru-RU" sz="1400" i="1" dirty="0">
                <a:ea typeface="Times New Roman" panose="02020603050405020304" pitchFamily="18" charset="0"/>
              </a:rPr>
              <a:t>Аналогично: решения Иркутского УФАС России от 05.03.2025 по закупке № </a:t>
            </a:r>
            <a:r>
              <a:rPr lang="ru-RU" sz="1400" i="1" dirty="0">
                <a:effectLst/>
                <a:ea typeface="SimSun" panose="02010600030101010101" pitchFamily="2" charset="-122"/>
                <a:cs typeface="Mangal" panose="02040503050203030202" pitchFamily="18" charset="0"/>
              </a:rPr>
              <a:t>0334300016925000002</a:t>
            </a:r>
            <a:r>
              <a:rPr lang="ru-RU" sz="1400" i="1" dirty="0">
                <a:solidFill>
                  <a:srgbClr val="000000"/>
                </a:solidFill>
                <a:effectLst/>
                <a:ea typeface="SimSun" panose="02010600030101010101" pitchFamily="2" charset="-122"/>
                <a:cs typeface="Mangal" panose="02040503050203030202" pitchFamily="18" charset="0"/>
              </a:rPr>
              <a:t>, Самарского УФАС России от 13.03.2025 по </a:t>
            </a:r>
            <a:r>
              <a:rPr lang="ru-RU" sz="1400" i="1" dirty="0">
                <a:solidFill>
                  <a:srgbClr val="000000"/>
                </a:solidFill>
                <a:ea typeface="SimSun" panose="02010600030101010101" pitchFamily="2" charset="-122"/>
                <a:cs typeface="Mangal" panose="02040503050203030202" pitchFamily="18" charset="0"/>
              </a:rPr>
              <a:t>жалобе </a:t>
            </a:r>
            <a:r>
              <a:rPr lang="ru-RU" sz="1400" i="1" dirty="0">
                <a:effectLst/>
                <a:ea typeface="Calibri" panose="020F0502020204030204" pitchFamily="34" charset="0"/>
                <a:cs typeface="Times New Roman" panose="02020603050405020304" pitchFamily="18" charset="0"/>
              </a:rPr>
              <a:t>№ 61-14860-25/4, Курганского УФАС России от 31.03.2025 № 045/06/105-199/2025 (перчатки).</a:t>
            </a:r>
          </a:p>
        </p:txBody>
      </p:sp>
    </p:spTree>
    <p:extLst>
      <p:ext uri="{BB962C8B-B14F-4D97-AF65-F5344CB8AC3E}">
        <p14:creationId xmlns:p14="http://schemas.microsoft.com/office/powerpoint/2010/main" val="445728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464385" y="1059582"/>
            <a:ext cx="8346070" cy="4254947"/>
          </a:xfrm>
          <a:prstGeom prst="rect">
            <a:avLst/>
          </a:prstGeom>
        </p:spPr>
        <p:txBody>
          <a:bodyPr wrap="square">
            <a:spAutoFit/>
          </a:bodyPr>
          <a:lstStyle/>
          <a:p>
            <a:pPr indent="0" algn="just"/>
            <a:r>
              <a:rPr lang="ru-RU" sz="1400" dirty="0">
                <a:latin typeface="Verdana" panose="020B0604030504040204" pitchFamily="34" charset="0"/>
                <a:ea typeface="Verdana" panose="020B0604030504040204" pitchFamily="34" charset="0"/>
              </a:rPr>
              <a:t>Поступила жалоба на нарушение заказчиком положений ч. 1.1 ст. 33 Закона № 44-ФЗ. Заказчик указал в возражениях на:</a:t>
            </a:r>
          </a:p>
          <a:p>
            <a:pPr marL="742950" indent="-285750" algn="just">
              <a:buFont typeface="Wingdings" panose="05000000000000000000" pitchFamily="2" charset="2"/>
              <a:buChar char="ü"/>
            </a:pPr>
            <a:r>
              <a:rPr lang="ru-RU" sz="1400" dirty="0">
                <a:latin typeface="Verdana" panose="020B0604030504040204" pitchFamily="34" charset="0"/>
                <a:ea typeface="Verdana" panose="020B0604030504040204" pitchFamily="34" charset="0"/>
              </a:rPr>
              <a:t>Необходимость соблюдения требований Порядков оказания МП согласно ст. 37 Закона № 323-ФЗ;</a:t>
            </a:r>
          </a:p>
          <a:p>
            <a:pPr marL="742950" indent="-285750" algn="just">
              <a:buFont typeface="Wingdings" panose="05000000000000000000" pitchFamily="2" charset="2"/>
              <a:buChar char="ü"/>
            </a:pPr>
            <a:r>
              <a:rPr lang="ru-RU" sz="1400" dirty="0">
                <a:latin typeface="Verdana" panose="020B0604030504040204" pitchFamily="34" charset="0"/>
                <a:ea typeface="Verdana" panose="020B0604030504040204" pitchFamily="34" charset="0"/>
              </a:rPr>
              <a:t>Приказ Минздрава РФ </a:t>
            </a:r>
            <a:r>
              <a:rPr lang="ru-RU" sz="1400" dirty="0">
                <a:solidFill>
                  <a:srgbClr val="000000"/>
                </a:solidFill>
                <a:effectLst/>
                <a:latin typeface="Verdana" panose="020B0604030504040204" pitchFamily="34" charset="0"/>
                <a:ea typeface="Verdana" panose="020B0604030504040204" pitchFamily="34" charset="0"/>
              </a:rPr>
              <a:t>от 15.11.2015 № 918н, которым утвержден Стандарт оснащения отделения рентгенохирургических методов диагностики и лечения, и в соответствии с пунктами 4 и 5, которого предусматривается необходимость наличия </a:t>
            </a:r>
            <a:r>
              <a:rPr lang="ru-RU" sz="1400" b="1" dirty="0">
                <a:solidFill>
                  <a:srgbClr val="000000"/>
                </a:solidFill>
                <a:effectLst/>
                <a:latin typeface="Verdana" panose="020B0604030504040204" pitchFamily="34" charset="0"/>
                <a:ea typeface="Verdana" panose="020B0604030504040204" pitchFamily="34" charset="0"/>
              </a:rPr>
              <a:t>полного набора </a:t>
            </a:r>
            <a:r>
              <a:rPr lang="ru-RU" sz="1400" dirty="0">
                <a:solidFill>
                  <a:srgbClr val="000000"/>
                </a:solidFill>
                <a:effectLst/>
                <a:latin typeface="Verdana" panose="020B0604030504040204" pitchFamily="34" charset="0"/>
                <a:ea typeface="Verdana" panose="020B0604030504040204" pitchFamily="34" charset="0"/>
              </a:rPr>
              <a:t>одноразового </a:t>
            </a:r>
            <a:r>
              <a:rPr lang="ru-RU" sz="1400" b="1" dirty="0">
                <a:solidFill>
                  <a:srgbClr val="000000"/>
                </a:solidFill>
                <a:effectLst/>
                <a:latin typeface="Verdana" panose="020B0604030504040204" pitchFamily="34" charset="0"/>
                <a:ea typeface="Verdana" panose="020B0604030504040204" pitchFamily="34" charset="0"/>
              </a:rPr>
              <a:t>инструментария</a:t>
            </a:r>
            <a:r>
              <a:rPr lang="ru-RU" sz="1400" dirty="0">
                <a:solidFill>
                  <a:srgbClr val="000000"/>
                </a:solidFill>
                <a:effectLst/>
                <a:latin typeface="Verdana" panose="020B0604030504040204" pitchFamily="34" charset="0"/>
                <a:ea typeface="Verdana" panose="020B0604030504040204" pitchFamily="34" charset="0"/>
              </a:rPr>
              <a:t> для проведения диагностических и лечебных </a:t>
            </a:r>
            <a:r>
              <a:rPr lang="ru-RU" sz="1400" dirty="0" err="1">
                <a:solidFill>
                  <a:srgbClr val="000000"/>
                </a:solidFill>
                <a:effectLst/>
                <a:latin typeface="Verdana" panose="020B0604030504040204" pitchFamily="34" charset="0"/>
                <a:ea typeface="Verdana" panose="020B0604030504040204" pitchFamily="34" charset="0"/>
              </a:rPr>
              <a:t>рентгенэндоваскулярных</a:t>
            </a:r>
            <a:r>
              <a:rPr lang="ru-RU" sz="1400" dirty="0">
                <a:solidFill>
                  <a:srgbClr val="000000"/>
                </a:solidFill>
                <a:effectLst/>
                <a:latin typeface="Verdana" panose="020B0604030504040204" pitchFamily="34" charset="0"/>
                <a:ea typeface="Verdana" panose="020B0604030504040204" pitchFamily="34" charset="0"/>
              </a:rPr>
              <a:t> процедур </a:t>
            </a:r>
            <a:r>
              <a:rPr lang="ru-RU" sz="1400" b="1" dirty="0">
                <a:solidFill>
                  <a:srgbClr val="000000"/>
                </a:solidFill>
                <a:effectLst/>
                <a:latin typeface="Verdana" panose="020B0604030504040204" pitchFamily="34" charset="0"/>
                <a:ea typeface="Verdana" panose="020B0604030504040204" pitchFamily="34" charset="0"/>
              </a:rPr>
              <a:t>в необходимом размерном ряде</a:t>
            </a:r>
            <a:r>
              <a:rPr lang="ru-RU" sz="1400" dirty="0">
                <a:solidFill>
                  <a:srgbClr val="000000"/>
                </a:solidFill>
                <a:effectLst/>
                <a:latin typeface="Verdana" panose="020B0604030504040204" pitchFamily="34" charset="0"/>
                <a:ea typeface="Verdana" panose="020B0604030504040204" pitchFamily="34" charset="0"/>
              </a:rPr>
              <a:t>, а также набор хирургических инструментов для малоинвазивных вмешательств, без которых невозможно оказание медицинской помощи;</a:t>
            </a:r>
          </a:p>
          <a:p>
            <a:pPr marL="742950" indent="-285750" algn="just">
              <a:buFont typeface="Wingdings" panose="05000000000000000000" pitchFamily="2" charset="2"/>
              <a:buChar char="ü"/>
            </a:pPr>
            <a:r>
              <a:rPr lang="ru-RU" sz="1400" dirty="0">
                <a:latin typeface="Verdana" panose="020B0604030504040204" pitchFamily="34" charset="0"/>
                <a:ea typeface="Verdana" panose="020B0604030504040204" pitchFamily="34" charset="0"/>
              </a:rPr>
              <a:t>Отсутствие у конкретного УЗ возможности предложить к поставки имеющийся у него товар не является нарушением со стороны заказчика.</a:t>
            </a:r>
          </a:p>
          <a:p>
            <a:pPr indent="0" algn="just"/>
            <a:r>
              <a:rPr lang="ru-RU" sz="1400" dirty="0">
                <a:latin typeface="Verdana" panose="020B0604030504040204" pitchFamily="34" charset="0"/>
                <a:ea typeface="Verdana" panose="020B0604030504040204" pitchFamily="34" charset="0"/>
              </a:rPr>
              <a:t>Жалоба признана необоснованной.</a:t>
            </a:r>
          </a:p>
          <a:p>
            <a:pPr indent="0" algn="just"/>
            <a:endParaRPr lang="ru-RU" sz="1400" dirty="0">
              <a:latin typeface="Verdana" panose="020B0604030504040204" pitchFamily="34" charset="0"/>
              <a:ea typeface="Verdana" panose="020B0604030504040204" pitchFamily="34" charset="0"/>
            </a:endParaRPr>
          </a:p>
          <a:p>
            <a:pPr indent="0" algn="just"/>
            <a:r>
              <a:rPr lang="ru-RU" sz="1400" i="1" dirty="0">
                <a:latin typeface="Verdana" panose="020B0604030504040204" pitchFamily="34" charset="0"/>
                <a:ea typeface="Verdana" panose="020B0604030504040204" pitchFamily="34" charset="0"/>
              </a:rPr>
              <a:t>См. решения Якутского УФАС России от 18.02.2025 по делу № 014/06/49-306/2025, Ульяновского УФАС России от </a:t>
            </a:r>
            <a:r>
              <a:rPr lang="ru-RU" sz="1400" i="1" dirty="0">
                <a:ea typeface="Verdana" panose="020B0604030504040204" pitchFamily="34" charset="0"/>
              </a:rPr>
              <a:t>21.03.2025 </a:t>
            </a:r>
            <a:r>
              <a:rPr lang="ru-RU" sz="1400" i="1" dirty="0">
                <a:effectLst/>
                <a:ea typeface="SimSun" panose="02010600030101010101" pitchFamily="2" charset="-122"/>
                <a:cs typeface="Mangal" panose="02040503050203030202" pitchFamily="18" charset="0"/>
              </a:rPr>
              <a:t>№ 073/06/106-184/2025</a:t>
            </a:r>
            <a:endParaRPr lang="ru-RU" sz="1400" i="1" dirty="0">
              <a:ea typeface="Verdana" panose="020B0604030504040204" pitchFamily="34" charset="0"/>
            </a:endParaRPr>
          </a:p>
          <a:p>
            <a:pPr indent="0" algn="just">
              <a:lnSpc>
                <a:spcPct val="115000"/>
              </a:lnSpc>
              <a:spcAft>
                <a:spcPts val="1000"/>
              </a:spcAft>
            </a:pP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689558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397544" y="1275606"/>
            <a:ext cx="8346070" cy="3323987"/>
          </a:xfrm>
          <a:prstGeom prst="rect">
            <a:avLst/>
          </a:prstGeom>
        </p:spPr>
        <p:txBody>
          <a:bodyPr wrap="square">
            <a:spAutoFit/>
          </a:bodyPr>
          <a:lstStyle/>
          <a:p>
            <a:pPr algn="just"/>
            <a:r>
              <a:rPr lang="ru-RU" sz="1400" b="1" dirty="0">
                <a:latin typeface="Verdana" panose="020B0604030504040204" pitchFamily="34" charset="0"/>
                <a:ea typeface="Verdana" panose="020B0604030504040204" pitchFamily="34" charset="0"/>
              </a:rPr>
              <a:t>Обоснование должно охватывать все характеристики ТЗ</a:t>
            </a:r>
            <a:endParaRPr lang="ru-RU" sz="1400" b="1" dirty="0">
              <a:effectLst/>
              <a:latin typeface="Verdana" panose="020B0604030504040204" pitchFamily="34" charset="0"/>
              <a:ea typeface="Verdana" panose="020B0604030504040204" pitchFamily="34" charset="0"/>
            </a:endParaRPr>
          </a:p>
          <a:p>
            <a:pPr algn="just"/>
            <a:r>
              <a:rPr lang="ru-RU" sz="1400" dirty="0">
                <a:effectLst/>
                <a:latin typeface="Verdana" panose="020B0604030504040204" pitchFamily="34" charset="0"/>
                <a:ea typeface="Verdana" panose="020B0604030504040204" pitchFamily="34" charset="0"/>
              </a:rPr>
              <a:t>Поступила жалоба на нарушение заказчиком ч. 1.1 ст. 33 Закона № 44-ФЗ при закупке МДМ. По мнению заявителя, в ТЗ не были указаны характеристики товара российского происхождения (Флекс Эндо</a:t>
            </a:r>
            <a:r>
              <a:rPr lang="ru-RU" sz="1400" dirty="0">
                <a:latin typeface="Verdana" panose="020B0604030504040204" pitchFamily="34" charset="0"/>
                <a:ea typeface="Verdana" panose="020B0604030504040204" pitchFamily="34" charset="0"/>
              </a:rPr>
              <a:t>-</a:t>
            </a:r>
            <a:r>
              <a:rPr lang="ru-RU" sz="1400" dirty="0">
                <a:effectLst/>
                <a:latin typeface="Verdana" panose="020B0604030504040204" pitchFamily="34" charset="0"/>
                <a:ea typeface="Verdana" panose="020B0604030504040204" pitchFamily="34" charset="0"/>
              </a:rPr>
              <a:t>2), в частности, требования к объему ёмкостей для детергента и спирта, а также требование к габаритным размерам (ширине) изделия медицинского назначения.</a:t>
            </a:r>
          </a:p>
          <a:p>
            <a:pPr algn="just"/>
            <a:r>
              <a:rPr lang="ru-RU" sz="1400" dirty="0">
                <a:latin typeface="Verdana" panose="020B0604030504040204" pitchFamily="34" charset="0"/>
                <a:ea typeface="Verdana" panose="020B0604030504040204" pitchFamily="34" charset="0"/>
              </a:rPr>
              <a:t>Заказчик обосновал требования к габаритам МДМ ссылками на размеры помещения для установки оборудования.</a:t>
            </a:r>
            <a:endParaRPr lang="ru-RU" sz="1400" dirty="0">
              <a:effectLst/>
              <a:latin typeface="Verdana" panose="020B0604030504040204" pitchFamily="34" charset="0"/>
              <a:ea typeface="Verdana" panose="020B0604030504040204" pitchFamily="34" charset="0"/>
            </a:endParaRPr>
          </a:p>
          <a:p>
            <a:pPr algn="just"/>
            <a:r>
              <a:rPr lang="ru-RU" sz="1400" dirty="0">
                <a:effectLst/>
                <a:latin typeface="Verdana" panose="020B0604030504040204" pitchFamily="34" charset="0"/>
                <a:ea typeface="Verdana" panose="020B0604030504040204" pitchFamily="34" charset="0"/>
              </a:rPr>
              <a:t>Однако заказчиком не было представлено обоснования невозможности указания в описании объекта закупки характеристик товара российского происхождения в части требований к объему ёмкостей для детергента и спирта.</a:t>
            </a:r>
          </a:p>
          <a:p>
            <a:pPr algn="just"/>
            <a:r>
              <a:rPr lang="ru-RU" sz="1400" dirty="0">
                <a:latin typeface="Verdana" panose="020B0604030504040204" pitchFamily="34" charset="0"/>
                <a:ea typeface="Verdana" panose="020B0604030504040204" pitchFamily="34" charset="0"/>
              </a:rPr>
              <a:t>Довод жалобы признан обоснованным.</a:t>
            </a:r>
          </a:p>
          <a:p>
            <a:pPr algn="just"/>
            <a:endParaRPr lang="ru-RU" sz="1400" dirty="0">
              <a:latin typeface="Verdana" panose="020B0604030504040204" pitchFamily="34" charset="0"/>
              <a:ea typeface="Verdana" panose="020B0604030504040204" pitchFamily="34" charset="0"/>
            </a:endParaRPr>
          </a:p>
          <a:p>
            <a:pPr algn="just"/>
            <a:r>
              <a:rPr lang="ru-RU" sz="1400" i="1" dirty="0">
                <a:effectLst/>
                <a:latin typeface="Verdana" panose="020B0604030504040204" pitchFamily="34" charset="0"/>
                <a:ea typeface="Verdana" panose="020B0604030504040204" pitchFamily="34" charset="0"/>
              </a:rPr>
              <a:t>См. решение Новосибирского УФАС России от 24.03.2025 № 054/06/14-717/2025</a:t>
            </a:r>
          </a:p>
          <a:p>
            <a:pPr indent="0" algn="just"/>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3336518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404408" y="954729"/>
            <a:ext cx="8346070" cy="3970318"/>
          </a:xfrm>
          <a:prstGeom prst="rect">
            <a:avLst/>
          </a:prstGeom>
        </p:spPr>
        <p:txBody>
          <a:bodyPr wrap="square">
            <a:spAutoFit/>
          </a:bodyPr>
          <a:lstStyle/>
          <a:p>
            <a:pPr marL="0" indent="0" algn="just">
              <a:buNone/>
            </a:pPr>
            <a:r>
              <a:rPr lang="ru-RU" sz="1400" dirty="0"/>
              <a:t>Описание объекта закупки сформулировано Заказчиком таким образом, что участвовать в закупке объективно могут только поставщики иностранных изделий, а российские производители или поставщики отечественного оборудования не обладают возможностью предложить продукцию, соответствующую заявленным требованиям. </a:t>
            </a:r>
          </a:p>
          <a:p>
            <a:pPr marL="0" indent="0" algn="just">
              <a:buNone/>
            </a:pPr>
            <a:r>
              <a:rPr lang="ru-RU" sz="1400" dirty="0"/>
              <a:t>Тем самым фактически создана барьерная среда, ограничивающая конкуренцию и противоречащая основополагающим принципам контрактной системы, закреплённым в статьях 6 и 8 Закона № 44-ФЗ. </a:t>
            </a:r>
          </a:p>
          <a:p>
            <a:pPr marL="0" indent="0" algn="just">
              <a:buNone/>
            </a:pPr>
            <a:r>
              <a:rPr lang="ru-RU" sz="1400" b="1" dirty="0"/>
              <a:t>При этом, Заказчиком не представлено какого-либо технического или медицинского обоснования, объясняющего необходимость установления именно таких характеристик, присущих исключительно иностранным товарам. Не была также приведена информация о невозможности достижения целей закупки путём использования более универсальных и доступных характеристик, позволяющих участвовать более широкому кругу добросовестных участников</a:t>
            </a:r>
            <a:r>
              <a:rPr lang="ru-RU" sz="1400" dirty="0"/>
              <a:t>. </a:t>
            </a:r>
          </a:p>
          <a:p>
            <a:pPr marL="0" indent="0" algn="just">
              <a:buNone/>
            </a:pPr>
            <a:r>
              <a:rPr lang="ru-RU" sz="1400" dirty="0"/>
              <a:t>Комиссия УФАС считает, что указанные действия Заказчика нарушают положения части 1.1 статьи 33 Закона № 44-ФЗ.</a:t>
            </a:r>
          </a:p>
          <a:p>
            <a:pPr marL="0" indent="0" algn="just">
              <a:buNone/>
            </a:pPr>
            <a:r>
              <a:rPr lang="ru-RU" sz="1400" i="1" dirty="0">
                <a:effectLst/>
                <a:ea typeface="Calibri" panose="020F0502020204030204" pitchFamily="34" charset="0"/>
                <a:cs typeface="Times New Roman" panose="02020603050405020304" pitchFamily="18" charset="0"/>
              </a:rPr>
              <a:t>См. решение Ленинградского УФАС России от </a:t>
            </a:r>
            <a:r>
              <a:rPr lang="ru-RU" sz="1400" i="1" dirty="0">
                <a:ea typeface="Calibri" panose="020F0502020204030204" pitchFamily="34" charset="0"/>
                <a:cs typeface="Times New Roman" panose="02020603050405020304" pitchFamily="18" charset="0"/>
              </a:rPr>
              <a:t>31</a:t>
            </a:r>
            <a:r>
              <a:rPr lang="ru-RU" sz="1400" i="1" dirty="0">
                <a:effectLst/>
                <a:ea typeface="Calibri" panose="020F0502020204030204" pitchFamily="34" charset="0"/>
                <a:cs typeface="Times New Roman" panose="02020603050405020304" pitchFamily="18" charset="0"/>
              </a:rPr>
              <a:t>.03.2025 по делу № 44-669/25</a:t>
            </a: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7077153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397544" y="1275606"/>
            <a:ext cx="8346070" cy="3416320"/>
          </a:xfrm>
          <a:prstGeom prst="rect">
            <a:avLst/>
          </a:prstGeom>
        </p:spPr>
        <p:txBody>
          <a:bodyPr wrap="square">
            <a:spAutoFit/>
          </a:bodyPr>
          <a:lstStyle/>
          <a:p>
            <a:pPr indent="0" algn="just"/>
            <a:r>
              <a:rPr lang="ru-RU" sz="1200" dirty="0">
                <a:ea typeface="Times New Roman" panose="02020603050405020304" pitchFamily="18" charset="0"/>
              </a:rPr>
              <a:t>Заказчик не учитывал характеристики товаров российского происхождения при подготовке ТЗ на перчатки медицинские. Поступила жалоба. Заказчик признал отсутствие российских аналогов с указанными им характеристиками. Антимонопольный орган признал довод жалобы обоснованным.</a:t>
            </a:r>
          </a:p>
          <a:p>
            <a:pPr indent="0" algn="just"/>
            <a:endParaRPr lang="ru-RU" sz="1200" i="1" dirty="0">
              <a:effectLst/>
              <a:ea typeface="Times New Roman" panose="02020603050405020304" pitchFamily="18" charset="0"/>
            </a:endParaRPr>
          </a:p>
          <a:p>
            <a:pPr indent="0" algn="just"/>
            <a:r>
              <a:rPr lang="ru-RU" sz="1200" i="1" dirty="0">
                <a:ea typeface="Times New Roman" panose="02020603050405020304" pitchFamily="18" charset="0"/>
              </a:rPr>
              <a:t>См. решение Новосибирского УФАС России от 03.02.2025 № 054/06/33-250/2025.</a:t>
            </a:r>
          </a:p>
          <a:p>
            <a:pPr indent="0" algn="just"/>
            <a:r>
              <a:rPr lang="ru-RU" sz="1200" i="1" dirty="0">
                <a:ea typeface="Times New Roman" panose="02020603050405020304" pitchFamily="18" charset="0"/>
              </a:rPr>
              <a:t>Аналогично: решения Алтайского республиканского УФАС России от 10.03.2025 по делу № 004/06/49-76/2025, Московского УФАС России от 13.03.2025 по делу № 077/06/106-3230/2025</a:t>
            </a:r>
          </a:p>
          <a:p>
            <a:pPr indent="0" algn="just"/>
            <a:endParaRPr lang="ru-RU" sz="1200" i="1" dirty="0">
              <a:effectLst/>
              <a:ea typeface="Times New Roman" panose="02020603050405020304" pitchFamily="18" charset="0"/>
            </a:endParaRPr>
          </a:p>
          <a:p>
            <a:pPr indent="0" algn="just"/>
            <a:r>
              <a:rPr lang="ru-RU" sz="1200" dirty="0">
                <a:effectLst/>
                <a:ea typeface="Times New Roman" panose="02020603050405020304" pitchFamily="18" charset="0"/>
              </a:rPr>
              <a:t>Антимонопольным органом были признаны действия заказчика по закупке иностранного товара нарушением ч. 1.1 ст. 33 Закона № 44-ФЗ, поскольку заказчиком не доказано, что производство требуемого в соответствии с извещением товара на территории РФ отсутствует либо является невозможным.</a:t>
            </a:r>
          </a:p>
          <a:p>
            <a:pPr indent="0" algn="just"/>
            <a:r>
              <a:rPr lang="ru-RU" sz="1200" i="1" dirty="0">
                <a:ea typeface="Times New Roman" panose="02020603050405020304" pitchFamily="18" charset="0"/>
              </a:rPr>
              <a:t>См. решение Пермского УФАС России от 29.01.2025 по закупке №</a:t>
            </a:r>
            <a:r>
              <a:rPr lang="ru-RU" sz="1200" i="1" dirty="0">
                <a:solidFill>
                  <a:srgbClr val="000000"/>
                </a:solidFill>
                <a:effectLst/>
                <a:ea typeface="SimSun" panose="02010600030101010101" pitchFamily="2" charset="-122"/>
                <a:cs typeface="Mangal" panose="02040503050203030202" pitchFamily="18" charset="0"/>
              </a:rPr>
              <a:t> 0356200001825000002</a:t>
            </a:r>
          </a:p>
          <a:p>
            <a:pPr indent="0" algn="just"/>
            <a:endParaRPr lang="ru-RU" sz="1200" i="1" dirty="0">
              <a:ea typeface="SimSun" panose="02010600030101010101" pitchFamily="2" charset="-122"/>
              <a:cs typeface="Mangal" panose="02040503050203030202" pitchFamily="18" charset="0"/>
            </a:endParaRPr>
          </a:p>
          <a:p>
            <a:pPr indent="0" algn="just"/>
            <a:r>
              <a:rPr lang="ru-RU" sz="1200" dirty="0">
                <a:effectLst/>
                <a:ea typeface="SimSun" panose="02010600030101010101" pitchFamily="2" charset="-122"/>
                <a:cs typeface="Mangal" panose="02040503050203030202" pitchFamily="18" charset="0"/>
              </a:rPr>
              <a:t>Аналогично: </a:t>
            </a:r>
            <a:r>
              <a:rPr lang="ru-RU" sz="1200" i="1" dirty="0">
                <a:effectLst/>
                <a:ea typeface="SimSun" panose="02010600030101010101" pitchFamily="2" charset="-122"/>
                <a:cs typeface="Mangal" panose="02040503050203030202" pitchFamily="18" charset="0"/>
              </a:rPr>
              <a:t>решения Пермского УФАС России от 24.04.2025 по закупке № 0356500001125000146, Ставропольского УФАС России от 16.04.2025 по делу № 026/06/106-793/2025, Курского УФАС России от 22.04.2025 по делу №046/06/42-95/2025, Хабаровского УФАС России от 17.04.2025 № 7-1/187, Липецкого УФАС России от 16.04.2025 № 048/06/106-373/2025.</a:t>
            </a: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1261923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521382" y="1194723"/>
            <a:ext cx="8346070" cy="3641381"/>
          </a:xfrm>
          <a:prstGeom prst="rect">
            <a:avLst/>
          </a:prstGeom>
        </p:spPr>
        <p:txBody>
          <a:bodyPr wrap="square">
            <a:spAutoFit/>
          </a:bodyPr>
          <a:lstStyle/>
          <a:p>
            <a:pPr indent="0" algn="just">
              <a:lnSpc>
                <a:spcPct val="115000"/>
              </a:lnSpc>
              <a:spcAft>
                <a:spcPts val="1000"/>
              </a:spcAft>
            </a:pPr>
            <a:r>
              <a:rPr lang="ru-RU" sz="1200" dirty="0">
                <a:effectLst/>
                <a:ea typeface="Times New Roman" panose="02020603050405020304" pitchFamily="18" charset="0"/>
              </a:rPr>
              <a:t>Согласно извещению, к поставке требуются «Перчатки смотровые/процедурные из латекса гевеи, </a:t>
            </a:r>
            <a:r>
              <a:rPr lang="ru-RU" sz="1200" dirty="0" err="1">
                <a:effectLst/>
                <a:ea typeface="Times New Roman" panose="02020603050405020304" pitchFamily="18" charset="0"/>
              </a:rPr>
              <a:t>неопудренные</a:t>
            </a:r>
            <a:r>
              <a:rPr lang="ru-RU" sz="1200" dirty="0">
                <a:effectLst/>
                <a:ea typeface="Times New Roman" panose="02020603050405020304" pitchFamily="18" charset="0"/>
              </a:rPr>
              <a:t>, нестерильные» КТРУ 22.19.60.119-00000002, соответствующий коду НКМИ 122540.</a:t>
            </a:r>
          </a:p>
          <a:p>
            <a:pPr indent="0" algn="just">
              <a:lnSpc>
                <a:spcPct val="115000"/>
              </a:lnSpc>
              <a:spcAft>
                <a:spcPts val="1000"/>
              </a:spcAft>
            </a:pPr>
            <a:r>
              <a:rPr lang="ru-RU" sz="1200" dirty="0">
                <a:effectLst/>
                <a:ea typeface="Times New Roman" panose="02020603050405020304" pitchFamily="18" charset="0"/>
              </a:rPr>
              <a:t>Комиссия УФАС проанализировав информацию размещенную на сайте ГИСП установила, что реестр содержит запись товара российского производства «Перчатки диагностические латексные </a:t>
            </a:r>
            <a:r>
              <a:rPr lang="ru-RU" sz="1200" dirty="0" err="1">
                <a:effectLst/>
                <a:ea typeface="Times New Roman" panose="02020603050405020304" pitchFamily="18" charset="0"/>
              </a:rPr>
              <a:t>особопрочные</a:t>
            </a:r>
            <a:r>
              <a:rPr lang="ru-RU" sz="1200" dirty="0">
                <a:effectLst/>
                <a:ea typeface="Times New Roman" panose="02020603050405020304" pitchFamily="18" charset="0"/>
              </a:rPr>
              <a:t> одноразовые </a:t>
            </a:r>
            <a:r>
              <a:rPr lang="ru-RU" sz="1200" dirty="0" err="1">
                <a:effectLst/>
                <a:ea typeface="Times New Roman" panose="02020603050405020304" pitchFamily="18" charset="0"/>
              </a:rPr>
              <a:t>неопудренные</a:t>
            </a:r>
            <a:r>
              <a:rPr lang="ru-RU" sz="1200" dirty="0">
                <a:effectLst/>
                <a:ea typeface="Times New Roman" panose="02020603050405020304" pitchFamily="18" charset="0"/>
              </a:rPr>
              <a:t> текстурированные нестерильные по ТУ 22.19.6-006-05370760-2023, производитель ООО «СПЕЦ-И-АЛ», код НКМИ 122540 (</a:t>
            </a:r>
            <a:r>
              <a:rPr lang="ru-RU" sz="1200" u="sng" dirty="0">
                <a:solidFill>
                  <a:srgbClr val="0000FF"/>
                </a:solidFill>
                <a:effectLst/>
                <a:ea typeface="Times New Roman" panose="02020603050405020304" pitchFamily="18" charset="0"/>
                <a:cs typeface="Times New Roman" panose="02020603050405020304" pitchFamily="18" charset="0"/>
                <a:hlinkClick r:id="rId4"/>
              </a:rPr>
              <a:t>https://gisp.gov.ru/goods/#/product/3926901</a:t>
            </a:r>
            <a:r>
              <a:rPr lang="ru-RU" sz="1200" dirty="0">
                <a:effectLst/>
                <a:ea typeface="Times New Roman" panose="02020603050405020304" pitchFamily="18" charset="0"/>
              </a:rPr>
              <a:t>). В технических характеристиках отсутствует характеристика товара «Поверхность перчатки в области дистальных фаланг указательного и среднего пальца гладкая».</a:t>
            </a:r>
          </a:p>
          <a:p>
            <a:pPr indent="0" algn="just">
              <a:lnSpc>
                <a:spcPct val="115000"/>
              </a:lnSpc>
              <a:spcAft>
                <a:spcPts val="1000"/>
              </a:spcAft>
            </a:pPr>
            <a:r>
              <a:rPr lang="ru-RU" sz="1200" dirty="0">
                <a:effectLst/>
                <a:ea typeface="Times New Roman" panose="02020603050405020304" pitchFamily="18" charset="0"/>
              </a:rPr>
              <a:t>Комиссия обращает внимание на то, что Заказчиком не доказано, что производство требуемого в соответствии с извещением товара на территории РФ отсутствует либо является невозможным. В рамках НКМИ (аналоги) товар производится на территории РФ. Кроме того, на участие в закупки поданы заявки, которые содержали предложения товара с указанной характеристикой исключительно иностранного производства.</a:t>
            </a:r>
          </a:p>
          <a:p>
            <a:pPr indent="0" algn="just">
              <a:lnSpc>
                <a:spcPct val="115000"/>
              </a:lnSpc>
              <a:spcAft>
                <a:spcPts val="1000"/>
              </a:spcAft>
            </a:pPr>
            <a:r>
              <a:rPr lang="ru-RU" sz="1200" i="1" dirty="0">
                <a:ea typeface="Times New Roman" panose="02020603050405020304" pitchFamily="18" charset="0"/>
              </a:rPr>
              <a:t>См. решение Курганского УФАС России от 20.02.2025 № 045/06/105-116/2025</a:t>
            </a: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234382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266709" y="1062510"/>
            <a:ext cx="8352928" cy="3776803"/>
          </a:xfrm>
          <a:prstGeom prst="rect">
            <a:avLst/>
          </a:prstGeom>
        </p:spPr>
        <p:txBody>
          <a:bodyPr wrap="square">
            <a:spAutoFit/>
          </a:bodyPr>
          <a:lstStyle/>
          <a:p>
            <a:pPr marL="228600" indent="0" algn="just">
              <a:lnSpc>
                <a:spcPct val="115000"/>
              </a:lnSpc>
              <a:spcAft>
                <a:spcPts val="800"/>
              </a:spcAft>
            </a:pPr>
            <a:r>
              <a:rPr lang="ru-RU" sz="1200" b="1" dirty="0">
                <a:solidFill>
                  <a:srgbClr val="000000"/>
                </a:solidFill>
                <a:effectLst/>
                <a:ea typeface="Calibri" panose="020F0502020204030204" pitchFamily="34" charset="0"/>
                <a:cs typeface="Times New Roman" panose="02020603050405020304" pitchFamily="18" charset="0"/>
              </a:rPr>
              <a:t>Позиция Минфина России (п. 3.1 письма Минфина России от 31.01.2025 № 24-01-06/8697:</a:t>
            </a:r>
          </a:p>
          <a:p>
            <a:pPr marL="228600" indent="0" algn="just">
              <a:lnSpc>
                <a:spcPct val="115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В перечнях N 1 - N 3 в графах "Наименование товара, работы, услуги" и "Наименование товара" (по аналогии с ранее действовавшими нормативными правовыми актами, регулировавшими вопросы применения запрета, ограничения, преимущества) с учетом поступивших в Минфин России предложений федеральных органов исполнительной власти </a:t>
            </a:r>
            <a:r>
              <a:rPr lang="ru-RU" sz="1200" b="1" dirty="0">
                <a:solidFill>
                  <a:srgbClr val="000000"/>
                </a:solidFill>
                <a:effectLst/>
                <a:ea typeface="Calibri" panose="020F0502020204030204" pitchFamily="34" charset="0"/>
                <a:cs typeface="Times New Roman" panose="02020603050405020304" pitchFamily="18" charset="0"/>
              </a:rPr>
              <a:t>указаны группы товаров</a:t>
            </a:r>
            <a:r>
              <a:rPr lang="ru-RU" sz="1200" dirty="0">
                <a:solidFill>
                  <a:srgbClr val="000000"/>
                </a:solidFill>
                <a:effectLst/>
                <a:ea typeface="Calibri" panose="020F0502020204030204" pitchFamily="34" charset="0"/>
                <a:cs typeface="Times New Roman" panose="02020603050405020304" pitchFamily="18" charset="0"/>
              </a:rPr>
              <a:t>, работ, услуг, </a:t>
            </a:r>
            <a:r>
              <a:rPr lang="ru-RU" sz="1200" b="1" dirty="0">
                <a:solidFill>
                  <a:srgbClr val="000000"/>
                </a:solidFill>
                <a:effectLst/>
                <a:ea typeface="Calibri" panose="020F0502020204030204" pitchFamily="34" charset="0"/>
                <a:cs typeface="Times New Roman" panose="02020603050405020304" pitchFamily="18" charset="0"/>
              </a:rPr>
              <a:t>которые по общему правилу </a:t>
            </a:r>
            <a:r>
              <a:rPr lang="ru-RU" sz="1200" dirty="0">
                <a:solidFill>
                  <a:srgbClr val="000000"/>
                </a:solidFill>
                <a:effectLst/>
                <a:ea typeface="Calibri" panose="020F0502020204030204" pitchFamily="34" charset="0"/>
                <a:cs typeface="Times New Roman" panose="02020603050405020304" pitchFamily="18" charset="0"/>
              </a:rPr>
              <a:t>(за исключением отдельных позиций, в том числе касающихся медицинских изделий) </a:t>
            </a:r>
            <a:r>
              <a:rPr lang="ru-RU" sz="1200" b="1" dirty="0">
                <a:solidFill>
                  <a:srgbClr val="000000"/>
                </a:solidFill>
                <a:effectLst/>
                <a:ea typeface="Calibri" panose="020F0502020204030204" pitchFamily="34" charset="0"/>
                <a:cs typeface="Times New Roman" panose="02020603050405020304" pitchFamily="18" charset="0"/>
              </a:rPr>
              <a:t>являются наименованиями соответствующих группировок по ОКПД 2 </a:t>
            </a:r>
            <a:r>
              <a:rPr lang="ru-RU" sz="1200" dirty="0">
                <a:solidFill>
                  <a:srgbClr val="000000"/>
                </a:solidFill>
                <a:effectLst/>
                <a:ea typeface="Calibri" panose="020F0502020204030204" pitchFamily="34" charset="0"/>
                <a:cs typeface="Times New Roman" panose="02020603050405020304" pitchFamily="18" charset="0"/>
              </a:rPr>
              <a:t>(от подкласса до подкатегории). </a:t>
            </a:r>
          </a:p>
          <a:p>
            <a:pPr marL="228600" indent="0" algn="just">
              <a:lnSpc>
                <a:spcPct val="115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В ОКПД 2 использованы иерархический метод классификации и последовательный метод кодирования, в связи с чем группировка более высокого уровня включает в себя все входящие в нее группировки. </a:t>
            </a:r>
          </a:p>
          <a:p>
            <a:pPr marL="228600" indent="0" algn="just">
              <a:lnSpc>
                <a:spcPct val="115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Таким образом, соответствующая "защитная" мера распространяется на всю указанную в позиции перечней N 1 - N 3 группу товаров, работ, услуг по ОКПД 2, то есть на все товары, работы, услуги, включенные в указанную в соответствующей позиции перечней N 1 - N 3 группировку по ОКПД 2.</a:t>
            </a:r>
          </a:p>
        </p:txBody>
      </p:sp>
    </p:spTree>
    <p:extLst>
      <p:ext uri="{BB962C8B-B14F-4D97-AF65-F5344CB8AC3E}">
        <p14:creationId xmlns:p14="http://schemas.microsoft.com/office/powerpoint/2010/main" val="305898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ч. 1.1 ст. 33 Закона № 44-ФЗ</a:t>
            </a:r>
          </a:p>
        </p:txBody>
      </p:sp>
      <p:sp>
        <p:nvSpPr>
          <p:cNvPr id="3" name="Прямоугольник 2"/>
          <p:cNvSpPr/>
          <p:nvPr/>
        </p:nvSpPr>
        <p:spPr>
          <a:xfrm>
            <a:off x="521382" y="1194723"/>
            <a:ext cx="8346070" cy="2695546"/>
          </a:xfrm>
          <a:prstGeom prst="rect">
            <a:avLst/>
          </a:prstGeom>
        </p:spPr>
        <p:txBody>
          <a:bodyPr wrap="square">
            <a:spAutoFit/>
          </a:bodyPr>
          <a:lstStyle/>
          <a:p>
            <a:pPr indent="0" algn="just">
              <a:lnSpc>
                <a:spcPct val="115000"/>
              </a:lnSpc>
              <a:spcAft>
                <a:spcPts val="1000"/>
              </a:spcAft>
            </a:pPr>
            <a:r>
              <a:rPr lang="ru-RU" sz="1200" dirty="0">
                <a:effectLst/>
                <a:ea typeface="Times New Roman" panose="02020603050405020304" pitchFamily="18" charset="0"/>
              </a:rPr>
              <a:t>Таким   образом,   указанные   дополнительные   характеристики   с   приведенным обоснованием   в   виду   отсутствия   доказательств   производства   шприцов   указанными юридическими   лицами   на   территории   РФ   по   факту   направлены   на   закупку   товаров иностранного   производства,   что   также   следует   из   объяснений   заказчика   (остальные указанные регистрационные удостоверения относятся к иностранным производителям). </a:t>
            </a:r>
          </a:p>
          <a:p>
            <a:pPr indent="0" algn="just">
              <a:lnSpc>
                <a:spcPct val="115000"/>
              </a:lnSpc>
              <a:spcAft>
                <a:spcPts val="1000"/>
              </a:spcAft>
            </a:pPr>
            <a:r>
              <a:rPr lang="ru-RU" sz="1200" dirty="0">
                <a:effectLst/>
                <a:ea typeface="Times New Roman" panose="02020603050405020304" pitchFamily="18" charset="0"/>
              </a:rPr>
              <a:t>В связи   с   чем   Комиссия   считает,   что   описание   объекта   закупки   подобным   образом направлено на приобретение товаров исключительно иностранного производства, которые соответствуют по дополнительным характеристикам. В связи изложенным Комиссия приходит к выводу о том, что извещение о проведении закупки с учетом установленных обстоятельств не соответствует части 1.1 статьи 33 Закона № 44-ФЗ.</a:t>
            </a:r>
          </a:p>
          <a:p>
            <a:pPr indent="0" algn="just">
              <a:lnSpc>
                <a:spcPct val="115000"/>
              </a:lnSpc>
              <a:spcAft>
                <a:spcPts val="1000"/>
              </a:spcAft>
            </a:pPr>
            <a:r>
              <a:rPr lang="ru-RU" sz="1200" i="1" dirty="0">
                <a:ea typeface="Times New Roman" panose="02020603050405020304" pitchFamily="18" charset="0"/>
              </a:rPr>
              <a:t>См. решение Дагестанского УФАС России от 24.04.2025 № 005/06/106-508/2025</a:t>
            </a: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2811081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Закупки ЛП и ч. 1.1 ст. 33 Закона № 44-ФЗ</a:t>
            </a:r>
          </a:p>
        </p:txBody>
      </p:sp>
      <p:sp>
        <p:nvSpPr>
          <p:cNvPr id="3" name="Прямоугольник 2"/>
          <p:cNvSpPr/>
          <p:nvPr/>
        </p:nvSpPr>
        <p:spPr>
          <a:xfrm>
            <a:off x="521382" y="1194723"/>
            <a:ext cx="8346070" cy="2900730"/>
          </a:xfrm>
          <a:prstGeom prst="rect">
            <a:avLst/>
          </a:prstGeom>
        </p:spPr>
        <p:txBody>
          <a:bodyPr wrap="square">
            <a:spAutoFit/>
          </a:bodyPr>
          <a:lstStyle/>
          <a:p>
            <a:pPr marL="0" indent="0" algn="just"/>
            <a:r>
              <a:rPr lang="ru-RU" sz="1400" b="1" dirty="0"/>
              <a:t>Подход № 1. Положения ч. 1.1 ст. 33 Закона № 44-ФЗ имеют приоритет перед ПП РФ № 1380.</a:t>
            </a:r>
          </a:p>
          <a:p>
            <a:pPr marL="0" indent="0" algn="just"/>
            <a:r>
              <a:rPr lang="ru-RU" sz="1400" dirty="0"/>
              <a:t>Положения закона имеют большую юридическую силу, в связи с чем отсутствие указаний в ПП РФ № 1380 на соответствие описания товару российского происхождения не является исключением из такой обязанности для заказчика.</a:t>
            </a:r>
          </a:p>
          <a:p>
            <a:pPr marL="0" indent="0" algn="just"/>
            <a:endParaRPr lang="ru-RU" sz="1400" dirty="0"/>
          </a:p>
          <a:p>
            <a:pPr marL="0" indent="0" algn="just"/>
            <a:r>
              <a:rPr lang="ru-RU" sz="1400" b="1" dirty="0"/>
              <a:t>Подход № 2. ПП РФ № 1380 имеет приоритет перед ч. 1.1. ст. 33 Закона № 44-ФЗ</a:t>
            </a:r>
            <a:r>
              <a:rPr lang="ru-RU" sz="1400" dirty="0"/>
              <a:t>.</a:t>
            </a:r>
          </a:p>
          <a:p>
            <a:pPr marL="0" indent="0" algn="just"/>
            <a:r>
              <a:rPr lang="ru-RU" sz="1400" dirty="0"/>
              <a:t>Положения ч. 5 ст. 33 Закона № 44-ФЗ и ПП РФ № 1380 устанавливают особенности описания ЛП, что предполагает специальный характер норм ПП РФ № 1380 перед иными частями ст. 33 Закона № 44-ФЗ.</a:t>
            </a:r>
          </a:p>
          <a:p>
            <a:pPr marL="0" indent="0" algn="just"/>
            <a:endParaRPr lang="ru-RU" sz="1400" dirty="0">
              <a:latin typeface="Exo 2" panose="020B0604020202020204" charset="-52"/>
            </a:endParaRPr>
          </a:p>
          <a:p>
            <a:pPr indent="0" algn="just">
              <a:lnSpc>
                <a:spcPct val="115000"/>
              </a:lnSpc>
              <a:spcAft>
                <a:spcPts val="1000"/>
              </a:spcAft>
            </a:pP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665502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Закупки ЛП и ч. 1.1 ст. 33 Закона № 44-ФЗ</a:t>
            </a:r>
          </a:p>
        </p:txBody>
      </p:sp>
      <p:sp>
        <p:nvSpPr>
          <p:cNvPr id="3" name="Прямоугольник 2"/>
          <p:cNvSpPr/>
          <p:nvPr/>
        </p:nvSpPr>
        <p:spPr>
          <a:xfrm>
            <a:off x="504883" y="1025860"/>
            <a:ext cx="8346070" cy="4093428"/>
          </a:xfrm>
          <a:prstGeom prst="rect">
            <a:avLst/>
          </a:prstGeom>
        </p:spPr>
        <p:txBody>
          <a:bodyPr wrap="square">
            <a:spAutoFit/>
          </a:bodyPr>
          <a:lstStyle/>
          <a:p>
            <a:pPr marL="0" indent="0" algn="just"/>
            <a:r>
              <a:rPr lang="ru-RU" sz="1400" dirty="0"/>
              <a:t>Поступила жалоба на закупку ЛП с МНН Иммуноглобулин человека нормальный 5%. Заявитель со ссылкой на ч. 1.1 ст. 33 Закона № 44-ФЗ указал, что требование заявка к объему наполнения (100 мл) исключает возможность предложить к поставке препараты российского происхождения.</a:t>
            </a:r>
          </a:p>
          <a:p>
            <a:pPr marL="0" indent="0" algn="just"/>
            <a:r>
              <a:rPr lang="ru-RU" sz="1400" dirty="0"/>
              <a:t>Заказчик пояснил, что требуемый к закупке ЛП используется в педиатрической практике. Дозы рассчитываются индивидуально в зависимости от тяжести заболевания и веса тела пациента-ребенка. Требуемый объем наполнения позволяет корректировать объем введения лекарственного препарата, избежать возникновения нежелательных явлений, в том числе отека головного мозга, отека легких, повышенного артериального давления, которые могли бы вызвать необходимость дополнительного медикаментозного вмешательства и осложнение состояния пациента-ребенка. В ГРЛС требуемые заказчику препараты российского происхождения не зарегистрированы, что исключает возможность исполнения ч. 1.1 ст. 33 Закона № 44-ФЗ.</a:t>
            </a:r>
          </a:p>
          <a:p>
            <a:pPr marL="0" indent="0" algn="just"/>
            <a:r>
              <a:rPr lang="ru-RU" sz="1400" dirty="0"/>
              <a:t>Антимонопольный орган признал жалобу необоснованной.</a:t>
            </a:r>
          </a:p>
          <a:p>
            <a:pPr marL="0" indent="0" algn="just"/>
            <a:r>
              <a:rPr lang="ru-RU" sz="1400" i="1" dirty="0"/>
              <a:t>См. решения Московского областного УФАС Росси от 18.03.2025 по делу № 077/06/106-3190/2025, Красноярского УФАС России от 21.03.2025 </a:t>
            </a:r>
            <a:r>
              <a:rPr lang="ru-RU" sz="1400" i="1" dirty="0">
                <a:solidFill>
                  <a:srgbClr val="000000"/>
                </a:solidFill>
                <a:effectLst/>
                <a:ea typeface="SimSun" panose="02010600030101010101" pitchFamily="2" charset="-122"/>
                <a:cs typeface="Mangal" panose="02040503050203030202" pitchFamily="18" charset="0"/>
              </a:rPr>
              <a:t>№ 024/06/106-644/2025</a:t>
            </a: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129612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КТРУ и ч. 1.1 ст. 33 Закона № 44-ФЗ</a:t>
            </a:r>
          </a:p>
        </p:txBody>
      </p:sp>
      <p:sp>
        <p:nvSpPr>
          <p:cNvPr id="3" name="Прямоугольник 2"/>
          <p:cNvSpPr/>
          <p:nvPr/>
        </p:nvSpPr>
        <p:spPr>
          <a:xfrm>
            <a:off x="521382" y="1194723"/>
            <a:ext cx="8346070" cy="3732304"/>
          </a:xfrm>
          <a:prstGeom prst="rect">
            <a:avLst/>
          </a:prstGeom>
        </p:spPr>
        <p:txBody>
          <a:bodyPr wrap="square">
            <a:spAutoFit/>
          </a:bodyPr>
          <a:lstStyle/>
          <a:p>
            <a:pPr indent="0" algn="just"/>
            <a:r>
              <a:rPr lang="ru-RU" sz="1400" dirty="0">
                <a:ea typeface="Times New Roman" panose="02020603050405020304" pitchFamily="18" charset="0"/>
              </a:rPr>
              <a:t>Заказчик установил характеристики закупаемого товара в соответствии с позицией КТРУ, дополнительные характеристики установлены не были. Поступила жалоба со ссылкой на ч. 1.1 ст. 33 Закона № 44-ФЗ.</a:t>
            </a:r>
          </a:p>
          <a:p>
            <a:pPr indent="0" algn="just"/>
            <a:r>
              <a:rPr lang="ru-RU" sz="1400" dirty="0">
                <a:ea typeface="Times New Roman" panose="02020603050405020304" pitchFamily="18" charset="0"/>
              </a:rPr>
              <a:t>Антимонопольный орган указал, что нарушений в действиях заказчика нет.</a:t>
            </a:r>
          </a:p>
          <a:p>
            <a:pPr indent="0" algn="just"/>
            <a:endParaRPr lang="ru-RU" sz="1400" dirty="0">
              <a:ea typeface="Times New Roman" panose="02020603050405020304" pitchFamily="18" charset="0"/>
            </a:endParaRPr>
          </a:p>
          <a:p>
            <a:pPr indent="0" algn="just"/>
            <a:r>
              <a:rPr lang="ru-RU" sz="1400" i="1" dirty="0">
                <a:ea typeface="Times New Roman" panose="02020603050405020304" pitchFamily="18" charset="0"/>
              </a:rPr>
              <a:t>См. решения Московского областного УФАС России от 19.02.2025 по делу № 050/06/105-4542/2025, от 24.04.2024 по делу </a:t>
            </a:r>
            <a:r>
              <a:rPr lang="ru-RU" sz="1400" b="0" i="0" dirty="0">
                <a:solidFill>
                  <a:srgbClr val="1F2223"/>
                </a:solidFill>
                <a:effectLst/>
              </a:rPr>
              <a:t>№ 050/06/99-13458/2025, </a:t>
            </a:r>
            <a:r>
              <a:rPr lang="ru-RU" sz="1400" i="1" dirty="0">
                <a:ea typeface="Times New Roman" panose="02020603050405020304" pitchFamily="18" charset="0"/>
              </a:rPr>
              <a:t>Ростовского УФАС России от 10.03.2025 </a:t>
            </a:r>
            <a:r>
              <a:rPr lang="ru-RU" sz="1400" b="0" i="1" dirty="0">
                <a:solidFill>
                  <a:srgbClr val="0F172C"/>
                </a:solidFill>
                <a:effectLst/>
              </a:rPr>
              <a:t>№ 061/06/42-552/2025, </a:t>
            </a:r>
            <a:r>
              <a:rPr lang="ru-RU" sz="1400" i="1" dirty="0">
                <a:effectLst/>
                <a:ea typeface="Calibri" panose="020F0502020204030204" pitchFamily="34" charset="0"/>
              </a:rPr>
              <a:t>Орловского УФАС России от 29.04.2025 по делу № 057/06/33-227/2025.</a:t>
            </a:r>
            <a:endParaRPr lang="ru-RU" sz="1400" b="0" i="1" dirty="0">
              <a:solidFill>
                <a:srgbClr val="0F172C"/>
              </a:solidFill>
              <a:effectLst/>
            </a:endParaRPr>
          </a:p>
          <a:p>
            <a:pPr indent="0" algn="just"/>
            <a:endParaRPr lang="ru-RU" sz="1400" i="1" dirty="0">
              <a:solidFill>
                <a:srgbClr val="0F172C"/>
              </a:solidFill>
              <a:ea typeface="Times New Roman" panose="02020603050405020304" pitchFamily="18" charset="0"/>
            </a:endParaRPr>
          </a:p>
          <a:p>
            <a:pPr algn="just">
              <a:lnSpc>
                <a:spcPct val="115000"/>
              </a:lnSpc>
              <a:spcAft>
                <a:spcPts val="1000"/>
              </a:spcAft>
            </a:pPr>
            <a:r>
              <a:rPr lang="ru-RU" sz="1400" dirty="0">
                <a:ea typeface="Calibri" panose="020F0502020204030204" pitchFamily="34" charset="0"/>
                <a:cs typeface="Times New Roman" panose="02020603050405020304" pitchFamily="18" charset="0"/>
              </a:rPr>
              <a:t>В</a:t>
            </a:r>
            <a:r>
              <a:rPr lang="ru-RU" sz="1400" dirty="0">
                <a:effectLst/>
                <a:ea typeface="Calibri" panose="020F0502020204030204" pitchFamily="34" charset="0"/>
                <a:cs typeface="Times New Roman" panose="02020603050405020304" pitchFamily="18" charset="0"/>
              </a:rPr>
              <a:t>ыбор заказчиком значений характеристик, включенных в позицию КТРУ, не может рассматриваться в качестве нарушения действующего законодательства.</a:t>
            </a:r>
          </a:p>
          <a:p>
            <a:pPr algn="just"/>
            <a:r>
              <a:rPr lang="ru-RU" sz="1400" dirty="0">
                <a:effectLst/>
                <a:ea typeface="Calibri" panose="020F0502020204030204" pitchFamily="34" charset="0"/>
              </a:rPr>
              <a:t>Аналогичный вывод сделан в постановлении АС Московского округа от 21.05.2024 по делу N А40-153376/2023, решениях </a:t>
            </a:r>
            <a:r>
              <a:rPr lang="ru-RU" sz="1400" dirty="0">
                <a:solidFill>
                  <a:srgbClr val="000000"/>
                </a:solidFill>
                <a:effectLst/>
                <a:ea typeface="Calibri" panose="020F0502020204030204" pitchFamily="34" charset="0"/>
              </a:rPr>
              <a:t>Чувашского УФАС России от 23.01.2025 по делу № 021/06/33-25/2025, </a:t>
            </a:r>
            <a:r>
              <a:rPr lang="ru-RU" sz="1400" dirty="0">
                <a:effectLst/>
                <a:ea typeface="Calibri" panose="020F0502020204030204" pitchFamily="34" charset="0"/>
              </a:rPr>
              <a:t>Вологодского УФАС России от 29.02.2024 № 035/06/33-172/2024 по закупке № 0830500000224000441</a:t>
            </a:r>
            <a:endParaRPr lang="ru-RU" sz="1400" i="1" dirty="0">
              <a:effectLst/>
              <a:ea typeface="Times New Roman" panose="02020603050405020304" pitchFamily="18" charset="0"/>
            </a:endParaRPr>
          </a:p>
        </p:txBody>
      </p:sp>
    </p:spTree>
    <p:extLst>
      <p:ext uri="{BB962C8B-B14F-4D97-AF65-F5344CB8AC3E}">
        <p14:creationId xmlns:p14="http://schemas.microsoft.com/office/powerpoint/2010/main" val="1727075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КТРУ и ч. 1.1 ст. 33 Закона № 44-ФЗ</a:t>
            </a:r>
          </a:p>
        </p:txBody>
      </p:sp>
      <p:sp>
        <p:nvSpPr>
          <p:cNvPr id="3" name="Прямоугольник 2"/>
          <p:cNvSpPr/>
          <p:nvPr/>
        </p:nvSpPr>
        <p:spPr>
          <a:xfrm>
            <a:off x="251520" y="977819"/>
            <a:ext cx="8712968" cy="3897862"/>
          </a:xfrm>
          <a:prstGeom prst="rect">
            <a:avLst/>
          </a:prstGeom>
        </p:spPr>
        <p:txBody>
          <a:bodyPr wrap="square">
            <a:spAutoFit/>
          </a:bodyPr>
          <a:lstStyle/>
          <a:p>
            <a:pPr algn="just">
              <a:lnSpc>
                <a:spcPct val="115000"/>
              </a:lnSpc>
              <a:spcAft>
                <a:spcPts val="1000"/>
              </a:spcAft>
            </a:pPr>
            <a:r>
              <a:rPr lang="ru-RU" sz="1200" dirty="0">
                <a:ea typeface="Calibri" panose="020F0502020204030204" pitchFamily="34" charset="0"/>
                <a:cs typeface="Times New Roman" panose="02020603050405020304" pitchFamily="18" charset="0"/>
              </a:rPr>
              <a:t>В</a:t>
            </a:r>
            <a:r>
              <a:rPr lang="ru-RU" sz="1200" dirty="0">
                <a:effectLst/>
                <a:ea typeface="Calibri" panose="020F0502020204030204" pitchFamily="34" charset="0"/>
                <a:cs typeface="Times New Roman" panose="02020603050405020304" pitchFamily="18" charset="0"/>
              </a:rPr>
              <a:t> соответствии с ч. 6 ст. 23 Закона № 44-ФЗ, п. 4 Правил использования КТРУ заказчик обязан при осуществлении закупки использовать информацию, включенную в соответствующую позицию КТРУ, в том числе указывать согласно такой позиции описание товара.</a:t>
            </a:r>
          </a:p>
          <a:p>
            <a:pPr algn="just">
              <a:lnSpc>
                <a:spcPct val="115000"/>
              </a:lnSpc>
              <a:spcAft>
                <a:spcPts val="1000"/>
              </a:spcAft>
            </a:pPr>
            <a:r>
              <a:rPr lang="ru-RU" sz="1200" dirty="0">
                <a:effectLst/>
                <a:ea typeface="Calibri" panose="020F0502020204030204" pitchFamily="34" charset="0"/>
                <a:cs typeface="Times New Roman" panose="02020603050405020304" pitchFamily="18" charset="0"/>
              </a:rPr>
              <a:t>В силу </a:t>
            </a:r>
            <a:r>
              <a:rPr lang="ru-RU" sz="1200" dirty="0" err="1">
                <a:effectLst/>
                <a:ea typeface="Calibri" panose="020F0502020204030204" pitchFamily="34" charset="0"/>
                <a:cs typeface="Times New Roman" panose="02020603050405020304" pitchFamily="18" charset="0"/>
              </a:rPr>
              <a:t>пп</a:t>
            </a:r>
            <a:r>
              <a:rPr lang="ru-RU" sz="1200" dirty="0">
                <a:effectLst/>
                <a:ea typeface="Calibri" panose="020F0502020204030204" pitchFamily="34" charset="0"/>
                <a:cs typeface="Times New Roman" panose="02020603050405020304" pitchFamily="18" charset="0"/>
              </a:rPr>
              <a:t>. а) п. 5 Правил использования КТРУ заказчик не вправе воспользоваться положениями ст. 33 Закона № 44-ФЗ и указать дополнительные характеристики закупаемого медицинского оборудования.</a:t>
            </a:r>
          </a:p>
          <a:p>
            <a:pPr algn="just">
              <a:lnSpc>
                <a:spcPct val="115000"/>
              </a:lnSpc>
              <a:spcAft>
                <a:spcPts val="1000"/>
              </a:spcAft>
            </a:pPr>
            <a:r>
              <a:rPr lang="ru-RU" sz="1200" dirty="0">
                <a:effectLst/>
                <a:ea typeface="Calibri" panose="020F0502020204030204" pitchFamily="34" charset="0"/>
                <a:cs typeface="Times New Roman" panose="02020603050405020304" pitchFamily="18" charset="0"/>
              </a:rPr>
              <a:t>Согласно п. 7 Правил использования КТРУ в случае осуществления закупки товара, работы, услуги, в отношении которых в КТРУ отсутствуют соответствующие позиции, заказчик осуществляет описание товара, работы, услуги в соответствии с требованиями статьи 33 Закона № 44-ФЗ.</a:t>
            </a:r>
          </a:p>
          <a:p>
            <a:pPr algn="just">
              <a:lnSpc>
                <a:spcPct val="115000"/>
              </a:lnSpc>
              <a:spcAft>
                <a:spcPts val="1000"/>
              </a:spcAft>
            </a:pPr>
            <a:r>
              <a:rPr lang="ru-RU" sz="1200" dirty="0">
                <a:effectLst/>
                <a:ea typeface="Calibri" panose="020F0502020204030204" pitchFamily="34" charset="0"/>
                <a:cs typeface="Times New Roman" panose="02020603050405020304" pitchFamily="18" charset="0"/>
              </a:rPr>
              <a:t>Иными словами, положения п. 5 и 7 Правил использования содержат ссылки на ст. 33 Закона № 44-ФЗ (и, соответственно, обязанность заказчика соблюдать положения ст. 33 Закона № 44-ФЗ) исключительно в случаях:</a:t>
            </a:r>
          </a:p>
          <a:p>
            <a:pPr marL="342900" lvl="0" indent="-342900" algn="just">
              <a:lnSpc>
                <a:spcPct val="115000"/>
              </a:lnSpc>
              <a:buFont typeface="Wingdings" panose="05000000000000000000" pitchFamily="2" charset="2"/>
              <a:buChar char=""/>
            </a:pPr>
            <a:r>
              <a:rPr lang="ru-RU" sz="1200" dirty="0">
                <a:effectLst/>
                <a:ea typeface="Calibri" panose="020F0502020204030204" pitchFamily="34" charset="0"/>
                <a:cs typeface="Times New Roman" panose="02020603050405020304" pitchFamily="18" charset="0"/>
              </a:rPr>
              <a:t>Включения не предусмотренных позицией КТРУ характеристик товара;</a:t>
            </a:r>
          </a:p>
          <a:p>
            <a:pPr marL="342900" lvl="0" indent="-342900" algn="just">
              <a:lnSpc>
                <a:spcPct val="115000"/>
              </a:lnSpc>
              <a:spcAft>
                <a:spcPts val="1000"/>
              </a:spcAft>
              <a:buFont typeface="Wingdings" panose="05000000000000000000" pitchFamily="2" charset="2"/>
              <a:buChar char=""/>
            </a:pPr>
            <a:r>
              <a:rPr lang="ru-RU" sz="1200" dirty="0">
                <a:effectLst/>
                <a:ea typeface="Calibri" panose="020F0502020204030204" pitchFamily="34" charset="0"/>
                <a:cs typeface="Times New Roman" panose="02020603050405020304" pitchFamily="18" charset="0"/>
              </a:rPr>
              <a:t>Отсутствия подходящей позиции в КТРУ.</a:t>
            </a:r>
          </a:p>
          <a:p>
            <a:pPr algn="just">
              <a:lnSpc>
                <a:spcPct val="115000"/>
              </a:lnSpc>
              <a:spcAft>
                <a:spcPts val="1000"/>
              </a:spcAft>
            </a:pPr>
            <a:r>
              <a:rPr lang="ru-RU" sz="1200" dirty="0">
                <a:effectLst/>
                <a:ea typeface="Calibri" panose="020F0502020204030204" pitchFamily="34" charset="0"/>
                <a:cs typeface="Times New Roman" panose="02020603050405020304" pitchFamily="18" charset="0"/>
              </a:rPr>
              <a:t>Таким образом, заказчик обязан соблюдать положения ст. 33 Закона № 44-ФЗ только в случае, если он не применяет позицию КТРУ или включает дополнительные характеристики.</a:t>
            </a:r>
            <a:endParaRPr lang="ru-RU" sz="1200" i="1" dirty="0">
              <a:effectLst/>
              <a:ea typeface="Times New Roman" panose="02020603050405020304" pitchFamily="18" charset="0"/>
            </a:endParaRPr>
          </a:p>
        </p:txBody>
      </p:sp>
    </p:spTree>
    <p:extLst>
      <p:ext uri="{BB962C8B-B14F-4D97-AF65-F5344CB8AC3E}">
        <p14:creationId xmlns:p14="http://schemas.microsoft.com/office/powerpoint/2010/main" val="37980496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Особенности определения НМЦК</a:t>
            </a:r>
          </a:p>
        </p:txBody>
      </p:sp>
      <p:sp>
        <p:nvSpPr>
          <p:cNvPr id="3" name="Прямоугольник 2"/>
          <p:cNvSpPr/>
          <p:nvPr/>
        </p:nvSpPr>
        <p:spPr>
          <a:xfrm>
            <a:off x="352944" y="1131590"/>
            <a:ext cx="8568952" cy="2246769"/>
          </a:xfrm>
          <a:prstGeom prst="rect">
            <a:avLst/>
          </a:prstGeom>
        </p:spPr>
        <p:txBody>
          <a:bodyPr wrap="square">
            <a:spAutoFit/>
          </a:bodyPr>
          <a:lstStyle/>
          <a:p>
            <a:pPr marL="101598" indent="0" algn="just"/>
            <a:r>
              <a:rPr lang="ru-RU" sz="1400" b="1" dirty="0"/>
              <a:t>Случаи неприменения Приказа № 450н:</a:t>
            </a:r>
          </a:p>
          <a:p>
            <a:pPr marL="101598" algn="just"/>
            <a:endParaRPr lang="ru-RU" sz="1400" b="0" i="0" u="none" strike="noStrike" baseline="0" dirty="0"/>
          </a:p>
          <a:p>
            <a:pPr marL="101598" algn="just"/>
            <a:r>
              <a:rPr lang="ru-RU" sz="1400" b="0" i="0" u="none" strike="noStrike" baseline="0" dirty="0"/>
              <a:t>Настоящий порядок не применяется при обосновании начальной (максимальной) цены контракта при закупке медицинских изделий:</a:t>
            </a:r>
          </a:p>
          <a:p>
            <a:pPr marL="387348" indent="-285750" algn="just">
              <a:buFont typeface="Wingdings" panose="05000000000000000000" pitchFamily="2" charset="2"/>
              <a:buChar char="ü"/>
            </a:pPr>
            <a:r>
              <a:rPr lang="ru-RU" sz="1400" b="0" i="0" u="none" strike="noStrike" baseline="0" dirty="0"/>
              <a:t>поставляемых по государственному оборонному заказу;</a:t>
            </a:r>
          </a:p>
          <a:p>
            <a:pPr marL="387348" indent="-285750" algn="just">
              <a:buFont typeface="Wingdings" panose="05000000000000000000" pitchFamily="2" charset="2"/>
              <a:buChar char="ü"/>
            </a:pPr>
            <a:r>
              <a:rPr lang="ru-RU" sz="1400" b="0" i="0" u="none" strike="sngStrike" baseline="0" dirty="0"/>
              <a:t>являющихся радиоэлектронной продукцией, включенной в реестр российской радиоэлектронной продукции, в случае установления заказчиком ограничения на допуск радиоэлектронной продукции, происходящей из иностранных государств, в соответствии с ПП РФ № 878</a:t>
            </a:r>
            <a:r>
              <a:rPr lang="ru-RU" sz="1400" b="0" i="0" u="none" strike="noStrike" baseline="0" dirty="0"/>
              <a:t>.</a:t>
            </a:r>
          </a:p>
          <a:p>
            <a:pPr marL="101598" indent="0" algn="just"/>
            <a:endParaRPr lang="ru-RU" sz="1400" dirty="0"/>
          </a:p>
        </p:txBody>
      </p:sp>
    </p:spTree>
    <p:extLst>
      <p:ext uri="{BB962C8B-B14F-4D97-AF65-F5344CB8AC3E}">
        <p14:creationId xmlns:p14="http://schemas.microsoft.com/office/powerpoint/2010/main" val="4759915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Особенности определения НМЦК</a:t>
            </a:r>
          </a:p>
        </p:txBody>
      </p:sp>
      <p:sp>
        <p:nvSpPr>
          <p:cNvPr id="3" name="Прямоугольник 2"/>
          <p:cNvSpPr/>
          <p:nvPr/>
        </p:nvSpPr>
        <p:spPr>
          <a:xfrm>
            <a:off x="352944" y="1131590"/>
            <a:ext cx="8568952" cy="523220"/>
          </a:xfrm>
          <a:prstGeom prst="rect">
            <a:avLst/>
          </a:prstGeom>
        </p:spPr>
        <p:txBody>
          <a:bodyPr wrap="square">
            <a:spAutoFit/>
          </a:bodyPr>
          <a:lstStyle/>
          <a:p>
            <a:pPr marL="101598" indent="0" algn="just"/>
            <a:r>
              <a:rPr lang="ru-RU" sz="1400" b="1" dirty="0"/>
              <a:t>Случаи неприменения Приказа № 450н:</a:t>
            </a:r>
          </a:p>
          <a:p>
            <a:pPr marL="101598" algn="just"/>
            <a:endParaRPr lang="ru-RU" sz="1400" b="0" i="0" u="none" strike="noStrike" baseline="0" dirty="0"/>
          </a:p>
        </p:txBody>
      </p:sp>
      <p:sp>
        <p:nvSpPr>
          <p:cNvPr id="5" name="Google Shape;385;p3">
            <a:extLst>
              <a:ext uri="{FF2B5EF4-FFF2-40B4-BE49-F238E27FC236}">
                <a16:creationId xmlns:a16="http://schemas.microsoft.com/office/drawing/2014/main" id="{099E07BE-05F2-402A-A6A0-670946C03102}"/>
              </a:ext>
            </a:extLst>
          </p:cNvPr>
          <p:cNvSpPr txBox="1">
            <a:spLocks/>
          </p:cNvSpPr>
          <p:nvPr/>
        </p:nvSpPr>
        <p:spPr>
          <a:xfrm>
            <a:off x="121101" y="1708878"/>
            <a:ext cx="2449713" cy="286201"/>
          </a:xfrm>
          <a:prstGeom prst="rect">
            <a:avLst/>
          </a:prstGeom>
          <a:noFill/>
          <a:ln>
            <a:noFill/>
          </a:ln>
        </p:spPr>
        <p:txBody>
          <a:bodyPr spcFirstLastPara="1" vert="horz" wrap="square" lIns="0" tIns="0" rIns="0" bIns="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01598" algn="just"/>
            <a:r>
              <a:rPr lang="ru-RU" sz="1400" b="1" dirty="0"/>
              <a:t>Запрет установлен и применяется</a:t>
            </a:r>
            <a:r>
              <a:rPr lang="ru-RU" sz="1400" dirty="0"/>
              <a:t>:</a:t>
            </a:r>
          </a:p>
          <a:p>
            <a:pPr marL="101598" algn="just"/>
            <a:r>
              <a:rPr lang="ru-RU" sz="1400" dirty="0"/>
              <a:t>Ценовая информация в отношении исключительно товаров российского происхождения.</a:t>
            </a:r>
          </a:p>
          <a:p>
            <a:pPr marL="228600"/>
            <a:endParaRPr lang="ru-RU" sz="1400" dirty="0">
              <a:latin typeface="Exo 2" panose="020B0604020202020204" charset="-52"/>
              <a:ea typeface="Verdana" panose="020B0604030504040204" pitchFamily="34" charset="0"/>
            </a:endParaRPr>
          </a:p>
        </p:txBody>
      </p:sp>
      <p:sp>
        <p:nvSpPr>
          <p:cNvPr id="6" name="Google Shape;385;p3">
            <a:extLst>
              <a:ext uri="{FF2B5EF4-FFF2-40B4-BE49-F238E27FC236}">
                <a16:creationId xmlns:a16="http://schemas.microsoft.com/office/drawing/2014/main" id="{8138976B-E208-4809-B8F8-85E806064136}"/>
              </a:ext>
            </a:extLst>
          </p:cNvPr>
          <p:cNvSpPr txBox="1">
            <a:spLocks/>
          </p:cNvSpPr>
          <p:nvPr/>
        </p:nvSpPr>
        <p:spPr>
          <a:xfrm>
            <a:off x="2770058" y="1708878"/>
            <a:ext cx="3222885" cy="2787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01598" indent="0" algn="just"/>
            <a:r>
              <a:rPr lang="ru-RU" sz="1400" b="1" dirty="0">
                <a:latin typeface="+mn-lt"/>
              </a:rPr>
              <a:t>Запрет установлен, но не применяется или ограничение установлено:</a:t>
            </a:r>
            <a:endParaRPr lang="ru-RU" sz="1400" dirty="0">
              <a:latin typeface="+mn-lt"/>
            </a:endParaRPr>
          </a:p>
          <a:p>
            <a:pPr marL="101598" indent="0" algn="just"/>
            <a:r>
              <a:rPr lang="ru-RU" sz="1400" dirty="0">
                <a:latin typeface="+mn-lt"/>
              </a:rPr>
              <a:t>Ценовая информация в отношении иностранных товаров и товаров российского происхождения (при наличии возможности).</a:t>
            </a:r>
          </a:p>
          <a:p>
            <a:pPr marL="228600" indent="0"/>
            <a:endParaRPr lang="ru-RU" sz="1400" dirty="0">
              <a:latin typeface="Exo 2" panose="020B0604020202020204" charset="-52"/>
              <a:ea typeface="Verdana" panose="020B0604030504040204" pitchFamily="34" charset="0"/>
            </a:endParaRPr>
          </a:p>
        </p:txBody>
      </p:sp>
      <p:sp>
        <p:nvSpPr>
          <p:cNvPr id="7" name="Google Shape;385;p3">
            <a:extLst>
              <a:ext uri="{FF2B5EF4-FFF2-40B4-BE49-F238E27FC236}">
                <a16:creationId xmlns:a16="http://schemas.microsoft.com/office/drawing/2014/main" id="{FAE7CA4A-73C2-4EE8-9A41-BC7A43F60090}"/>
              </a:ext>
            </a:extLst>
          </p:cNvPr>
          <p:cNvSpPr txBox="1">
            <a:spLocks/>
          </p:cNvSpPr>
          <p:nvPr/>
        </p:nvSpPr>
        <p:spPr>
          <a:xfrm>
            <a:off x="6192187" y="1708878"/>
            <a:ext cx="2830712" cy="2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28600" indent="0"/>
            <a:r>
              <a:rPr lang="ru-RU" sz="1400" b="1" dirty="0">
                <a:latin typeface="+mn-lt"/>
                <a:ea typeface="Verdana" panose="020B0604030504040204" pitchFamily="34" charset="0"/>
              </a:rPr>
              <a:t>Установлено преимущество:</a:t>
            </a:r>
          </a:p>
          <a:p>
            <a:pPr marL="228600" indent="0"/>
            <a:r>
              <a:rPr lang="ru-RU" sz="1400" dirty="0">
                <a:latin typeface="+mn-lt"/>
                <a:ea typeface="Verdana" panose="020B0604030504040204" pitchFamily="34" charset="0"/>
              </a:rPr>
              <a:t>Ценовая информация в отношении иностранных товаров и товаров российского происхождения (при наличии возможности).</a:t>
            </a:r>
          </a:p>
        </p:txBody>
      </p:sp>
    </p:spTree>
    <p:extLst>
      <p:ext uri="{BB962C8B-B14F-4D97-AF65-F5344CB8AC3E}">
        <p14:creationId xmlns:p14="http://schemas.microsoft.com/office/powerpoint/2010/main" val="35662573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Подтверждение страны происхождения</a:t>
            </a:r>
          </a:p>
        </p:txBody>
      </p:sp>
      <p:sp>
        <p:nvSpPr>
          <p:cNvPr id="5" name="Текст 2">
            <a:extLst>
              <a:ext uri="{FF2B5EF4-FFF2-40B4-BE49-F238E27FC236}">
                <a16:creationId xmlns:a16="http://schemas.microsoft.com/office/drawing/2014/main" id="{FEF4E209-08E1-495E-97DB-13C7EB7184FA}"/>
              </a:ext>
            </a:extLst>
          </p:cNvPr>
          <p:cNvSpPr txBox="1">
            <a:spLocks/>
          </p:cNvSpPr>
          <p:nvPr/>
        </p:nvSpPr>
        <p:spPr>
          <a:xfrm>
            <a:off x="239000" y="1079099"/>
            <a:ext cx="2626910" cy="3962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ru-RU" sz="1200" b="1" dirty="0"/>
              <a:t>Приложение № 1 (Запрет):</a:t>
            </a:r>
            <a:endParaRPr lang="ru-RU" sz="1400" dirty="0"/>
          </a:p>
          <a:p>
            <a:pPr marL="285750" indent="-285750">
              <a:buFont typeface="Wingdings" panose="05000000000000000000" pitchFamily="2" charset="2"/>
              <a:buChar char="ü"/>
            </a:pPr>
            <a:r>
              <a:rPr lang="ru-RU" sz="1200" dirty="0"/>
              <a:t>Номер РРПП/ЕРПТ (п. 1-145);</a:t>
            </a:r>
          </a:p>
          <a:p>
            <a:pPr marL="285750" indent="-285750">
              <a:buFont typeface="Wingdings" panose="05000000000000000000" pitchFamily="2" charset="2"/>
              <a:buChar char="ü"/>
            </a:pPr>
            <a:r>
              <a:rPr lang="ru-RU" sz="1200" dirty="0"/>
              <a:t>Порядковый номер ЕРРП для ЭВМ и БД или ЕРП для ЭВМ и БД (п. 146).</a:t>
            </a:r>
          </a:p>
        </p:txBody>
      </p:sp>
      <p:sp>
        <p:nvSpPr>
          <p:cNvPr id="6" name="Текст 2">
            <a:extLst>
              <a:ext uri="{FF2B5EF4-FFF2-40B4-BE49-F238E27FC236}">
                <a16:creationId xmlns:a16="http://schemas.microsoft.com/office/drawing/2014/main" id="{F7BCB935-C461-4D20-9FAB-C112F401BE30}"/>
              </a:ext>
            </a:extLst>
          </p:cNvPr>
          <p:cNvSpPr txBox="1">
            <a:spLocks/>
          </p:cNvSpPr>
          <p:nvPr/>
        </p:nvSpPr>
        <p:spPr>
          <a:xfrm>
            <a:off x="2883972" y="1079099"/>
            <a:ext cx="3426058" cy="3962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r>
              <a:rPr lang="ru-RU" sz="1200" b="1" dirty="0">
                <a:latin typeface="+mn-lt"/>
              </a:rPr>
              <a:t>Приложение № 2 (Ограничение)</a:t>
            </a:r>
          </a:p>
          <a:p>
            <a:pPr marL="0" indent="0"/>
            <a:endParaRPr lang="ru-RU" sz="1200" dirty="0">
              <a:latin typeface="+mn-lt"/>
            </a:endParaRPr>
          </a:p>
          <a:p>
            <a:pPr marL="285750" indent="-285750">
              <a:buFont typeface="Wingdings" panose="05000000000000000000" pitchFamily="2" charset="2"/>
              <a:buChar char="ü"/>
            </a:pPr>
            <a:r>
              <a:rPr lang="ru-RU" sz="1200" dirty="0">
                <a:latin typeface="+mn-lt"/>
              </a:rPr>
              <a:t>Номер РРПП/ЕРПТ;</a:t>
            </a:r>
          </a:p>
          <a:p>
            <a:pPr marL="0" indent="0"/>
            <a:r>
              <a:rPr lang="ru-RU" sz="1200" b="1" dirty="0">
                <a:latin typeface="+mn-lt"/>
              </a:rPr>
              <a:t>Или</a:t>
            </a:r>
          </a:p>
          <a:p>
            <a:pPr marL="285750" indent="-285750">
              <a:buFont typeface="Wingdings" panose="05000000000000000000" pitchFamily="2" charset="2"/>
              <a:buChar char="ü"/>
            </a:pPr>
            <a:r>
              <a:rPr lang="ru-RU" sz="1200" dirty="0">
                <a:latin typeface="+mn-lt"/>
              </a:rPr>
              <a:t>Сертификат СТ-1 (п. </a:t>
            </a:r>
            <a:r>
              <a:rPr lang="ru-RU" sz="1200" b="1" dirty="0">
                <a:latin typeface="+mn-lt"/>
              </a:rPr>
              <a:t>362-399, 433</a:t>
            </a:r>
            <a:r>
              <a:rPr lang="ru-RU" sz="1200" dirty="0">
                <a:latin typeface="+mn-lt"/>
              </a:rPr>
              <a:t>);</a:t>
            </a:r>
          </a:p>
          <a:p>
            <a:pPr marL="0" indent="0"/>
            <a:r>
              <a:rPr lang="ru-RU" sz="1200" b="1" dirty="0">
                <a:latin typeface="+mn-lt"/>
              </a:rPr>
              <a:t>Или (для позиций 400-432):</a:t>
            </a:r>
          </a:p>
          <a:p>
            <a:pPr marL="285750" indent="-285750" algn="just">
              <a:buFont typeface="Wingdings" panose="05000000000000000000" pitchFamily="2" charset="2"/>
              <a:buChar char="ü"/>
            </a:pPr>
            <a:r>
              <a:rPr lang="ru-RU" sz="1200" dirty="0">
                <a:latin typeface="+mn-lt"/>
              </a:rPr>
              <a:t>Сертификат СТ-1;</a:t>
            </a:r>
          </a:p>
          <a:p>
            <a:pPr marL="285750" indent="-285750" algn="just">
              <a:buFont typeface="Wingdings" panose="05000000000000000000" pitchFamily="2" charset="2"/>
              <a:buChar char="ü"/>
            </a:pPr>
            <a:r>
              <a:rPr lang="ru-RU" sz="1200" dirty="0">
                <a:latin typeface="+mn-lt"/>
              </a:rPr>
              <a:t>Акт ТПП РФ или аналогичный документ в рамках ЕАЭС;</a:t>
            </a:r>
          </a:p>
          <a:p>
            <a:pPr marL="285750" indent="-285750" algn="just">
              <a:buFont typeface="Wingdings" panose="05000000000000000000" pitchFamily="2" charset="2"/>
              <a:buChar char="ü"/>
            </a:pPr>
            <a:r>
              <a:rPr lang="ru-RU" sz="1200" i="1" dirty="0">
                <a:latin typeface="+mn-lt"/>
              </a:rPr>
              <a:t>Реквизиты (дата и номер)</a:t>
            </a:r>
            <a:r>
              <a:rPr lang="ru-RU" sz="1200" dirty="0">
                <a:latin typeface="+mn-lt"/>
              </a:rPr>
              <a:t> документа, подтверждающего соответствие производства МИ требованиям ГОСТ Р </a:t>
            </a:r>
            <a:r>
              <a:rPr lang="en-US" sz="1200" dirty="0">
                <a:latin typeface="+mn-lt"/>
              </a:rPr>
              <a:t>ISO </a:t>
            </a:r>
            <a:r>
              <a:rPr lang="ru-RU" sz="1200" dirty="0">
                <a:latin typeface="+mn-lt"/>
              </a:rPr>
              <a:t>13485-2017;</a:t>
            </a:r>
          </a:p>
          <a:p>
            <a:pPr marL="0" indent="0" algn="just"/>
            <a:r>
              <a:rPr lang="ru-RU" sz="1200" b="1" dirty="0">
                <a:latin typeface="+mn-lt"/>
              </a:rPr>
              <a:t>Или</a:t>
            </a:r>
          </a:p>
          <a:p>
            <a:pPr marL="285750" indent="-285750" algn="just">
              <a:buFont typeface="Wingdings" panose="05000000000000000000" pitchFamily="2" charset="2"/>
              <a:buChar char="ü"/>
            </a:pPr>
            <a:r>
              <a:rPr lang="ru-RU" sz="1200" dirty="0">
                <a:latin typeface="+mn-lt"/>
              </a:rPr>
              <a:t>Наименование страны происхождения (</a:t>
            </a:r>
            <a:r>
              <a:rPr lang="ru-RU" sz="1200" b="1" dirty="0">
                <a:latin typeface="+mn-lt"/>
              </a:rPr>
              <a:t>п. 434-465</a:t>
            </a:r>
            <a:r>
              <a:rPr lang="ru-RU" sz="1200" dirty="0">
                <a:latin typeface="+mn-lt"/>
              </a:rPr>
              <a:t>).</a:t>
            </a:r>
          </a:p>
        </p:txBody>
      </p:sp>
      <p:sp>
        <p:nvSpPr>
          <p:cNvPr id="7" name="Текст 2">
            <a:extLst>
              <a:ext uri="{FF2B5EF4-FFF2-40B4-BE49-F238E27FC236}">
                <a16:creationId xmlns:a16="http://schemas.microsoft.com/office/drawing/2014/main" id="{89E67B59-1021-41E8-8D01-5BEA25EA8117}"/>
              </a:ext>
            </a:extLst>
          </p:cNvPr>
          <p:cNvSpPr txBox="1">
            <a:spLocks/>
          </p:cNvSpPr>
          <p:nvPr/>
        </p:nvSpPr>
        <p:spPr>
          <a:xfrm>
            <a:off x="6595542" y="1079099"/>
            <a:ext cx="2500442" cy="3962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r>
              <a:rPr lang="ru-RU" sz="1200" b="1" dirty="0">
                <a:latin typeface="+mn-lt"/>
              </a:rPr>
              <a:t>Товары, не указанные в Приложении № 1 и № 2 (Преимущество):</a:t>
            </a:r>
          </a:p>
          <a:p>
            <a:pPr marL="0" indent="0"/>
            <a:endParaRPr lang="ru-RU" sz="1400" dirty="0">
              <a:latin typeface="+mn-lt"/>
            </a:endParaRPr>
          </a:p>
          <a:p>
            <a:pPr marL="285750" indent="-285750">
              <a:buFont typeface="Wingdings" panose="05000000000000000000" pitchFamily="2" charset="2"/>
              <a:buChar char="ü"/>
            </a:pPr>
            <a:r>
              <a:rPr lang="ru-RU" sz="1200" dirty="0">
                <a:latin typeface="+mn-lt"/>
              </a:rPr>
              <a:t>Наименование страны происхождения</a:t>
            </a:r>
          </a:p>
        </p:txBody>
      </p:sp>
    </p:spTree>
    <p:extLst>
      <p:ext uri="{BB962C8B-B14F-4D97-AF65-F5344CB8AC3E}">
        <p14:creationId xmlns:p14="http://schemas.microsoft.com/office/powerpoint/2010/main" val="19334302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Реестровой записи</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2462213"/>
          </a:xfrm>
          <a:prstGeom prst="rect">
            <a:avLst/>
          </a:prstGeom>
          <a:noFill/>
        </p:spPr>
        <p:txBody>
          <a:bodyPr wrap="square">
            <a:spAutoFit/>
          </a:bodyPr>
          <a:lstStyle/>
          <a:p>
            <a:pPr marL="228600" indent="0" algn="just"/>
            <a:r>
              <a:rPr lang="ru-RU" sz="1400" b="0" i="0" u="none" strike="noStrike" baseline="0" dirty="0"/>
              <a:t>При этом важно подчеркнуть, что информация из каталога ГИСП может содержать отличную информацию от той, которая была внесена в реестр, и носить ознакомительный характер. Также не вся промышленная продукция (товар), фигурирующая в вышеуказанном каталоге, может быть включена в реестр.</a:t>
            </a:r>
          </a:p>
          <a:p>
            <a:pPr marL="228600" indent="0" algn="just"/>
            <a:r>
              <a:rPr lang="ru-RU" sz="1400" b="0" i="0" u="none" strike="noStrike" baseline="0" dirty="0"/>
              <a:t>Учитывая изложенное, заказчику не следует отклонять реестровую запись участника закупки из реестра, представившего ее на промышленную продукцию (товар), в случае, если она соответствует положениям "национального режима" в рамках Закона № 44-ФЗ, но при этом в каталоге ГИСП на указанную продукцию не содержится исчерпывающей информации, требуемой для удовлетворения положениям извещения.</a:t>
            </a:r>
          </a:p>
          <a:p>
            <a:pPr marL="228600" indent="0" algn="just"/>
            <a:endParaRPr lang="ru-RU" sz="1400" b="0" i="0" u="none" strike="noStrike" baseline="0" dirty="0"/>
          </a:p>
          <a:p>
            <a:pPr marL="228600" indent="0" algn="just"/>
            <a:r>
              <a:rPr lang="ru-RU" sz="1400" i="1" dirty="0"/>
              <a:t>См. письмо Минпромторга РФ от 04.10.2023 </a:t>
            </a:r>
            <a:r>
              <a:rPr lang="en-US" sz="1400" b="0" i="1" u="none" strike="noStrike" baseline="0" dirty="0"/>
              <a:t>N 106238/12</a:t>
            </a:r>
            <a:endParaRPr lang="ru-RU" sz="1400" b="0" i="1" u="none" strike="noStrike" baseline="0" dirty="0"/>
          </a:p>
        </p:txBody>
      </p:sp>
    </p:spTree>
    <p:extLst>
      <p:ext uri="{BB962C8B-B14F-4D97-AF65-F5344CB8AC3E}">
        <p14:creationId xmlns:p14="http://schemas.microsoft.com/office/powerpoint/2010/main" val="35248123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Реестровой записи</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3539430"/>
          </a:xfrm>
          <a:prstGeom prst="rect">
            <a:avLst/>
          </a:prstGeom>
          <a:noFill/>
        </p:spPr>
        <p:txBody>
          <a:bodyPr wrap="square">
            <a:spAutoFit/>
          </a:bodyPr>
          <a:lstStyle/>
          <a:p>
            <a:pPr marL="101598" indent="0" algn="just">
              <a:buClrTx/>
              <a:buSzTx/>
            </a:pPr>
            <a:r>
              <a:rPr lang="ru-RU" sz="1400" dirty="0">
                <a:solidFill>
                  <a:sysClr val="windowText" lastClr="000000"/>
                </a:solidFill>
              </a:rPr>
              <a:t>В соответствии с Порядком </a:t>
            </a:r>
            <a:r>
              <a:rPr lang="ru-RU" sz="1400" dirty="0"/>
              <a:t>формирования и ведения реестра российской промышленной продукции, включая порядок предоставления выписки из него и ее форму, а также Порядком формирования и ведения реестра евразийской промышленной продукции, включая порядок предоставления выписки из него и ее форму, утв. приказом Минпромторга РФ от </a:t>
            </a:r>
            <a:r>
              <a:rPr lang="en-US" sz="1400" dirty="0"/>
              <a:t>29.05.2020 N 1755</a:t>
            </a:r>
            <a:r>
              <a:rPr lang="ru-RU" sz="1400" dirty="0"/>
              <a:t>, выписка из реестра не содержит информации о характеристиках товара.</a:t>
            </a:r>
          </a:p>
          <a:p>
            <a:pPr marL="101598" indent="0" algn="just">
              <a:buClrTx/>
              <a:buSzTx/>
            </a:pPr>
            <a:r>
              <a:rPr lang="ru-RU" sz="1400" dirty="0"/>
              <a:t>Характеристики сопоставляются на этапе исполнения контракта: </a:t>
            </a:r>
            <a:r>
              <a:rPr lang="ru-RU" sz="1400" i="1" dirty="0"/>
              <a:t>письмо Минпромторга РФ от 08.12.2020 N ПГ-12-14421</a:t>
            </a:r>
            <a:r>
              <a:rPr lang="ru-RU" sz="1400" dirty="0"/>
              <a:t>.</a:t>
            </a:r>
          </a:p>
          <a:p>
            <a:pPr marL="101598" indent="0" algn="just">
              <a:buClrTx/>
              <a:buSzTx/>
            </a:pPr>
            <a:r>
              <a:rPr lang="ru-RU" sz="1400" dirty="0"/>
              <a:t>Позиции судов: цель представления выписки из реестра на этапе подачи заявок - это идентификация товара, а не проверка параметров и характеристик предложенного товара всем указанным в техническом задании характеристикам.</a:t>
            </a:r>
          </a:p>
          <a:p>
            <a:pPr marL="101598" indent="0" algn="just">
              <a:buClrTx/>
              <a:buSzTx/>
            </a:pPr>
            <a:endParaRPr lang="ru-RU" sz="1400" dirty="0"/>
          </a:p>
          <a:p>
            <a:pPr marL="101598" indent="0" algn="just">
              <a:buClrTx/>
              <a:buSzTx/>
            </a:pPr>
            <a:r>
              <a:rPr lang="ru-RU" sz="1400" i="1" dirty="0"/>
              <a:t>Постановление АС Уральского округа от 23.03.2023 по делу № А71-3323/2022</a:t>
            </a:r>
          </a:p>
          <a:p>
            <a:pPr marL="101598" indent="0" algn="just">
              <a:buClrTx/>
              <a:buSzTx/>
            </a:pPr>
            <a:r>
              <a:rPr lang="ru-RU" sz="1400" dirty="0"/>
              <a:t>Аналогично:</a:t>
            </a:r>
            <a:r>
              <a:rPr lang="ru-RU" sz="1400" i="1" dirty="0"/>
              <a:t> постановление АС Западно-Сибирского округа от 26.07.2024 по делу № А46-16362/2023</a:t>
            </a:r>
          </a:p>
          <a:p>
            <a:pPr marL="101598" indent="0" algn="just">
              <a:buClrTx/>
              <a:buSzTx/>
            </a:pPr>
            <a:endParaRPr lang="ru-RU" sz="1400" dirty="0">
              <a:latin typeface="Exo 2" panose="020B0604020202020204" charset="-52"/>
            </a:endParaRPr>
          </a:p>
        </p:txBody>
      </p:sp>
    </p:spTree>
    <p:extLst>
      <p:ext uri="{BB962C8B-B14F-4D97-AF65-F5344CB8AC3E}">
        <p14:creationId xmlns:p14="http://schemas.microsoft.com/office/powerpoint/2010/main" val="169917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ПП РФ № 1875</a:t>
            </a:r>
          </a:p>
        </p:txBody>
      </p:sp>
      <p:sp>
        <p:nvSpPr>
          <p:cNvPr id="3" name="Прямоугольник 2"/>
          <p:cNvSpPr/>
          <p:nvPr/>
        </p:nvSpPr>
        <p:spPr>
          <a:xfrm>
            <a:off x="266709" y="1108080"/>
            <a:ext cx="8352928" cy="2927340"/>
          </a:xfrm>
          <a:prstGeom prst="rect">
            <a:avLst/>
          </a:prstGeom>
        </p:spPr>
        <p:txBody>
          <a:bodyPr wrap="square">
            <a:spAutoFit/>
          </a:bodyPr>
          <a:lstStyle/>
          <a:p>
            <a:pPr marL="228600" indent="0" algn="just">
              <a:lnSpc>
                <a:spcPct val="115000"/>
              </a:lnSpc>
              <a:spcAft>
                <a:spcPts val="800"/>
              </a:spcAft>
            </a:pPr>
            <a:r>
              <a:rPr lang="ru-RU" sz="1200" b="1" dirty="0">
                <a:solidFill>
                  <a:srgbClr val="000000"/>
                </a:solidFill>
                <a:effectLst/>
                <a:ea typeface="Calibri" panose="020F0502020204030204" pitchFamily="34" charset="0"/>
                <a:cs typeface="Times New Roman" panose="02020603050405020304" pitchFamily="18" charset="0"/>
              </a:rPr>
              <a:t>Позиция Минфина России (п. 3.2 – 3.3 письма Минфина России от 31.01.2025 № 24-01-06/8697:</a:t>
            </a:r>
          </a:p>
          <a:p>
            <a:pPr marL="228600" indent="0" algn="just">
              <a:lnSpc>
                <a:spcPct val="115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Требования об использовании указанных наименований для целей описания объекта закупки (предмета закупки) Постановлением N 1875 не установлены, в том числе поскольку указанный вопрос к предмету регулирования Постановления N 1875 не относится. </a:t>
            </a:r>
          </a:p>
          <a:p>
            <a:pPr marL="228600" indent="0" algn="just">
              <a:lnSpc>
                <a:spcPct val="115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В этой связи </a:t>
            </a:r>
            <a:r>
              <a:rPr lang="ru-RU" sz="1200" b="1" dirty="0">
                <a:solidFill>
                  <a:srgbClr val="000000"/>
                </a:solidFill>
                <a:effectLst/>
                <a:ea typeface="Calibri" panose="020F0502020204030204" pitchFamily="34" charset="0"/>
                <a:cs typeface="Times New Roman" panose="02020603050405020304" pitchFamily="18" charset="0"/>
              </a:rPr>
              <a:t>при применении Постановления N 1875 не предусматривается обеспечение дословного соответствия наименований, указанных в описании объекта закупки (предмета закупки), наименованиям, указанным в перечнях N 1 - N 3</a:t>
            </a:r>
            <a:r>
              <a:rPr lang="ru-RU" sz="1200" dirty="0">
                <a:solidFill>
                  <a:srgbClr val="000000"/>
                </a:solidFill>
                <a:effectLst/>
                <a:ea typeface="Calibri" panose="020F0502020204030204" pitchFamily="34" charset="0"/>
                <a:cs typeface="Times New Roman" panose="02020603050405020304" pitchFamily="18" charset="0"/>
              </a:rPr>
              <a:t>.</a:t>
            </a:r>
          </a:p>
          <a:p>
            <a:pPr marL="228600" indent="0" algn="just">
              <a:lnSpc>
                <a:spcPct val="115000"/>
              </a:lnSpc>
              <a:spcAft>
                <a:spcPts val="800"/>
              </a:spcAft>
            </a:pPr>
            <a:r>
              <a:rPr lang="ru-RU" sz="1200" dirty="0">
                <a:solidFill>
                  <a:srgbClr val="000000"/>
                </a:solidFill>
                <a:effectLst/>
                <a:ea typeface="Calibri" panose="020F0502020204030204" pitchFamily="34" charset="0"/>
                <a:cs typeface="Times New Roman" panose="02020603050405020304" pitchFamily="18" charset="0"/>
              </a:rPr>
              <a:t>Правилами использования КТРУ и Постановлением N 1875 в настоящее время не предусмотрено использование наименования товара, работы, услуги, содержащегося в позиции КТРУ, для отнесения закупаемых заказчиком товаров, работ, услуг к товарам, работам, услугам, в отношении которых Постановлением N 1875 применяются соответствующие "защитные" меры.</a:t>
            </a:r>
          </a:p>
        </p:txBody>
      </p:sp>
    </p:spTree>
    <p:extLst>
      <p:ext uri="{BB962C8B-B14F-4D97-AF65-F5344CB8AC3E}">
        <p14:creationId xmlns:p14="http://schemas.microsoft.com/office/powerpoint/2010/main" val="32054379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Реестровой записи</a:t>
            </a:r>
          </a:p>
        </p:txBody>
      </p:sp>
      <p:sp>
        <p:nvSpPr>
          <p:cNvPr id="6" name="TextBox 5">
            <a:extLst>
              <a:ext uri="{FF2B5EF4-FFF2-40B4-BE49-F238E27FC236}">
                <a16:creationId xmlns:a16="http://schemas.microsoft.com/office/drawing/2014/main" id="{3E5E88A7-08BC-487E-B39C-EC2013196034}"/>
              </a:ext>
            </a:extLst>
          </p:cNvPr>
          <p:cNvSpPr txBox="1"/>
          <p:nvPr/>
        </p:nvSpPr>
        <p:spPr>
          <a:xfrm>
            <a:off x="-1" y="951968"/>
            <a:ext cx="5198749" cy="2462213"/>
          </a:xfrm>
          <a:prstGeom prst="rect">
            <a:avLst/>
          </a:prstGeom>
          <a:noFill/>
        </p:spPr>
        <p:txBody>
          <a:bodyPr wrap="square">
            <a:spAutoFit/>
          </a:bodyPr>
          <a:lstStyle/>
          <a:p>
            <a:pPr marL="101598" indent="0" algn="just">
              <a:buClrTx/>
              <a:buSzTx/>
            </a:pPr>
            <a:r>
              <a:rPr lang="ru-RU" sz="1400" dirty="0"/>
              <a:t>Заказчику необходима кровать адаптационная 4-х секционная. Участник закупки подал заявку, приложив реестровую запись.</a:t>
            </a:r>
          </a:p>
          <a:p>
            <a:pPr marL="101598" indent="0" algn="just">
              <a:buClrTx/>
              <a:buSzTx/>
            </a:pPr>
            <a:r>
              <a:rPr lang="ru-RU" sz="1400" dirty="0"/>
              <a:t>Комиссия заказчика отклонила заявку как иностранную, поскольку реестровая запись не отвечала по наименованию положениям заявки. Поступила жалоба. Антимонопольный орган признал отклонение правомерным.</a:t>
            </a:r>
          </a:p>
          <a:p>
            <a:pPr marL="101598" algn="just"/>
            <a:r>
              <a:rPr lang="ru-RU" sz="1400" i="1" dirty="0"/>
              <a:t>См. решение Якутского УФАС России от 19.03.2025 </a:t>
            </a:r>
            <a:r>
              <a:rPr lang="ru-RU" sz="1400" i="1" dirty="0">
                <a:solidFill>
                  <a:srgbClr val="000000"/>
                </a:solidFill>
                <a:effectLst/>
                <a:ea typeface="Times New Roman" panose="02020603050405020304" pitchFamily="18" charset="0"/>
              </a:rPr>
              <a:t>по делу № 014/06/49-522/2025</a:t>
            </a:r>
            <a:endParaRPr lang="ru-RU" sz="1400" i="1" dirty="0"/>
          </a:p>
          <a:p>
            <a:pPr marL="101598" indent="0" algn="just">
              <a:buClrTx/>
              <a:buSzTx/>
            </a:pPr>
            <a:endParaRPr lang="ru-RU" sz="1400" dirty="0">
              <a:latin typeface="Exo 2" panose="020B0604020202020204" charset="-52"/>
            </a:endParaRPr>
          </a:p>
        </p:txBody>
      </p:sp>
      <p:pic>
        <p:nvPicPr>
          <p:cNvPr id="5" name="Image 5">
            <a:extLst>
              <a:ext uri="{FF2B5EF4-FFF2-40B4-BE49-F238E27FC236}">
                <a16:creationId xmlns:a16="http://schemas.microsoft.com/office/drawing/2014/main" id="{DCD143C7-A26E-4755-859C-D41F5CE38578}"/>
              </a:ext>
            </a:extLst>
          </p:cNvPr>
          <p:cNvPicPr/>
          <p:nvPr/>
        </p:nvPicPr>
        <p:blipFill>
          <a:blip r:embed="rId4" cstate="print"/>
          <a:stretch>
            <a:fillRect/>
          </a:stretch>
        </p:blipFill>
        <p:spPr>
          <a:xfrm>
            <a:off x="5198749" y="324997"/>
            <a:ext cx="3945251" cy="4492434"/>
          </a:xfrm>
          <a:prstGeom prst="rect">
            <a:avLst/>
          </a:prstGeom>
        </p:spPr>
      </p:pic>
      <p:pic>
        <p:nvPicPr>
          <p:cNvPr id="7" name="Image 7">
            <a:extLst>
              <a:ext uri="{FF2B5EF4-FFF2-40B4-BE49-F238E27FC236}">
                <a16:creationId xmlns:a16="http://schemas.microsoft.com/office/drawing/2014/main" id="{E114B2CF-D16B-4374-94B8-BFE6A1930769}"/>
              </a:ext>
            </a:extLst>
          </p:cNvPr>
          <p:cNvPicPr/>
          <p:nvPr/>
        </p:nvPicPr>
        <p:blipFill>
          <a:blip r:embed="rId5" cstate="print"/>
          <a:stretch>
            <a:fillRect/>
          </a:stretch>
        </p:blipFill>
        <p:spPr>
          <a:xfrm>
            <a:off x="107504" y="3223161"/>
            <a:ext cx="4269795" cy="1850173"/>
          </a:xfrm>
          <a:prstGeom prst="rect">
            <a:avLst/>
          </a:prstGeom>
        </p:spPr>
      </p:pic>
    </p:spTree>
    <p:extLst>
      <p:ext uri="{BB962C8B-B14F-4D97-AF65-F5344CB8AC3E}">
        <p14:creationId xmlns:p14="http://schemas.microsoft.com/office/powerpoint/2010/main" val="3261210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Реестровой записи</a:t>
            </a:r>
          </a:p>
        </p:txBody>
      </p:sp>
      <p:pic>
        <p:nvPicPr>
          <p:cNvPr id="4" name="Рисунок 3">
            <a:extLst>
              <a:ext uri="{FF2B5EF4-FFF2-40B4-BE49-F238E27FC236}">
                <a16:creationId xmlns:a16="http://schemas.microsoft.com/office/drawing/2014/main" id="{CD953377-95CC-443F-B4C8-972564EF92FB}"/>
              </a:ext>
            </a:extLst>
          </p:cNvPr>
          <p:cNvPicPr>
            <a:picLocks noChangeAspect="1"/>
          </p:cNvPicPr>
          <p:nvPr/>
        </p:nvPicPr>
        <p:blipFill>
          <a:blip r:embed="rId4"/>
          <a:stretch>
            <a:fillRect/>
          </a:stretch>
        </p:blipFill>
        <p:spPr>
          <a:xfrm>
            <a:off x="97615" y="1209541"/>
            <a:ext cx="8948770" cy="3416460"/>
          </a:xfrm>
          <a:prstGeom prst="rect">
            <a:avLst/>
          </a:prstGeom>
        </p:spPr>
      </p:pic>
    </p:spTree>
    <p:extLst>
      <p:ext uri="{BB962C8B-B14F-4D97-AF65-F5344CB8AC3E}">
        <p14:creationId xmlns:p14="http://schemas.microsoft.com/office/powerpoint/2010/main" val="2358815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Реестровой записи</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501676"/>
          </a:xfrm>
          <a:prstGeom prst="rect">
            <a:avLst/>
          </a:prstGeom>
          <a:noFill/>
        </p:spPr>
        <p:txBody>
          <a:bodyPr wrap="square">
            <a:spAutoFit/>
          </a:bodyPr>
          <a:lstStyle/>
          <a:p>
            <a:pPr marL="0" lvl="0" indent="0" algn="just" defTabSz="685800">
              <a:lnSpc>
                <a:spcPct val="90000"/>
              </a:lnSpc>
              <a:spcBef>
                <a:spcPts val="750"/>
              </a:spcBef>
              <a:buClrTx/>
              <a:buSzTx/>
              <a:defRPr/>
            </a:pPr>
            <a:r>
              <a:rPr lang="ru-RU" sz="1400" kern="1200" dirty="0">
                <a:ea typeface="+mn-ea"/>
                <a:cs typeface="+mn-cs"/>
              </a:rPr>
              <a:t>Согласно ПП РФ № 719:</a:t>
            </a:r>
          </a:p>
          <a:p>
            <a:pPr marL="101598" indent="0" algn="just">
              <a:buClrTx/>
              <a:buSzTx/>
            </a:pPr>
            <a:endParaRPr lang="ru-RU" sz="1400" dirty="0">
              <a:latin typeface="Exo 2" panose="020B0604020202020204" charset="-52"/>
            </a:endParaRPr>
          </a:p>
        </p:txBody>
      </p:sp>
      <p:pic>
        <p:nvPicPr>
          <p:cNvPr id="4" name="Рисунок 3">
            <a:extLst>
              <a:ext uri="{FF2B5EF4-FFF2-40B4-BE49-F238E27FC236}">
                <a16:creationId xmlns:a16="http://schemas.microsoft.com/office/drawing/2014/main" id="{EC40B7CF-ED66-44FD-A77D-9A429610E065}"/>
              </a:ext>
            </a:extLst>
          </p:cNvPr>
          <p:cNvPicPr>
            <a:picLocks noChangeAspect="1"/>
          </p:cNvPicPr>
          <p:nvPr/>
        </p:nvPicPr>
        <p:blipFill>
          <a:blip r:embed="rId4"/>
          <a:stretch>
            <a:fillRect/>
          </a:stretch>
        </p:blipFill>
        <p:spPr>
          <a:xfrm>
            <a:off x="199415" y="1447643"/>
            <a:ext cx="8745170" cy="2248214"/>
          </a:xfrm>
          <a:prstGeom prst="rect">
            <a:avLst/>
          </a:prstGeom>
        </p:spPr>
      </p:pic>
    </p:spTree>
    <p:extLst>
      <p:ext uri="{BB962C8B-B14F-4D97-AF65-F5344CB8AC3E}">
        <p14:creationId xmlns:p14="http://schemas.microsoft.com/office/powerpoint/2010/main" val="28747307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Реестровой записи</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501676"/>
          </a:xfrm>
          <a:prstGeom prst="rect">
            <a:avLst/>
          </a:prstGeom>
          <a:noFill/>
        </p:spPr>
        <p:txBody>
          <a:bodyPr wrap="square">
            <a:spAutoFit/>
          </a:bodyPr>
          <a:lstStyle/>
          <a:p>
            <a:pPr marL="0" lvl="0" indent="0" algn="just" defTabSz="685800">
              <a:lnSpc>
                <a:spcPct val="90000"/>
              </a:lnSpc>
              <a:spcBef>
                <a:spcPts val="750"/>
              </a:spcBef>
              <a:buClrTx/>
              <a:buSzTx/>
              <a:defRPr/>
            </a:pPr>
            <a:r>
              <a:rPr lang="ru-RU" sz="1400" kern="1200" dirty="0">
                <a:ea typeface="+mn-ea"/>
                <a:cs typeface="+mn-cs"/>
              </a:rPr>
              <a:t>Согласно РРПП:</a:t>
            </a:r>
          </a:p>
          <a:p>
            <a:pPr marL="101598" indent="0" algn="just">
              <a:buClrTx/>
              <a:buSzTx/>
            </a:pPr>
            <a:endParaRPr lang="ru-RU" sz="1400" dirty="0">
              <a:latin typeface="Exo 2" panose="020B0604020202020204" charset="-52"/>
            </a:endParaRPr>
          </a:p>
        </p:txBody>
      </p:sp>
      <p:pic>
        <p:nvPicPr>
          <p:cNvPr id="5" name="Рисунок 4">
            <a:extLst>
              <a:ext uri="{FF2B5EF4-FFF2-40B4-BE49-F238E27FC236}">
                <a16:creationId xmlns:a16="http://schemas.microsoft.com/office/drawing/2014/main" id="{91879802-F298-41D4-B9B2-9D8913B17465}"/>
              </a:ext>
            </a:extLst>
          </p:cNvPr>
          <p:cNvPicPr>
            <a:picLocks noChangeAspect="1"/>
          </p:cNvPicPr>
          <p:nvPr/>
        </p:nvPicPr>
        <p:blipFill>
          <a:blip r:embed="rId4"/>
          <a:stretch>
            <a:fillRect/>
          </a:stretch>
        </p:blipFill>
        <p:spPr>
          <a:xfrm>
            <a:off x="159645" y="1419622"/>
            <a:ext cx="8496035" cy="1467698"/>
          </a:xfrm>
          <a:prstGeom prst="rect">
            <a:avLst/>
          </a:prstGeom>
        </p:spPr>
      </p:pic>
      <p:sp>
        <p:nvSpPr>
          <p:cNvPr id="8" name="TextBox 7">
            <a:extLst>
              <a:ext uri="{FF2B5EF4-FFF2-40B4-BE49-F238E27FC236}">
                <a16:creationId xmlns:a16="http://schemas.microsoft.com/office/drawing/2014/main" id="{FD306E46-DADB-4DB2-BB93-DC437AA7B1D4}"/>
              </a:ext>
            </a:extLst>
          </p:cNvPr>
          <p:cNvSpPr txBox="1"/>
          <p:nvPr/>
        </p:nvSpPr>
        <p:spPr>
          <a:xfrm>
            <a:off x="374213" y="3147814"/>
            <a:ext cx="8590275" cy="307777"/>
          </a:xfrm>
          <a:prstGeom prst="rect">
            <a:avLst/>
          </a:prstGeom>
          <a:noFill/>
        </p:spPr>
        <p:txBody>
          <a:bodyPr wrap="square">
            <a:spAutoFit/>
          </a:bodyPr>
          <a:lstStyle/>
          <a:p>
            <a:pPr algn="just"/>
            <a:r>
              <a:rPr lang="ru-RU" sz="1400" b="0" i="1" u="none" strike="noStrike" baseline="0" dirty="0"/>
              <a:t>См. решение Рязанского УФАС России от 08.11.2024 по делу N 062/06/106-711/2024</a:t>
            </a:r>
          </a:p>
        </p:txBody>
      </p:sp>
    </p:spTree>
    <p:extLst>
      <p:ext uri="{BB962C8B-B14F-4D97-AF65-F5344CB8AC3E}">
        <p14:creationId xmlns:p14="http://schemas.microsoft.com/office/powerpoint/2010/main" val="30826394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Реестровой записи</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3535327"/>
          </a:xfrm>
          <a:prstGeom prst="rect">
            <a:avLst/>
          </a:prstGeom>
          <a:noFill/>
        </p:spPr>
        <p:txBody>
          <a:bodyPr wrap="square">
            <a:spAutoFit/>
          </a:bodyPr>
          <a:lstStyle/>
          <a:p>
            <a:pPr marL="0" lvl="0" indent="0" algn="just" defTabSz="685800">
              <a:lnSpc>
                <a:spcPct val="90000"/>
              </a:lnSpc>
              <a:spcBef>
                <a:spcPts val="750"/>
              </a:spcBef>
              <a:buClrTx/>
              <a:buSzTx/>
              <a:defRPr/>
            </a:pPr>
            <a:r>
              <a:rPr lang="ru-RU" sz="1400" kern="1200" dirty="0">
                <a:ea typeface="+mn-ea"/>
                <a:cs typeface="+mn-cs"/>
              </a:rPr>
              <a:t>Согласно ч. 3 ст. 38 Закона № 323-ФЗ производитель (изготовитель) медицинского изделия разрабатывает техническую и (или) эксплуатационную документацию, в соответствии с которой осуществляются производство, изготовление, хранение, транспортировка, монтаж, наладка, применение, эксплуатация, в том числе техническое обслуживание, а также ремонт, утилизация или уничтожение медицинского изделия.</a:t>
            </a:r>
          </a:p>
          <a:p>
            <a:pPr marL="0" lvl="0" indent="0" algn="just" defTabSz="685800">
              <a:lnSpc>
                <a:spcPct val="90000"/>
              </a:lnSpc>
              <a:spcBef>
                <a:spcPts val="750"/>
              </a:spcBef>
              <a:buClrTx/>
              <a:buSzTx/>
              <a:defRPr/>
            </a:pPr>
            <a:r>
              <a:rPr lang="ru-RU" sz="1400" kern="1200" dirty="0">
                <a:ea typeface="+mn-ea"/>
                <a:cs typeface="+mn-cs"/>
              </a:rPr>
              <a:t>Требования к технической (эксплуатационной) документации производителя установлены приказом Минздрава РФ от 19.01.2017 № 11н. </a:t>
            </a:r>
          </a:p>
          <a:p>
            <a:pPr marL="0" lvl="0" indent="0" algn="just" defTabSz="685800">
              <a:lnSpc>
                <a:spcPct val="90000"/>
              </a:lnSpc>
              <a:spcBef>
                <a:spcPts val="750"/>
              </a:spcBef>
              <a:buClrTx/>
              <a:buSzTx/>
              <a:defRPr/>
            </a:pPr>
            <a:r>
              <a:rPr lang="ru-RU" sz="1400" kern="1200" dirty="0">
                <a:ea typeface="+mn-ea"/>
                <a:cs typeface="+mn-cs"/>
              </a:rPr>
              <a:t>Эксплуатационная документация содержит:</a:t>
            </a:r>
          </a:p>
          <a:p>
            <a:pPr marL="285750" lvl="0" indent="-285750" algn="just" defTabSz="685800">
              <a:lnSpc>
                <a:spcPct val="90000"/>
              </a:lnSpc>
              <a:spcBef>
                <a:spcPts val="750"/>
              </a:spcBef>
              <a:buClrTx/>
              <a:buSzTx/>
              <a:buFont typeface="Wingdings" panose="05000000000000000000" pitchFamily="2" charset="2"/>
              <a:buChar char="ü"/>
              <a:defRPr/>
            </a:pPr>
            <a:r>
              <a:rPr lang="ru-RU" sz="1400" kern="1200" dirty="0">
                <a:ea typeface="+mn-ea"/>
                <a:cs typeface="+mn-cs"/>
              </a:rPr>
              <a:t>Технические характеристики медицинского изделия;</a:t>
            </a:r>
          </a:p>
          <a:p>
            <a:pPr marL="285750" lvl="0" indent="-285750" algn="just" defTabSz="685800">
              <a:lnSpc>
                <a:spcPct val="90000"/>
              </a:lnSpc>
              <a:spcBef>
                <a:spcPts val="750"/>
              </a:spcBef>
              <a:buClrTx/>
              <a:buSzTx/>
              <a:buFont typeface="Wingdings" panose="05000000000000000000" pitchFamily="2" charset="2"/>
              <a:buChar char="ü"/>
              <a:defRPr/>
            </a:pPr>
            <a:r>
              <a:rPr lang="ru-RU" sz="1400" kern="1200" dirty="0">
                <a:ea typeface="+mn-ea"/>
                <a:cs typeface="+mn-cs"/>
              </a:rPr>
              <a:t> Описание принадлежностей, медицинских изделий или изделий, не являющихся медицинскими, но предусмотренных для использования в комбинации с медицинским изделием (при наличии);</a:t>
            </a:r>
          </a:p>
          <a:p>
            <a:pPr marL="285750" lvl="0" indent="-285750" algn="just" defTabSz="685800">
              <a:lnSpc>
                <a:spcPct val="90000"/>
              </a:lnSpc>
              <a:spcBef>
                <a:spcPts val="750"/>
              </a:spcBef>
              <a:buClrTx/>
              <a:buSzTx/>
              <a:buFont typeface="Wingdings" panose="05000000000000000000" pitchFamily="2" charset="2"/>
              <a:buChar char="ü"/>
              <a:defRPr/>
            </a:pPr>
            <a:r>
              <a:rPr lang="ru-RU" sz="1400" kern="1200" dirty="0">
                <a:ea typeface="+mn-ea"/>
                <a:cs typeface="+mn-cs"/>
              </a:rPr>
              <a:t>Перечень расходных материалов (компонентов, реагентов), а также процедуру их применения и замены.</a:t>
            </a:r>
          </a:p>
          <a:p>
            <a:pPr marL="101598" indent="0" algn="just">
              <a:buClrTx/>
              <a:buSzTx/>
            </a:pPr>
            <a:endParaRPr lang="ru-RU" sz="1400" dirty="0">
              <a:latin typeface="Exo 2" panose="020B0604020202020204" charset="-52"/>
            </a:endParaRPr>
          </a:p>
        </p:txBody>
      </p:sp>
    </p:spTree>
    <p:extLst>
      <p:ext uri="{BB962C8B-B14F-4D97-AF65-F5344CB8AC3E}">
        <p14:creationId xmlns:p14="http://schemas.microsoft.com/office/powerpoint/2010/main" val="1185286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Реестровой записи</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3535327"/>
          </a:xfrm>
          <a:prstGeom prst="rect">
            <a:avLst/>
          </a:prstGeom>
          <a:noFill/>
        </p:spPr>
        <p:txBody>
          <a:bodyPr wrap="square">
            <a:spAutoFit/>
          </a:bodyPr>
          <a:lstStyle/>
          <a:p>
            <a:pPr marL="0" lvl="0" indent="0" algn="just" defTabSz="685800">
              <a:lnSpc>
                <a:spcPct val="90000"/>
              </a:lnSpc>
              <a:spcBef>
                <a:spcPts val="750"/>
              </a:spcBef>
              <a:buClrTx/>
              <a:buSzTx/>
              <a:defRPr/>
            </a:pPr>
            <a:r>
              <a:rPr lang="ru-RU" sz="1400" kern="1200" dirty="0">
                <a:ea typeface="+mn-ea"/>
                <a:cs typeface="+mn-cs"/>
              </a:rPr>
              <a:t>Согласно ч. 3 ст. 38 Закона № 323-ФЗ производитель (изготовитель) медицинского изделия разрабатывает техническую и (или) эксплуатационную документацию, в соответствии с которой осуществляются производство, изготовление, хранение, транспортировка, монтаж, наладка, применение, эксплуатация, в том числе техническое обслуживание, а также ремонт, утилизация или уничтожение медицинского изделия.</a:t>
            </a:r>
          </a:p>
          <a:p>
            <a:pPr marL="0" lvl="0" indent="0" algn="just" defTabSz="685800">
              <a:lnSpc>
                <a:spcPct val="90000"/>
              </a:lnSpc>
              <a:spcBef>
                <a:spcPts val="750"/>
              </a:spcBef>
              <a:buClrTx/>
              <a:buSzTx/>
              <a:defRPr/>
            </a:pPr>
            <a:r>
              <a:rPr lang="ru-RU" sz="1400" kern="1200" dirty="0">
                <a:ea typeface="+mn-ea"/>
                <a:cs typeface="+mn-cs"/>
              </a:rPr>
              <a:t>Требования к технической (эксплуатационной) документации производителя установлены приказом Минздрава РФ от 19.01.2017 № 11н. </a:t>
            </a:r>
          </a:p>
          <a:p>
            <a:pPr marL="0" lvl="0" indent="0" algn="just" defTabSz="685800">
              <a:lnSpc>
                <a:spcPct val="90000"/>
              </a:lnSpc>
              <a:spcBef>
                <a:spcPts val="750"/>
              </a:spcBef>
              <a:buClrTx/>
              <a:buSzTx/>
              <a:defRPr/>
            </a:pPr>
            <a:r>
              <a:rPr lang="ru-RU" sz="1400" kern="1200" dirty="0">
                <a:ea typeface="+mn-ea"/>
                <a:cs typeface="+mn-cs"/>
              </a:rPr>
              <a:t>Эксплуатационная документация содержит:</a:t>
            </a:r>
          </a:p>
          <a:p>
            <a:pPr marL="285750" lvl="0" indent="-285750" algn="just" defTabSz="685800">
              <a:lnSpc>
                <a:spcPct val="90000"/>
              </a:lnSpc>
              <a:spcBef>
                <a:spcPts val="750"/>
              </a:spcBef>
              <a:buClrTx/>
              <a:buSzTx/>
              <a:buFont typeface="Wingdings" panose="05000000000000000000" pitchFamily="2" charset="2"/>
              <a:buChar char="ü"/>
              <a:defRPr/>
            </a:pPr>
            <a:r>
              <a:rPr lang="ru-RU" sz="1400" kern="1200" dirty="0">
                <a:ea typeface="+mn-ea"/>
                <a:cs typeface="+mn-cs"/>
              </a:rPr>
              <a:t>Технические характеристики медицинского изделия;</a:t>
            </a:r>
          </a:p>
          <a:p>
            <a:pPr marL="285750" lvl="0" indent="-285750" algn="just" defTabSz="685800">
              <a:lnSpc>
                <a:spcPct val="90000"/>
              </a:lnSpc>
              <a:spcBef>
                <a:spcPts val="750"/>
              </a:spcBef>
              <a:buClrTx/>
              <a:buSzTx/>
              <a:buFont typeface="Wingdings" panose="05000000000000000000" pitchFamily="2" charset="2"/>
              <a:buChar char="ü"/>
              <a:defRPr/>
            </a:pPr>
            <a:r>
              <a:rPr lang="ru-RU" sz="1400" kern="1200" dirty="0">
                <a:ea typeface="+mn-ea"/>
                <a:cs typeface="+mn-cs"/>
              </a:rPr>
              <a:t> Описание принадлежностей, медицинских изделий или изделий, не являющихся медицинскими, но предусмотренных для использования в комбинации с медицинским изделием (при наличии);</a:t>
            </a:r>
          </a:p>
          <a:p>
            <a:pPr marL="285750" lvl="0" indent="-285750" algn="just" defTabSz="685800">
              <a:lnSpc>
                <a:spcPct val="90000"/>
              </a:lnSpc>
              <a:spcBef>
                <a:spcPts val="750"/>
              </a:spcBef>
              <a:buClrTx/>
              <a:buSzTx/>
              <a:buFont typeface="Wingdings" panose="05000000000000000000" pitchFamily="2" charset="2"/>
              <a:buChar char="ü"/>
              <a:defRPr/>
            </a:pPr>
            <a:r>
              <a:rPr lang="ru-RU" sz="1400" kern="1200" dirty="0">
                <a:ea typeface="+mn-ea"/>
                <a:cs typeface="+mn-cs"/>
              </a:rPr>
              <a:t>Перечень расходных материалов (компонентов, реагентов), а также процедуру их применения и замены.</a:t>
            </a:r>
          </a:p>
          <a:p>
            <a:pPr marL="101598" indent="0" algn="just">
              <a:buClrTx/>
              <a:buSzTx/>
            </a:pPr>
            <a:endParaRPr lang="ru-RU" sz="1400" dirty="0">
              <a:latin typeface="Exo 2" panose="020B0604020202020204" charset="-52"/>
            </a:endParaRPr>
          </a:p>
        </p:txBody>
      </p:sp>
    </p:spTree>
    <p:extLst>
      <p:ext uri="{BB962C8B-B14F-4D97-AF65-F5344CB8AC3E}">
        <p14:creationId xmlns:p14="http://schemas.microsoft.com/office/powerpoint/2010/main" val="34131420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Сертификата СТ-1</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3981763" cy="2820259"/>
          </a:xfrm>
          <a:prstGeom prst="rect">
            <a:avLst/>
          </a:prstGeom>
          <a:noFill/>
        </p:spPr>
        <p:txBody>
          <a:bodyPr wrap="square">
            <a:spAutoFit/>
          </a:body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srgbClr val="000000"/>
                </a:solidFill>
                <a:effectLst/>
                <a:uLnTx/>
                <a:uFillTx/>
                <a:ea typeface="+mn-ea"/>
                <a:cs typeface="+mn-cs"/>
              </a:rPr>
              <a:t>Проверка действительности:</a:t>
            </a:r>
          </a:p>
          <a:p>
            <a:pPr marL="0" marR="0" lvl="0" indent="0" algn="just" defTabSz="685800" rtl="0" eaLnBrk="1" fontAlgn="auto" latinLnBrk="0" hangingPunct="1">
              <a:lnSpc>
                <a:spcPct val="90000"/>
              </a:lnSpc>
              <a:spcBef>
                <a:spcPts val="750"/>
              </a:spcBef>
              <a:spcAft>
                <a:spcPts val="0"/>
              </a:spcAft>
              <a:buClrTx/>
              <a:buSzTx/>
              <a:tabLst/>
              <a:defRPr/>
            </a:pPr>
            <a:r>
              <a:rPr lang="ru-RU" sz="1400" kern="1200" dirty="0">
                <a:ea typeface="+mn-ea"/>
                <a:cs typeface="+mn-cs"/>
              </a:rPr>
              <a:t>Сайт ТПП, выдавшей Сертификат СТ-1</a:t>
            </a:r>
          </a:p>
          <a:p>
            <a:pPr marL="0" indent="0" algn="just" defTabSz="685800">
              <a:lnSpc>
                <a:spcPct val="90000"/>
              </a:lnSpc>
              <a:spcBef>
                <a:spcPts val="750"/>
              </a:spcBef>
              <a:buClrTx/>
              <a:buSzTx/>
              <a:defRPr/>
            </a:pPr>
            <a:r>
              <a:rPr lang="ru-RU" sz="1400" kern="1200" dirty="0">
                <a:ea typeface="+mn-ea"/>
                <a:cs typeface="+mn-cs"/>
              </a:rPr>
              <a:t>РФ: </a:t>
            </a:r>
            <a:r>
              <a:rPr lang="en-US" sz="1400" dirty="0">
                <a:hlinkClick r:id="rId4"/>
              </a:rPr>
              <a:t>https://verification.tpprf.ru/search/tenders</a:t>
            </a:r>
            <a:r>
              <a:rPr lang="ru-RU" sz="1400" dirty="0"/>
              <a:t> </a:t>
            </a:r>
          </a:p>
          <a:p>
            <a:pPr marL="0" indent="0" algn="just" defTabSz="685800">
              <a:lnSpc>
                <a:spcPct val="90000"/>
              </a:lnSpc>
              <a:spcBef>
                <a:spcPts val="750"/>
              </a:spcBef>
              <a:buClrTx/>
              <a:buSzTx/>
              <a:defRPr/>
            </a:pPr>
            <a:r>
              <a:rPr lang="ru-RU" sz="1400" kern="1200" dirty="0">
                <a:ea typeface="+mn-ea"/>
                <a:cs typeface="+mn-cs"/>
              </a:rPr>
              <a:t>Беларусь: </a:t>
            </a:r>
            <a:r>
              <a:rPr lang="en-US" sz="1400" dirty="0">
                <a:hlinkClick r:id="rId5"/>
              </a:rPr>
              <a:t>https://certs.cci.by/verify/check.do</a:t>
            </a:r>
            <a:endParaRPr lang="ru-RU" sz="1400" dirty="0"/>
          </a:p>
          <a:p>
            <a:pPr marL="0" indent="0" algn="just" defTabSz="685800">
              <a:lnSpc>
                <a:spcPct val="90000"/>
              </a:lnSpc>
              <a:spcBef>
                <a:spcPts val="750"/>
              </a:spcBef>
              <a:buClrTx/>
              <a:buSzTx/>
              <a:defRPr/>
            </a:pPr>
            <a:r>
              <a:rPr lang="ru-RU" sz="1400" kern="1200" dirty="0">
                <a:ea typeface="+mn-ea"/>
                <a:cs typeface="+mn-cs"/>
              </a:rPr>
              <a:t>Казахстан: </a:t>
            </a:r>
            <a:r>
              <a:rPr lang="en-US" sz="1400" dirty="0">
                <a:hlinkClick r:id="rId6"/>
              </a:rPr>
              <a:t>https://atameken.kz/ru/services/56-reestr-sertifikatov-o-proishozhdenii-tovara</a:t>
            </a:r>
            <a:r>
              <a:rPr lang="ru-RU" sz="1400" dirty="0"/>
              <a:t> </a:t>
            </a:r>
          </a:p>
          <a:p>
            <a:pPr marL="0" lvl="0" indent="0" algn="just">
              <a:buClrTx/>
              <a:buSzTx/>
            </a:pPr>
            <a:endParaRPr lang="ru-RU" sz="1200" i="1" dirty="0">
              <a:solidFill>
                <a:sysClr val="windowText" lastClr="000000"/>
              </a:solidFill>
            </a:endParaRPr>
          </a:p>
        </p:txBody>
      </p:sp>
      <p:pic>
        <p:nvPicPr>
          <p:cNvPr id="5" name="Рисунок 4">
            <a:extLst>
              <a:ext uri="{FF2B5EF4-FFF2-40B4-BE49-F238E27FC236}">
                <a16:creationId xmlns:a16="http://schemas.microsoft.com/office/drawing/2014/main" id="{7AC27922-A89A-44C5-91A6-71693E52B9FF}"/>
              </a:ext>
            </a:extLst>
          </p:cNvPr>
          <p:cNvPicPr>
            <a:picLocks noChangeAspect="1"/>
          </p:cNvPicPr>
          <p:nvPr/>
        </p:nvPicPr>
        <p:blipFill>
          <a:blip r:embed="rId7"/>
          <a:stretch>
            <a:fillRect/>
          </a:stretch>
        </p:blipFill>
        <p:spPr>
          <a:xfrm>
            <a:off x="4756464" y="1078115"/>
            <a:ext cx="4136923" cy="2744377"/>
          </a:xfrm>
          <a:prstGeom prst="rect">
            <a:avLst/>
          </a:prstGeom>
        </p:spPr>
      </p:pic>
    </p:spTree>
    <p:extLst>
      <p:ext uri="{BB962C8B-B14F-4D97-AF65-F5344CB8AC3E}">
        <p14:creationId xmlns:p14="http://schemas.microsoft.com/office/powerpoint/2010/main" val="10129652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Функции Сертификата СТ-1</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3508653"/>
          </a:xfrm>
          <a:prstGeom prst="rect">
            <a:avLst/>
          </a:prstGeom>
          <a:noFill/>
        </p:spPr>
        <p:txBody>
          <a:bodyPr wrap="square">
            <a:spAutoFit/>
          </a:bodyPr>
          <a:lstStyle/>
          <a:p>
            <a:pPr marL="514350" indent="-285750">
              <a:buFont typeface="Wingdings" panose="05000000000000000000" pitchFamily="2" charset="2"/>
              <a:buChar char="ü"/>
            </a:pPr>
            <a:r>
              <a:rPr lang="ru-RU" sz="1400" dirty="0">
                <a:ea typeface="Verdana" panose="020B0604030504040204" pitchFamily="34" charset="0"/>
              </a:rPr>
              <a:t>Подтверждение страны происхождения;</a:t>
            </a:r>
          </a:p>
          <a:p>
            <a:pPr marL="514350" indent="-285750">
              <a:buFont typeface="Wingdings" panose="05000000000000000000" pitchFamily="2" charset="2"/>
              <a:buChar char="ü"/>
            </a:pPr>
            <a:r>
              <a:rPr lang="ru-RU" sz="1400" dirty="0">
                <a:ea typeface="Verdana" panose="020B0604030504040204" pitchFamily="34" charset="0"/>
              </a:rPr>
              <a:t>Индивидуализация товара.</a:t>
            </a:r>
          </a:p>
          <a:p>
            <a:pPr marL="101598" indent="0" algn="just">
              <a:buNone/>
            </a:pPr>
            <a:endParaRPr lang="ru-RU" sz="1400" dirty="0">
              <a:cs typeface="Times New Roman" panose="02020603050405020304" pitchFamily="18" charset="0"/>
            </a:endParaRPr>
          </a:p>
          <a:p>
            <a:pPr marL="101598" indent="0" algn="just">
              <a:buNone/>
            </a:pPr>
            <a:r>
              <a:rPr lang="ru-RU" sz="1400" i="1" dirty="0">
                <a:cs typeface="Times New Roman" panose="02020603050405020304" pitchFamily="18" charset="0"/>
              </a:rPr>
              <a:t>Постановление АС Северо-Западного округа от 26.11.2020 по делу № А05-1776-2020:</a:t>
            </a:r>
          </a:p>
          <a:p>
            <a:pPr marL="101598" indent="0" algn="just">
              <a:buNone/>
            </a:pPr>
            <a:r>
              <a:rPr lang="ru-RU" sz="1400" dirty="0">
                <a:solidFill>
                  <a:schemeClr val="tx1"/>
                </a:solidFill>
                <a:cs typeface="Times New Roman" panose="02020603050405020304" pitchFamily="18" charset="0"/>
              </a:rPr>
              <a:t>на основании анализа сертификата СТ-1 </a:t>
            </a:r>
            <a:r>
              <a:rPr lang="ru-RU" sz="1400" b="1" dirty="0">
                <a:solidFill>
                  <a:schemeClr val="tx1"/>
                </a:solidFill>
                <a:cs typeface="Times New Roman" panose="02020603050405020304" pitchFamily="18" charset="0"/>
              </a:rPr>
              <a:t>должна иметься возможность </a:t>
            </a:r>
            <a:r>
              <a:rPr lang="ru-RU" sz="1400" dirty="0">
                <a:solidFill>
                  <a:schemeClr val="tx1"/>
                </a:solidFill>
                <a:cs typeface="Times New Roman" panose="02020603050405020304" pitchFamily="18" charset="0"/>
              </a:rPr>
              <a:t>не только </a:t>
            </a:r>
            <a:r>
              <a:rPr lang="ru-RU" sz="1400" b="1" dirty="0">
                <a:solidFill>
                  <a:schemeClr val="tx1"/>
                </a:solidFill>
                <a:cs typeface="Times New Roman" panose="02020603050405020304" pitchFamily="18" charset="0"/>
              </a:rPr>
              <a:t>подтвердить страну происхождения </a:t>
            </a:r>
            <a:r>
              <a:rPr lang="ru-RU" sz="1400" dirty="0">
                <a:solidFill>
                  <a:schemeClr val="tx1"/>
                </a:solidFill>
                <a:cs typeface="Times New Roman" panose="02020603050405020304" pitchFamily="18" charset="0"/>
              </a:rPr>
              <a:t>товара, но и </a:t>
            </a:r>
            <a:r>
              <a:rPr lang="ru-RU" sz="1400" b="1" i="1" dirty="0">
                <a:solidFill>
                  <a:schemeClr val="tx1"/>
                </a:solidFill>
                <a:cs typeface="Times New Roman" panose="02020603050405020304" pitchFamily="18" charset="0"/>
              </a:rPr>
              <a:t>однозначно понять</a:t>
            </a:r>
            <a:r>
              <a:rPr lang="ru-RU" sz="1400" dirty="0">
                <a:solidFill>
                  <a:schemeClr val="tx1"/>
                </a:solidFill>
                <a:cs typeface="Times New Roman" panose="02020603050405020304" pitchFamily="18" charset="0"/>
              </a:rPr>
              <a:t> без привлечения специалистов, </a:t>
            </a:r>
            <a:r>
              <a:rPr lang="ru-RU" sz="1400" b="1" i="1" dirty="0">
                <a:solidFill>
                  <a:schemeClr val="tx1"/>
                </a:solidFill>
                <a:cs typeface="Times New Roman" panose="02020603050405020304" pitchFamily="18" charset="0"/>
              </a:rPr>
              <a:t>на какой именно товар данный сертификат выдан</a:t>
            </a:r>
          </a:p>
          <a:p>
            <a:pPr marL="228600" indent="0"/>
            <a:endParaRPr lang="ru-RU" sz="1400" dirty="0">
              <a:ea typeface="Verdana" panose="020B0604030504040204" pitchFamily="34" charset="0"/>
            </a:endParaRPr>
          </a:p>
          <a:p>
            <a:pPr marL="228600" indent="0" algn="just"/>
            <a:r>
              <a:rPr lang="ru-RU" sz="1400" dirty="0">
                <a:ea typeface="Verdana" panose="020B0604030504040204" pitchFamily="34" charset="0"/>
              </a:rPr>
              <a:t>Наименования в РУ и СТ-1 должны совпадать (см. р</a:t>
            </a:r>
            <a:r>
              <a:rPr lang="ru-RU" sz="1400" i="1" dirty="0"/>
              <a:t>ешение Челябинского УФАС России от 30.03.2022 по закупке № 0869200000222000511, Иркутского УФАС России от 30.05.2023 по закупке №</a:t>
            </a:r>
            <a:r>
              <a:rPr lang="ru-RU" sz="1400" i="1" dirty="0">
                <a:effectLst/>
                <a:ea typeface="Times New Roman" panose="02020603050405020304" pitchFamily="18" charset="0"/>
              </a:rPr>
              <a:t> 0334200014123000046</a:t>
            </a:r>
            <a:r>
              <a:rPr lang="ru-RU" sz="1400" i="1" dirty="0">
                <a:ea typeface="Verdana" panose="020B0604030504040204" pitchFamily="34" charset="0"/>
              </a:rPr>
              <a:t>).</a:t>
            </a:r>
          </a:p>
          <a:p>
            <a:pPr marL="228600" indent="0" algn="just"/>
            <a:r>
              <a:rPr lang="ru-RU" sz="1400" dirty="0">
                <a:ea typeface="Verdana" panose="020B0604030504040204" pitchFamily="34" charset="0"/>
              </a:rPr>
              <a:t>ТУ также значимо </a:t>
            </a:r>
            <a:r>
              <a:rPr lang="ru-RU" sz="1400" i="1" dirty="0">
                <a:ea typeface="Verdana" panose="020B0604030504040204" pitchFamily="34" charset="0"/>
              </a:rPr>
              <a:t>(см. решения Московского УФАС России от 23.05.2023 по делу № 077/06/106-6502/2023, от 14.10.2022 по делу № 077/06/106-15429/2022).</a:t>
            </a:r>
            <a:endParaRPr lang="ru-RU" sz="1200" i="1" dirty="0">
              <a:solidFill>
                <a:sysClr val="windowText" lastClr="000000"/>
              </a:solidFill>
              <a:ea typeface="Verdana" panose="020B0604030504040204" pitchFamily="34" charset="0"/>
            </a:endParaRPr>
          </a:p>
          <a:p>
            <a:pPr marL="228600" indent="0" algn="just"/>
            <a:endParaRPr lang="ru-RU" sz="1200" i="1" dirty="0">
              <a:solidFill>
                <a:sysClr val="windowText" lastClr="000000"/>
              </a:solidFill>
              <a:ea typeface="Verdana" panose="020B0604030504040204" pitchFamily="34" charset="0"/>
            </a:endParaRPr>
          </a:p>
          <a:p>
            <a:pPr marL="228600" indent="0" algn="just"/>
            <a:r>
              <a:rPr lang="ru-RU" sz="1400" b="1" i="1" dirty="0">
                <a:solidFill>
                  <a:sysClr val="windowText" lastClr="000000"/>
                </a:solidFill>
                <a:ea typeface="Verdana" panose="020B0604030504040204" pitchFamily="34" charset="0"/>
              </a:rPr>
              <a:t>Позиции практики остаются актуальными</a:t>
            </a:r>
            <a:r>
              <a:rPr lang="ru-RU" sz="1400" i="1" dirty="0">
                <a:solidFill>
                  <a:sysClr val="windowText" lastClr="000000"/>
                </a:solidFill>
                <a:ea typeface="Verdana" panose="020B0604030504040204" pitchFamily="34" charset="0"/>
              </a:rPr>
              <a:t>: см. решение Московского УФАС России от 17.03.2025 по делу № 077/06/106-3276/2025</a:t>
            </a:r>
            <a:endParaRPr lang="ru-RU" sz="1600" i="1" dirty="0"/>
          </a:p>
        </p:txBody>
      </p:sp>
    </p:spTree>
    <p:extLst>
      <p:ext uri="{BB962C8B-B14F-4D97-AF65-F5344CB8AC3E}">
        <p14:creationId xmlns:p14="http://schemas.microsoft.com/office/powerpoint/2010/main" val="3558473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Анализ Сертификата СТ-1</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3416320"/>
          </a:xfrm>
          <a:prstGeom prst="rect">
            <a:avLst/>
          </a:prstGeom>
          <a:noFill/>
        </p:spPr>
        <p:txBody>
          <a:bodyPr wrap="square">
            <a:spAutoFit/>
          </a:bodyPr>
          <a:lstStyle/>
          <a:p>
            <a:pPr marL="228600" indent="0"/>
            <a:r>
              <a:rPr lang="ru-RU" sz="1200" b="1" dirty="0">
                <a:ea typeface="Verdana" panose="020B0604030504040204" pitchFamily="34" charset="0"/>
              </a:rPr>
              <a:t>Письмо ФАС России от 17.06.2024 N ПИ/52337/24:</a:t>
            </a:r>
          </a:p>
          <a:p>
            <a:pPr marL="228600" indent="0" algn="just"/>
            <a:r>
              <a:rPr lang="ru-RU" sz="1200" dirty="0">
                <a:ea typeface="Verdana" panose="020B0604030504040204" pitchFamily="34" charset="0"/>
              </a:rPr>
              <a:t>ФАС России обращает внимание, что внесение записи "Для целей осуществления закупок для государственных и муниципальных нужд" не предусмотрено ни Правилами, ни нормативными правовыми актами Российской Федерации. При этом ФАС России отмечает, что ТПП РФ не является государственным контролирующим органом Российской Федерации.</a:t>
            </a:r>
          </a:p>
          <a:p>
            <a:pPr marL="228600" indent="0" algn="just"/>
            <a:r>
              <a:rPr lang="ru-RU" sz="1200" dirty="0">
                <a:ea typeface="Verdana" panose="020B0604030504040204" pitchFamily="34" charset="0"/>
              </a:rPr>
              <a:t>Таким образом, сертификат СТ-1 является подтверждением страны происхождения медицинских изделий, никакие иные отметки не регулируют вопрос допуска товара к государственным и муниципальным закупкам.</a:t>
            </a:r>
          </a:p>
          <a:p>
            <a:pPr marL="228600" indent="0" algn="just"/>
            <a:endParaRPr lang="ru-RU" sz="1200" dirty="0">
              <a:ea typeface="Verdana" panose="020B0604030504040204" pitchFamily="34" charset="0"/>
            </a:endParaRPr>
          </a:p>
          <a:p>
            <a:pPr marL="228600" indent="0" algn="just"/>
            <a:r>
              <a:rPr lang="ru-RU" sz="1200" dirty="0">
                <a:ea typeface="Verdana" panose="020B0604030504040204" pitchFamily="34" charset="0"/>
              </a:rPr>
              <a:t>Следовательно, положения Приказа ТПП РФ N 29, не предусмотренные Правилами определения страны происхождения товаров в Содружестве Независимых Государств от 20.11.2009, по включению записи "Для целей осуществления закупок для государственных и муниципальных нужд" в графу N 5 "Для служебных отметок" сертификата формы СТ-1, являются неправомерными, при этом сертификаты, выданные ТПП РФ без записи "Для целей осуществления закупок для государственных и муниципальных нужд" в графе N 5 "Для служебных отметок" сертификата формы СТ-1, ограничивают возможность хозяйствующих субъектов участвовать в государственных и муниципальных закупках с товаром отечественного производства, что может содержать признаки нарушения антимонопольного законодательства.</a:t>
            </a:r>
          </a:p>
        </p:txBody>
      </p:sp>
    </p:spTree>
    <p:extLst>
      <p:ext uri="{BB962C8B-B14F-4D97-AF65-F5344CB8AC3E}">
        <p14:creationId xmlns:p14="http://schemas.microsoft.com/office/powerpoint/2010/main" val="42817169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Акт ТПП РФ</a:t>
            </a:r>
          </a:p>
        </p:txBody>
      </p:sp>
      <p:sp>
        <p:nvSpPr>
          <p:cNvPr id="6" name="TextBox 5">
            <a:extLst>
              <a:ext uri="{FF2B5EF4-FFF2-40B4-BE49-F238E27FC236}">
                <a16:creationId xmlns:a16="http://schemas.microsoft.com/office/drawing/2014/main" id="{3E5E88A7-08BC-487E-B39C-EC2013196034}"/>
              </a:ext>
            </a:extLst>
          </p:cNvPr>
          <p:cNvSpPr txBox="1"/>
          <p:nvPr/>
        </p:nvSpPr>
        <p:spPr>
          <a:xfrm>
            <a:off x="374213" y="1059582"/>
            <a:ext cx="8590275" cy="2246769"/>
          </a:xfrm>
          <a:prstGeom prst="rect">
            <a:avLst/>
          </a:prstGeom>
          <a:noFill/>
        </p:spPr>
        <p:txBody>
          <a:bodyPr wrap="square">
            <a:spAutoFit/>
          </a:bodyPr>
          <a:lstStyle/>
          <a:p>
            <a:pPr marL="285750" indent="-285750" algn="just">
              <a:buFont typeface="Wingdings" panose="05000000000000000000" pitchFamily="2" charset="2"/>
              <a:buChar char="ü"/>
            </a:pPr>
            <a:r>
              <a:rPr lang="ru-RU" sz="1400" dirty="0">
                <a:ea typeface="Verdana" panose="020B0604030504040204" pitchFamily="34" charset="0"/>
              </a:rPr>
              <a:t>Акт ТПП подтверждает долю стоимости иностранного сырья и наименование МИ и его производителя (</a:t>
            </a:r>
            <a:r>
              <a:rPr lang="ru-RU" sz="1400" i="1" kern="0" dirty="0">
                <a:solidFill>
                  <a:sysClr val="windowText" lastClr="000000"/>
                </a:solidFill>
                <a:ea typeface="Verdana" panose="020B0604030504040204" pitchFamily="34" charset="0"/>
                <a:sym typeface="Arial"/>
              </a:rPr>
              <a:t>См. решение Санкт-Петербургского УФАС России от 21.06.2024 по делу № </a:t>
            </a:r>
            <a:r>
              <a:rPr lang="ru-RU" sz="1400" i="1" dirty="0">
                <a:ea typeface="Verdana" panose="020B0604030504040204" pitchFamily="34" charset="0"/>
              </a:rPr>
              <a:t>44-2683/24</a:t>
            </a:r>
            <a:r>
              <a:rPr lang="ru-RU" sz="1400" i="1" kern="0" dirty="0">
                <a:solidFill>
                  <a:sysClr val="windowText" lastClr="000000"/>
                </a:solidFill>
                <a:ea typeface="Verdana" panose="020B0604030504040204" pitchFamily="34" charset="0"/>
                <a:sym typeface="Arial"/>
              </a:rPr>
              <a:t> по закупке № </a:t>
            </a:r>
            <a:r>
              <a:rPr lang="ru-RU" sz="1400" i="1" dirty="0">
                <a:ea typeface="Verdana" panose="020B0604030504040204" pitchFamily="34" charset="0"/>
              </a:rPr>
              <a:t>0372200258524000391)</a:t>
            </a:r>
            <a:r>
              <a:rPr lang="ru-RU" sz="1400" dirty="0">
                <a:ea typeface="Verdana" panose="020B0604030504040204" pitchFamily="34" charset="0"/>
              </a:rPr>
              <a:t>;</a:t>
            </a:r>
          </a:p>
          <a:p>
            <a:pPr marL="285750" lvl="0" indent="-285750" algn="just">
              <a:buFont typeface="Wingdings" panose="05000000000000000000" pitchFamily="2" charset="2"/>
              <a:buChar char="ü"/>
            </a:pPr>
            <a:r>
              <a:rPr lang="ru-RU" sz="1400" dirty="0">
                <a:ea typeface="Verdana" panose="020B0604030504040204" pitchFamily="34" charset="0"/>
              </a:rPr>
              <a:t>Доля должна соответствовать Приложению № 4 к ПП РФ № 1875;</a:t>
            </a:r>
          </a:p>
          <a:p>
            <a:pPr marL="285750" indent="-285750" algn="just">
              <a:buFont typeface="Wingdings" panose="05000000000000000000" pitchFamily="2" charset="2"/>
              <a:buChar char="ü"/>
            </a:pPr>
            <a:r>
              <a:rPr lang="ru-RU" sz="1400" dirty="0">
                <a:ea typeface="Verdana" panose="020B0604030504040204" pitchFamily="34" charset="0"/>
              </a:rPr>
              <a:t>Наименование производителя в Акте должно соответствовать РУ (</a:t>
            </a:r>
            <a:r>
              <a:rPr lang="ru-RU" sz="1400" i="1" dirty="0">
                <a:ea typeface="Verdana" panose="020B0604030504040204" pitchFamily="34" charset="0"/>
              </a:rPr>
              <a:t>см. р</a:t>
            </a:r>
            <a:r>
              <a:rPr lang="ru-RU" sz="1400" i="1" dirty="0"/>
              <a:t>ешение Пермского УФАС России от 22.09.2020 по закупке № 0356200002020000586</a:t>
            </a:r>
            <a:r>
              <a:rPr lang="ru-RU" sz="1400" dirty="0"/>
              <a:t>)</a:t>
            </a:r>
            <a:r>
              <a:rPr lang="ru-RU" sz="1400" dirty="0">
                <a:ea typeface="Verdana" panose="020B0604030504040204" pitchFamily="34" charset="0"/>
              </a:rPr>
              <a:t>.</a:t>
            </a:r>
          </a:p>
          <a:p>
            <a:pPr algn="just"/>
            <a:endParaRPr lang="ru-RU" sz="1400" dirty="0">
              <a:latin typeface="Exo 2" panose="020B0604020202020204" charset="-52"/>
              <a:ea typeface="Verdana" panose="020B0604030504040204" pitchFamily="34" charset="0"/>
            </a:endParaRPr>
          </a:p>
          <a:p>
            <a:pPr algn="just"/>
            <a:r>
              <a:rPr lang="ru-RU" sz="1400" dirty="0">
                <a:ea typeface="Verdana" panose="020B0604030504040204" pitchFamily="34" charset="0"/>
              </a:rPr>
              <a:t>Несоответствие требованиям = </a:t>
            </a:r>
            <a:r>
              <a:rPr lang="ru-RU" sz="1400" dirty="0" err="1">
                <a:ea typeface="Verdana" panose="020B0604030504040204" pitchFamily="34" charset="0"/>
              </a:rPr>
              <a:t>неподтверждение</a:t>
            </a:r>
            <a:r>
              <a:rPr lang="ru-RU" sz="1400" dirty="0">
                <a:ea typeface="Verdana" panose="020B0604030504040204" pitchFamily="34" charset="0"/>
              </a:rPr>
              <a:t> страны происхождения (</a:t>
            </a:r>
            <a:r>
              <a:rPr lang="ru-RU" sz="1400" i="1" dirty="0">
                <a:ea typeface="Verdana" panose="020B0604030504040204" pitchFamily="34" charset="0"/>
              </a:rPr>
              <a:t>см. решение Новосибирского УФАС России от 27.02.2025 № 054/06/14-495/2025).</a:t>
            </a:r>
          </a:p>
          <a:p>
            <a:pPr algn="just"/>
            <a:endParaRPr lang="ru-RU" sz="1400" dirty="0">
              <a:ea typeface="Verdana" panose="020B0604030504040204" pitchFamily="34" charset="0"/>
            </a:endParaRPr>
          </a:p>
        </p:txBody>
      </p:sp>
    </p:spTree>
    <p:extLst>
      <p:ext uri="{BB962C8B-B14F-4D97-AF65-F5344CB8AC3E}">
        <p14:creationId xmlns:p14="http://schemas.microsoft.com/office/powerpoint/2010/main" val="304704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13" name="TextBox 12"/>
          <p:cNvSpPr txBox="1"/>
          <p:nvPr/>
        </p:nvSpPr>
        <p:spPr>
          <a:xfrm>
            <a:off x="524363" y="517499"/>
            <a:ext cx="8226115" cy="400110"/>
          </a:xfrm>
          <a:prstGeom prst="rect">
            <a:avLst/>
          </a:prstGeom>
          <a:noFill/>
        </p:spPr>
        <p:txBody>
          <a:bodyPr wrap="square" rtlCol="0">
            <a:spAutoFit/>
          </a:bodyPr>
          <a:lstStyle/>
          <a:p>
            <a:r>
              <a:rPr lang="ru-RU" sz="2000" b="1" dirty="0">
                <a:solidFill>
                  <a:schemeClr val="accent1"/>
                </a:solidFill>
              </a:rPr>
              <a:t>Применение перечней</a:t>
            </a:r>
          </a:p>
        </p:txBody>
      </p:sp>
      <p:pic>
        <p:nvPicPr>
          <p:cNvPr id="5" name="Рисунок 4">
            <a:extLst>
              <a:ext uri="{FF2B5EF4-FFF2-40B4-BE49-F238E27FC236}">
                <a16:creationId xmlns:a16="http://schemas.microsoft.com/office/drawing/2014/main" id="{D72155BA-D03E-447F-885B-6FE83A6D5675}"/>
              </a:ext>
            </a:extLst>
          </p:cNvPr>
          <p:cNvPicPr>
            <a:picLocks noChangeAspect="1"/>
          </p:cNvPicPr>
          <p:nvPr/>
        </p:nvPicPr>
        <p:blipFill>
          <a:blip r:embed="rId4"/>
          <a:stretch>
            <a:fillRect/>
          </a:stretch>
        </p:blipFill>
        <p:spPr>
          <a:xfrm>
            <a:off x="184542" y="51470"/>
            <a:ext cx="3456940" cy="4836104"/>
          </a:xfrm>
          <a:prstGeom prst="rect">
            <a:avLst/>
          </a:prstGeom>
        </p:spPr>
      </p:pic>
      <p:pic>
        <p:nvPicPr>
          <p:cNvPr id="7" name="Рисунок 6">
            <a:extLst>
              <a:ext uri="{FF2B5EF4-FFF2-40B4-BE49-F238E27FC236}">
                <a16:creationId xmlns:a16="http://schemas.microsoft.com/office/drawing/2014/main" id="{AC704165-B88E-4C17-BEF4-C34D5C0CC9FE}"/>
              </a:ext>
            </a:extLst>
          </p:cNvPr>
          <p:cNvPicPr>
            <a:picLocks noChangeAspect="1"/>
          </p:cNvPicPr>
          <p:nvPr/>
        </p:nvPicPr>
        <p:blipFill>
          <a:blip r:embed="rId5"/>
          <a:stretch>
            <a:fillRect/>
          </a:stretch>
        </p:blipFill>
        <p:spPr>
          <a:xfrm>
            <a:off x="3563888" y="121635"/>
            <a:ext cx="3483221" cy="4900230"/>
          </a:xfrm>
          <a:prstGeom prst="rect">
            <a:avLst/>
          </a:prstGeom>
        </p:spPr>
      </p:pic>
    </p:spTree>
    <p:extLst>
      <p:ext uri="{BB962C8B-B14F-4D97-AF65-F5344CB8AC3E}">
        <p14:creationId xmlns:p14="http://schemas.microsoft.com/office/powerpoint/2010/main" val="31724118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4918430" cy="3656388"/>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Шаг № 1</a:t>
            </a:r>
            <a:r>
              <a:rPr lang="ru-RU" sz="1400" dirty="0">
                <a:solidFill>
                  <a:srgbClr val="000000"/>
                </a:solidFill>
              </a:rPr>
              <a:t>. Проверка информации и документов, подтверждающих страну происхождения.</a:t>
            </a:r>
          </a:p>
          <a:p>
            <a:pPr marL="280892" indent="-280892" algn="just" defTabSz="674141">
              <a:spcBef>
                <a:spcPts val="737"/>
              </a:spcBef>
              <a:buFont typeface="Wingdings" panose="05000000000000000000" pitchFamily="2" charset="2"/>
              <a:buChar char="ü"/>
              <a:defRPr/>
            </a:pPr>
            <a:r>
              <a:rPr lang="ru-RU" sz="1400" dirty="0">
                <a:solidFill>
                  <a:srgbClr val="000000"/>
                </a:solidFill>
              </a:rPr>
              <a:t>Номер РРПП;</a:t>
            </a:r>
          </a:p>
          <a:p>
            <a:pPr marL="280892" indent="-280892" algn="just" defTabSz="674141">
              <a:spcBef>
                <a:spcPts val="737"/>
              </a:spcBef>
              <a:buFont typeface="Wingdings" panose="05000000000000000000" pitchFamily="2" charset="2"/>
              <a:buChar char="ü"/>
              <a:defRPr/>
            </a:pPr>
            <a:r>
              <a:rPr lang="ru-RU" sz="1400" dirty="0">
                <a:solidFill>
                  <a:srgbClr val="000000"/>
                </a:solidFill>
              </a:rPr>
              <a:t>Номер ЕРПТ;</a:t>
            </a:r>
          </a:p>
          <a:p>
            <a:pPr marL="280892" indent="-280892" algn="just" defTabSz="674141">
              <a:spcBef>
                <a:spcPts val="737"/>
              </a:spcBef>
              <a:buFont typeface="Wingdings" panose="05000000000000000000" pitchFamily="2" charset="2"/>
              <a:buChar char="ü"/>
              <a:defRPr/>
            </a:pPr>
            <a:r>
              <a:rPr lang="ru-RU" sz="1400" dirty="0">
                <a:solidFill>
                  <a:srgbClr val="000000"/>
                </a:solidFill>
              </a:rPr>
              <a:t>Сертификат СТ-1 (РФ – до 01.09.2025, ЕАЭС – до внесения изменений в право ЕАЭС).</a:t>
            </a:r>
          </a:p>
          <a:p>
            <a:pPr marL="0" indent="0" algn="just"/>
            <a:endParaRPr lang="ru-RU" sz="1376" dirty="0">
              <a:solidFill>
                <a:sysClr val="windowText" lastClr="000000"/>
              </a:solidFill>
              <a:latin typeface="Exo 2" panose="020B0604020202020204" charset="-52"/>
            </a:endParaRP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3" name="Рисунок 2">
            <a:extLst>
              <a:ext uri="{FF2B5EF4-FFF2-40B4-BE49-F238E27FC236}">
                <a16:creationId xmlns:a16="http://schemas.microsoft.com/office/drawing/2014/main" id="{29E0E845-5694-4661-9A29-50EDE918F042}"/>
              </a:ext>
            </a:extLst>
          </p:cNvPr>
          <p:cNvPicPr>
            <a:picLocks noChangeAspect="1"/>
          </p:cNvPicPr>
          <p:nvPr/>
        </p:nvPicPr>
        <p:blipFill>
          <a:blip r:embed="rId3"/>
          <a:stretch>
            <a:fillRect/>
          </a:stretch>
        </p:blipFill>
        <p:spPr>
          <a:xfrm>
            <a:off x="5796136" y="53055"/>
            <a:ext cx="3323598" cy="4848686"/>
          </a:xfrm>
          <a:prstGeom prst="rect">
            <a:avLst/>
          </a:prstGeom>
        </p:spPr>
      </p:pic>
      <p:pic>
        <p:nvPicPr>
          <p:cNvPr id="5" name="Рисунок 4">
            <a:extLst>
              <a:ext uri="{FF2B5EF4-FFF2-40B4-BE49-F238E27FC236}">
                <a16:creationId xmlns:a16="http://schemas.microsoft.com/office/drawing/2014/main" id="{91471945-6123-4344-9419-2B4FFF4B9C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6" name="TextBox 5">
            <a:extLst>
              <a:ext uri="{FF2B5EF4-FFF2-40B4-BE49-F238E27FC236}">
                <a16:creationId xmlns:a16="http://schemas.microsoft.com/office/drawing/2014/main" id="{37E20169-5932-463A-AE76-661EA541058F}"/>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2808944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Шаг № 2</a:t>
            </a:r>
            <a:r>
              <a:rPr lang="ru-RU" sz="1400" dirty="0">
                <a:solidFill>
                  <a:srgbClr val="000000"/>
                </a:solidFill>
              </a:rPr>
              <a:t>. Проверка информации и документов, подтверждающих локализацию полного цикла производства ЛП в ЕАЭС.</a:t>
            </a:r>
          </a:p>
          <a:p>
            <a:pPr marL="0" indent="0" algn="just" defTabSz="674141">
              <a:spcBef>
                <a:spcPts val="737"/>
              </a:spcBef>
              <a:buNone/>
              <a:defRPr/>
            </a:pPr>
            <a:r>
              <a:rPr lang="ru-RU" sz="1400" dirty="0">
                <a:solidFill>
                  <a:srgbClr val="000000"/>
                </a:solidFill>
              </a:rPr>
              <a:t>Документ СП.</a:t>
            </a:r>
          </a:p>
          <a:p>
            <a:pPr marL="0" indent="0" algn="just" defTabSz="674141">
              <a:spcBef>
                <a:spcPts val="737"/>
              </a:spcBef>
              <a:buNone/>
              <a:defRPr/>
            </a:pPr>
            <a:endParaRPr lang="ru-RU" sz="1400" dirty="0"/>
          </a:p>
          <a:p>
            <a:pPr marL="0" indent="0" algn="just" defTabSz="674141">
              <a:spcBef>
                <a:spcPts val="737"/>
              </a:spcBef>
              <a:buNone/>
              <a:defRPr/>
            </a:pPr>
            <a:r>
              <a:rPr lang="ru-RU" sz="1200" dirty="0">
                <a:solidFill>
                  <a:srgbClr val="000000"/>
                </a:solidFill>
              </a:rPr>
              <a:t>Сведений о документе СП </a:t>
            </a:r>
          </a:p>
          <a:p>
            <a:pPr marL="0" indent="0" algn="just" defTabSz="674141">
              <a:spcBef>
                <a:spcPts val="737"/>
              </a:spcBef>
              <a:buNone/>
              <a:defRPr/>
            </a:pPr>
            <a:r>
              <a:rPr lang="ru-RU" sz="1200" dirty="0"/>
              <a:t>недостаточно!</a:t>
            </a:r>
          </a:p>
          <a:p>
            <a:pPr marL="0" indent="0" algn="just" defTabSz="674141">
              <a:spcBef>
                <a:spcPts val="737"/>
              </a:spcBef>
              <a:buNone/>
              <a:defRPr/>
            </a:pPr>
            <a:r>
              <a:rPr lang="ru-RU" sz="1200" dirty="0">
                <a:solidFill>
                  <a:srgbClr val="000000"/>
                </a:solidFill>
              </a:rPr>
              <a:t>(</a:t>
            </a:r>
            <a:r>
              <a:rPr lang="ru-RU" sz="1200" i="1" dirty="0">
                <a:solidFill>
                  <a:srgbClr val="000000"/>
                </a:solidFill>
              </a:rPr>
              <a:t>см. решение Челябинского УФАС</a:t>
            </a:r>
          </a:p>
          <a:p>
            <a:pPr marL="0" indent="0" algn="just" defTabSz="674141">
              <a:spcBef>
                <a:spcPts val="737"/>
              </a:spcBef>
              <a:buNone/>
              <a:defRPr/>
            </a:pPr>
            <a:r>
              <a:rPr lang="ru-RU" sz="1200" i="1" dirty="0"/>
              <a:t>России от 24.02.2025 </a:t>
            </a:r>
          </a:p>
          <a:p>
            <a:pPr marL="0" indent="0" algn="just" defTabSz="674141">
              <a:spcBef>
                <a:spcPts val="737"/>
              </a:spcBef>
              <a:buNone/>
              <a:defRPr/>
            </a:pPr>
            <a:r>
              <a:rPr lang="ru-RU" sz="1200" i="1" dirty="0">
                <a:solidFill>
                  <a:srgbClr val="000000"/>
                </a:solidFill>
              </a:rPr>
              <a:t>№ 074/06/105-327/2025</a:t>
            </a:r>
            <a:r>
              <a:rPr lang="ru-RU" sz="1200" dirty="0">
                <a:solidFill>
                  <a:srgbClr val="000000"/>
                </a:solidFill>
              </a:rPr>
              <a:t>).</a:t>
            </a: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4" name="Рисунок 3">
            <a:extLst>
              <a:ext uri="{FF2B5EF4-FFF2-40B4-BE49-F238E27FC236}">
                <a16:creationId xmlns:a16="http://schemas.microsoft.com/office/drawing/2014/main" id="{46CF7DA9-7F50-415E-86F3-6ECDD008EE69}"/>
              </a:ext>
            </a:extLst>
          </p:cNvPr>
          <p:cNvPicPr>
            <a:picLocks noChangeAspect="1"/>
          </p:cNvPicPr>
          <p:nvPr/>
        </p:nvPicPr>
        <p:blipFill>
          <a:blip r:embed="rId3"/>
          <a:stretch>
            <a:fillRect/>
          </a:stretch>
        </p:blipFill>
        <p:spPr>
          <a:xfrm>
            <a:off x="3307717" y="1886141"/>
            <a:ext cx="5728447" cy="3103513"/>
          </a:xfrm>
          <a:prstGeom prst="rect">
            <a:avLst/>
          </a:prstGeom>
        </p:spPr>
      </p:pic>
      <p:pic>
        <p:nvPicPr>
          <p:cNvPr id="5" name="Рисунок 4">
            <a:extLst>
              <a:ext uri="{FF2B5EF4-FFF2-40B4-BE49-F238E27FC236}">
                <a16:creationId xmlns:a16="http://schemas.microsoft.com/office/drawing/2014/main" id="{BB0DAC92-B1BA-445A-9BC5-CEEDD4C4B9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6" name="TextBox 5">
            <a:extLst>
              <a:ext uri="{FF2B5EF4-FFF2-40B4-BE49-F238E27FC236}">
                <a16:creationId xmlns:a16="http://schemas.microsoft.com/office/drawing/2014/main" id="{6D1590E5-2405-40DF-A651-36D792A47D99}"/>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2968210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 name="Рисунок 2">
            <a:extLst>
              <a:ext uri="{FF2B5EF4-FFF2-40B4-BE49-F238E27FC236}">
                <a16:creationId xmlns:a16="http://schemas.microsoft.com/office/drawing/2014/main" id="{588A9138-5E90-4EBC-A9B9-080FA96BE054}"/>
              </a:ext>
            </a:extLst>
          </p:cNvPr>
          <p:cNvPicPr>
            <a:picLocks noChangeAspect="1"/>
          </p:cNvPicPr>
          <p:nvPr/>
        </p:nvPicPr>
        <p:blipFill>
          <a:blip r:embed="rId3"/>
          <a:stretch>
            <a:fillRect/>
          </a:stretch>
        </p:blipFill>
        <p:spPr>
          <a:xfrm>
            <a:off x="30888" y="11068"/>
            <a:ext cx="3821032" cy="5132432"/>
          </a:xfrm>
          <a:prstGeom prst="rect">
            <a:avLst/>
          </a:prstGeom>
        </p:spPr>
      </p:pic>
      <p:pic>
        <p:nvPicPr>
          <p:cNvPr id="5" name="Рисунок 4">
            <a:extLst>
              <a:ext uri="{FF2B5EF4-FFF2-40B4-BE49-F238E27FC236}">
                <a16:creationId xmlns:a16="http://schemas.microsoft.com/office/drawing/2014/main" id="{22BE58B4-0849-4C80-889B-FB981B421840}"/>
              </a:ext>
            </a:extLst>
          </p:cNvPr>
          <p:cNvPicPr>
            <a:picLocks noChangeAspect="1"/>
          </p:cNvPicPr>
          <p:nvPr/>
        </p:nvPicPr>
        <p:blipFill>
          <a:blip r:embed="rId4"/>
          <a:stretch>
            <a:fillRect/>
          </a:stretch>
        </p:blipFill>
        <p:spPr>
          <a:xfrm>
            <a:off x="3923928" y="22136"/>
            <a:ext cx="3472954" cy="5031090"/>
          </a:xfrm>
          <a:prstGeom prst="rect">
            <a:avLst/>
          </a:prstGeom>
        </p:spPr>
      </p:pic>
    </p:spTree>
    <p:extLst>
      <p:ext uri="{BB962C8B-B14F-4D97-AF65-F5344CB8AC3E}">
        <p14:creationId xmlns:p14="http://schemas.microsoft.com/office/powerpoint/2010/main" val="31231152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Проверка действительности по данным сайта Минпромторга РФ</a:t>
            </a:r>
            <a:endParaRPr lang="ru-RU" sz="1400" dirty="0">
              <a:solidFill>
                <a:srgbClr val="000000"/>
              </a:solidFill>
            </a:endParaRPr>
          </a:p>
          <a:p>
            <a:pPr marL="99871" indent="0" algn="just"/>
            <a:endParaRPr lang="ru-RU" sz="1400" i="1" dirty="0">
              <a:solidFill>
                <a:sysClr val="windowText" lastClr="000000"/>
              </a:solidFill>
            </a:endParaRPr>
          </a:p>
          <a:p>
            <a:pPr marL="337071" indent="-237198">
              <a:spcBef>
                <a:spcPts val="590"/>
              </a:spcBef>
              <a:buClr>
                <a:srgbClr val="0450F2"/>
              </a:buClr>
              <a:buSzPts val="1600"/>
            </a:pPr>
            <a:endParaRPr lang="ru-RU" sz="1400" dirty="0">
              <a:solidFill>
                <a:schemeClr val="dk1"/>
              </a:solidFill>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pic>
        <p:nvPicPr>
          <p:cNvPr id="5" name="Объект 3">
            <a:extLst>
              <a:ext uri="{FF2B5EF4-FFF2-40B4-BE49-F238E27FC236}">
                <a16:creationId xmlns:a16="http://schemas.microsoft.com/office/drawing/2014/main" id="{74DF5FDC-83A0-45CF-BF18-891621F2485E}"/>
              </a:ext>
            </a:extLst>
          </p:cNvPr>
          <p:cNvPicPr>
            <a:picLocks noChangeAspect="1"/>
          </p:cNvPicPr>
          <p:nvPr/>
        </p:nvPicPr>
        <p:blipFill>
          <a:blip r:embed="rId3"/>
          <a:stretch>
            <a:fillRect/>
          </a:stretch>
        </p:blipFill>
        <p:spPr>
          <a:xfrm>
            <a:off x="408096" y="1604612"/>
            <a:ext cx="6290340" cy="3038145"/>
          </a:xfrm>
          <a:prstGeom prst="rect">
            <a:avLst/>
          </a:prstGeom>
        </p:spPr>
      </p:pic>
      <p:sp>
        <p:nvSpPr>
          <p:cNvPr id="6" name="Текст 2">
            <a:extLst>
              <a:ext uri="{FF2B5EF4-FFF2-40B4-BE49-F238E27FC236}">
                <a16:creationId xmlns:a16="http://schemas.microsoft.com/office/drawing/2014/main" id="{747A2688-C3D4-4B72-A52F-C7A73D5842F4}"/>
              </a:ext>
            </a:extLst>
          </p:cNvPr>
          <p:cNvSpPr txBox="1">
            <a:spLocks/>
          </p:cNvSpPr>
          <p:nvPr/>
        </p:nvSpPr>
        <p:spPr>
          <a:xfrm>
            <a:off x="6698436" y="1637409"/>
            <a:ext cx="2208086"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400" i="1" dirty="0">
                <a:latin typeface="+mn-lt"/>
                <a:hlinkClick r:id="rId4"/>
              </a:rPr>
              <a:t>https://minpromtorg.gov.ru/docs/list/</a:t>
            </a:r>
            <a:r>
              <a:rPr lang="ru-RU" sz="1400" i="1" dirty="0">
                <a:latin typeface="+mn-lt"/>
              </a:rPr>
              <a:t> </a:t>
            </a:r>
            <a:endParaRPr lang="ru-RU" sz="1400" dirty="0">
              <a:latin typeface="+mn-lt"/>
            </a:endParaRPr>
          </a:p>
        </p:txBody>
      </p:sp>
      <p:pic>
        <p:nvPicPr>
          <p:cNvPr id="7" name="Рисунок 6">
            <a:extLst>
              <a:ext uri="{FF2B5EF4-FFF2-40B4-BE49-F238E27FC236}">
                <a16:creationId xmlns:a16="http://schemas.microsoft.com/office/drawing/2014/main" id="{14701D34-FA08-4558-90C0-9652F11A3D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8" name="TextBox 7">
            <a:extLst>
              <a:ext uri="{FF2B5EF4-FFF2-40B4-BE49-F238E27FC236}">
                <a16:creationId xmlns:a16="http://schemas.microsoft.com/office/drawing/2014/main" id="{49A1C7C3-E6C5-405D-90D3-346D1C7C5416}"/>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10602378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Проверка действительности по данным сайта Минпромторга РФ</a:t>
            </a:r>
            <a:endParaRPr lang="ru-RU" sz="1400" i="1" dirty="0">
              <a:solidFill>
                <a:sysClr val="windowText" lastClr="000000"/>
              </a:solidFill>
            </a:endParaRPr>
          </a:p>
          <a:p>
            <a:pPr marL="337071" indent="-237198">
              <a:spcBef>
                <a:spcPts val="590"/>
              </a:spcBef>
              <a:buClr>
                <a:srgbClr val="0450F2"/>
              </a:buClr>
              <a:buSzPts val="1600"/>
            </a:pPr>
            <a:endParaRPr lang="ru-RU" sz="1400" dirty="0">
              <a:solidFill>
                <a:schemeClr val="dk1"/>
              </a:solidFill>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sp>
        <p:nvSpPr>
          <p:cNvPr id="6" name="Текст 2">
            <a:extLst>
              <a:ext uri="{FF2B5EF4-FFF2-40B4-BE49-F238E27FC236}">
                <a16:creationId xmlns:a16="http://schemas.microsoft.com/office/drawing/2014/main" id="{747A2688-C3D4-4B72-A52F-C7A73D5842F4}"/>
              </a:ext>
            </a:extLst>
          </p:cNvPr>
          <p:cNvSpPr txBox="1">
            <a:spLocks/>
          </p:cNvSpPr>
          <p:nvPr/>
        </p:nvSpPr>
        <p:spPr>
          <a:xfrm>
            <a:off x="237478" y="1637409"/>
            <a:ext cx="8498426"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lgn="just"/>
            <a:r>
              <a:rPr lang="ru-RU" sz="1400" dirty="0">
                <a:latin typeface="+mn-lt"/>
              </a:rPr>
              <a:t>В составе заявки был вложен документ СП, но на сайте Минпромторга РФ нет сведений о выдаче такого документа. </a:t>
            </a:r>
          </a:p>
          <a:p>
            <a:pPr marL="0" indent="0" algn="just"/>
            <a:r>
              <a:rPr lang="ru-RU" sz="1400" dirty="0">
                <a:latin typeface="+mn-lt"/>
              </a:rPr>
              <a:t>Согласно п. 53 Регламента о выдаче документа СП, утв. приказом Минпромторга РФ от 31.12.2015 № 4368, указано, что </a:t>
            </a:r>
            <a:r>
              <a:rPr lang="ru-RU" sz="1400" b="1" i="1" dirty="0">
                <a:solidFill>
                  <a:schemeClr val="tx1"/>
                </a:solidFill>
                <a:latin typeface="+mn-lt"/>
              </a:rPr>
              <a:t>информация о выдаче</a:t>
            </a:r>
            <a:r>
              <a:rPr lang="ru-RU" sz="1400" dirty="0">
                <a:solidFill>
                  <a:schemeClr val="tx1"/>
                </a:solidFill>
                <a:latin typeface="+mn-lt"/>
              </a:rPr>
              <a:t> </a:t>
            </a:r>
            <a:r>
              <a:rPr lang="ru-RU" sz="1400" dirty="0">
                <a:latin typeface="+mn-lt"/>
              </a:rPr>
              <a:t>или об отказе в выдаче </a:t>
            </a:r>
            <a:r>
              <a:rPr lang="ru-RU" sz="1400" b="1" i="1" dirty="0">
                <a:solidFill>
                  <a:schemeClr val="tx1"/>
                </a:solidFill>
                <a:latin typeface="+mn-lt"/>
              </a:rPr>
              <a:t>документа СП в течение 5 рабочих дней размещается на сайте Минпромторга РФ</a:t>
            </a:r>
            <a:r>
              <a:rPr lang="ru-RU" sz="1400" dirty="0">
                <a:solidFill>
                  <a:schemeClr val="tx1"/>
                </a:solidFill>
                <a:latin typeface="+mn-lt"/>
              </a:rPr>
              <a:t>. </a:t>
            </a:r>
          </a:p>
          <a:p>
            <a:pPr marL="0" indent="0" algn="just"/>
            <a:r>
              <a:rPr lang="ru-RU" sz="1400" dirty="0">
                <a:latin typeface="+mn-lt"/>
              </a:rPr>
              <a:t>Комиссия заказчика не применила «вторую стадию» к такой заявке. </a:t>
            </a:r>
          </a:p>
          <a:p>
            <a:pPr marL="0" indent="0" algn="just"/>
            <a:r>
              <a:rPr lang="ru-RU" sz="1400" dirty="0">
                <a:latin typeface="+mn-lt"/>
              </a:rPr>
              <a:t>Антимонопольный орган признал действия комиссии заказчика правомерными. </a:t>
            </a:r>
          </a:p>
          <a:p>
            <a:pPr marL="0" indent="0" algn="just"/>
            <a:endParaRPr lang="ru-RU" sz="1400" dirty="0">
              <a:latin typeface="+mn-lt"/>
            </a:endParaRPr>
          </a:p>
          <a:p>
            <a:pPr marL="0" indent="0" algn="just"/>
            <a:r>
              <a:rPr lang="ru-RU" sz="1200" i="1" dirty="0">
                <a:latin typeface="+mn-lt"/>
              </a:rPr>
              <a:t>Решение Санкт-Петербургского УФАС России от 31.03.2021 по закупке № 0372200000121000070</a:t>
            </a:r>
            <a:r>
              <a:rPr lang="ru-RU" sz="1200" dirty="0">
                <a:latin typeface="+mn-lt"/>
              </a:rPr>
              <a:t>. </a:t>
            </a:r>
          </a:p>
          <a:p>
            <a:pPr marL="0" indent="0" algn="just"/>
            <a:r>
              <a:rPr lang="ru-RU" sz="1200" dirty="0">
                <a:latin typeface="+mn-lt"/>
              </a:rPr>
              <a:t>Аналогично: </a:t>
            </a:r>
            <a:r>
              <a:rPr lang="ru-RU" sz="1200" i="1" dirty="0">
                <a:latin typeface="+mn-lt"/>
              </a:rPr>
              <a:t>решение Ульяновского УФАС России от 26.11.2020 по закупке № 0168500000620001894</a:t>
            </a:r>
            <a:endParaRPr lang="ru-RU" sz="1200" dirty="0">
              <a:latin typeface="+mn-lt"/>
            </a:endParaRPr>
          </a:p>
        </p:txBody>
      </p:sp>
      <p:pic>
        <p:nvPicPr>
          <p:cNvPr id="5" name="Рисунок 4">
            <a:extLst>
              <a:ext uri="{FF2B5EF4-FFF2-40B4-BE49-F238E27FC236}">
                <a16:creationId xmlns:a16="http://schemas.microsoft.com/office/drawing/2014/main" id="{728D23DF-59D1-40EA-ACB3-7B9F4A383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7" name="TextBox 6">
            <a:extLst>
              <a:ext uri="{FF2B5EF4-FFF2-40B4-BE49-F238E27FC236}">
                <a16:creationId xmlns:a16="http://schemas.microsoft.com/office/drawing/2014/main" id="{7AD75DF3-D7A0-4F33-9548-8E302788583C}"/>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26281067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Проверка действительности по данным ГРЛС</a:t>
            </a:r>
            <a:endParaRPr lang="ru-RU" sz="1400" dirty="0">
              <a:solidFill>
                <a:srgbClr val="000000"/>
              </a:solidFill>
            </a:endParaRPr>
          </a:p>
          <a:p>
            <a:pPr marL="99871" indent="0" algn="just"/>
            <a:endParaRPr lang="ru-RU" sz="1376" i="1" dirty="0">
              <a:solidFill>
                <a:sysClr val="windowText" lastClr="000000"/>
              </a:solidFill>
              <a:latin typeface="Exo 2" panose="020B0604020202020204" charset="-52"/>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sp>
        <p:nvSpPr>
          <p:cNvPr id="6" name="Текст 2">
            <a:extLst>
              <a:ext uri="{FF2B5EF4-FFF2-40B4-BE49-F238E27FC236}">
                <a16:creationId xmlns:a16="http://schemas.microsoft.com/office/drawing/2014/main" id="{747A2688-C3D4-4B72-A52F-C7A73D5842F4}"/>
              </a:ext>
            </a:extLst>
          </p:cNvPr>
          <p:cNvSpPr txBox="1">
            <a:spLocks/>
          </p:cNvSpPr>
          <p:nvPr/>
        </p:nvSpPr>
        <p:spPr>
          <a:xfrm>
            <a:off x="237478" y="1637409"/>
            <a:ext cx="8498426"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99871" indent="0" algn="just"/>
            <a:endParaRPr lang="ru-RU" sz="1376" i="1" dirty="0">
              <a:latin typeface="Exo 2" panose="020B0604020202020204" charset="-52"/>
            </a:endParaRPr>
          </a:p>
        </p:txBody>
      </p:sp>
      <p:pic>
        <p:nvPicPr>
          <p:cNvPr id="5" name="Рисунок 4">
            <a:extLst>
              <a:ext uri="{FF2B5EF4-FFF2-40B4-BE49-F238E27FC236}">
                <a16:creationId xmlns:a16="http://schemas.microsoft.com/office/drawing/2014/main" id="{CD5C0013-0225-4304-8167-1867DC8782FF}"/>
              </a:ext>
            </a:extLst>
          </p:cNvPr>
          <p:cNvPicPr/>
          <p:nvPr/>
        </p:nvPicPr>
        <p:blipFill>
          <a:blip r:embed="rId3"/>
          <a:stretch>
            <a:fillRect/>
          </a:stretch>
        </p:blipFill>
        <p:spPr>
          <a:xfrm>
            <a:off x="324034" y="1378805"/>
            <a:ext cx="5288317" cy="3181604"/>
          </a:xfrm>
          <a:prstGeom prst="rect">
            <a:avLst/>
          </a:prstGeom>
        </p:spPr>
      </p:pic>
      <p:pic>
        <p:nvPicPr>
          <p:cNvPr id="7" name="Рисунок 6">
            <a:extLst>
              <a:ext uri="{FF2B5EF4-FFF2-40B4-BE49-F238E27FC236}">
                <a16:creationId xmlns:a16="http://schemas.microsoft.com/office/drawing/2014/main" id="{66515DFD-B143-4F09-B37A-98E644D05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8" name="TextBox 7">
            <a:extLst>
              <a:ext uri="{FF2B5EF4-FFF2-40B4-BE49-F238E27FC236}">
                <a16:creationId xmlns:a16="http://schemas.microsoft.com/office/drawing/2014/main" id="{07F76B9C-71AC-43D7-BD7E-4A64CE6D5176}"/>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33776137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656388"/>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Проверка действительности по данным ГРЛС</a:t>
            </a:r>
            <a:endParaRPr lang="ru-RU" sz="1400" dirty="0">
              <a:solidFill>
                <a:srgbClr val="000000"/>
              </a:solidFill>
            </a:endParaRPr>
          </a:p>
          <a:p>
            <a:pPr marL="99871" indent="0" algn="just"/>
            <a:endParaRPr lang="ru-RU" sz="1400" i="1" dirty="0">
              <a:solidFill>
                <a:sysClr val="windowText" lastClr="000000"/>
              </a:solidFill>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sp>
        <p:nvSpPr>
          <p:cNvPr id="6" name="Текст 2">
            <a:extLst>
              <a:ext uri="{FF2B5EF4-FFF2-40B4-BE49-F238E27FC236}">
                <a16:creationId xmlns:a16="http://schemas.microsoft.com/office/drawing/2014/main" id="{747A2688-C3D4-4B72-A52F-C7A73D5842F4}"/>
              </a:ext>
            </a:extLst>
          </p:cNvPr>
          <p:cNvSpPr txBox="1">
            <a:spLocks/>
          </p:cNvSpPr>
          <p:nvPr/>
        </p:nvSpPr>
        <p:spPr>
          <a:xfrm>
            <a:off x="237478" y="1637409"/>
            <a:ext cx="8498426"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99871" indent="0" algn="just"/>
            <a:endParaRPr lang="ru-RU" sz="1376" i="1" dirty="0">
              <a:latin typeface="Exo 2" panose="020B0604020202020204" charset="-52"/>
            </a:endParaRPr>
          </a:p>
        </p:txBody>
      </p:sp>
      <p:pic>
        <p:nvPicPr>
          <p:cNvPr id="7" name="Рисунок 6">
            <a:extLst>
              <a:ext uri="{FF2B5EF4-FFF2-40B4-BE49-F238E27FC236}">
                <a16:creationId xmlns:a16="http://schemas.microsoft.com/office/drawing/2014/main" id="{0F2656D9-95DE-4044-84AF-B3E4494ECCB2}"/>
              </a:ext>
            </a:extLst>
          </p:cNvPr>
          <p:cNvPicPr/>
          <p:nvPr/>
        </p:nvPicPr>
        <p:blipFill>
          <a:blip r:embed="rId3"/>
          <a:stretch>
            <a:fillRect/>
          </a:stretch>
        </p:blipFill>
        <p:spPr>
          <a:xfrm>
            <a:off x="408095" y="1702357"/>
            <a:ext cx="8498425" cy="1738786"/>
          </a:xfrm>
          <a:prstGeom prst="rect">
            <a:avLst/>
          </a:prstGeom>
        </p:spPr>
      </p:pic>
      <p:pic>
        <p:nvPicPr>
          <p:cNvPr id="8" name="Рисунок 7">
            <a:extLst>
              <a:ext uri="{FF2B5EF4-FFF2-40B4-BE49-F238E27FC236}">
                <a16:creationId xmlns:a16="http://schemas.microsoft.com/office/drawing/2014/main" id="{6D9B6407-A052-4CE6-8720-F82503F38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9" name="TextBox 8">
            <a:extLst>
              <a:ext uri="{FF2B5EF4-FFF2-40B4-BE49-F238E27FC236}">
                <a16:creationId xmlns:a16="http://schemas.microsoft.com/office/drawing/2014/main" id="{7B8F7A13-83D7-42A9-9F4B-62BDE7B1C56F}"/>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41454803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89509"/>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Терминология не обновилась</a:t>
            </a:r>
            <a:endParaRPr lang="ru-RU" sz="1400" dirty="0">
              <a:solidFill>
                <a:schemeClr val="dk1"/>
              </a:solidFill>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sp>
        <p:nvSpPr>
          <p:cNvPr id="6" name="Текст 2">
            <a:extLst>
              <a:ext uri="{FF2B5EF4-FFF2-40B4-BE49-F238E27FC236}">
                <a16:creationId xmlns:a16="http://schemas.microsoft.com/office/drawing/2014/main" id="{747A2688-C3D4-4B72-A52F-C7A73D5842F4}"/>
              </a:ext>
            </a:extLst>
          </p:cNvPr>
          <p:cNvSpPr txBox="1">
            <a:spLocks/>
          </p:cNvSpPr>
          <p:nvPr/>
        </p:nvSpPr>
        <p:spPr>
          <a:xfrm>
            <a:off x="237479" y="1637409"/>
            <a:ext cx="4334521"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24714" indent="0" algn="just"/>
            <a:r>
              <a:rPr lang="ru-RU" sz="1400" b="1" dirty="0">
                <a:latin typeface="+mn-lt"/>
              </a:rPr>
              <a:t>ПП РФ № 1289:</a:t>
            </a:r>
          </a:p>
          <a:p>
            <a:pPr marL="224714" indent="0" algn="just"/>
            <a:r>
              <a:rPr lang="ru-RU" sz="1400" dirty="0">
                <a:latin typeface="+mn-lt"/>
              </a:rPr>
              <a:t>предложение о поставке лекарственных препаратов, все стадии производства которых, </a:t>
            </a:r>
            <a:r>
              <a:rPr lang="ru-RU" sz="1400" b="1" i="1" dirty="0">
                <a:latin typeface="+mn-lt"/>
              </a:rPr>
              <a:t>в том числе синтез молекулы действующего вещества </a:t>
            </a:r>
            <a:r>
              <a:rPr lang="ru-RU" sz="1400" dirty="0">
                <a:latin typeface="+mn-lt"/>
              </a:rPr>
              <a:t>при производстве фармацевтических субстанций, осуществляются на территориях государств - членов Евразийского экономического союза, и при этом сведения о таких фармацевтических субстанциях в установленном порядке включены в регистрационное досье на эти лекарственные препараты</a:t>
            </a:r>
          </a:p>
          <a:p>
            <a:pPr marL="0" indent="0" algn="just"/>
            <a:endParaRPr lang="ru-RU" sz="1376" dirty="0"/>
          </a:p>
        </p:txBody>
      </p:sp>
      <p:sp>
        <p:nvSpPr>
          <p:cNvPr id="5" name="Текст 2">
            <a:extLst>
              <a:ext uri="{FF2B5EF4-FFF2-40B4-BE49-F238E27FC236}">
                <a16:creationId xmlns:a16="http://schemas.microsoft.com/office/drawing/2014/main" id="{1CFAC141-793D-4CBD-AA39-073F4CBC1035}"/>
              </a:ext>
            </a:extLst>
          </p:cNvPr>
          <p:cNvSpPr txBox="1">
            <a:spLocks/>
          </p:cNvSpPr>
          <p:nvPr/>
        </p:nvSpPr>
        <p:spPr>
          <a:xfrm>
            <a:off x="4615277" y="1637409"/>
            <a:ext cx="4216638"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24714" indent="0" algn="just"/>
            <a:r>
              <a:rPr lang="ru-RU" sz="1400" b="1" dirty="0">
                <a:latin typeface="+mn-lt"/>
              </a:rPr>
              <a:t>ПП РФ № 1875:</a:t>
            </a:r>
          </a:p>
          <a:p>
            <a:pPr marL="224714" indent="0" algn="just"/>
            <a:r>
              <a:rPr lang="ru-RU" sz="1400" dirty="0">
                <a:latin typeface="+mn-lt"/>
              </a:rPr>
              <a:t>для подтверждения осуществления всех стадий производства (</a:t>
            </a:r>
            <a:r>
              <a:rPr lang="ru-RU" sz="1400" b="1" i="1" dirty="0">
                <a:latin typeface="+mn-lt"/>
              </a:rPr>
              <a:t>в том числе синтеза молекулы действующего вещества </a:t>
            </a:r>
            <a:r>
              <a:rPr lang="ru-RU" sz="1400" dirty="0">
                <a:latin typeface="+mn-lt"/>
              </a:rPr>
              <a:t>при производстве фармацевтических субстанций) лекарственного препарата на территориях государств - членов Евразийского экономического союза</a:t>
            </a:r>
          </a:p>
          <a:p>
            <a:pPr marL="0" indent="0" algn="just"/>
            <a:endParaRPr lang="ru-RU" sz="1376" dirty="0"/>
          </a:p>
        </p:txBody>
      </p:sp>
      <p:pic>
        <p:nvPicPr>
          <p:cNvPr id="7" name="Рисунок 6">
            <a:extLst>
              <a:ext uri="{FF2B5EF4-FFF2-40B4-BE49-F238E27FC236}">
                <a16:creationId xmlns:a16="http://schemas.microsoft.com/office/drawing/2014/main" id="{DBAB5469-8B66-4A5D-850A-BCE45233B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8" name="TextBox 7">
            <a:extLst>
              <a:ext uri="{FF2B5EF4-FFF2-40B4-BE49-F238E27FC236}">
                <a16:creationId xmlns:a16="http://schemas.microsoft.com/office/drawing/2014/main" id="{CD2BC762-56F6-41F6-BD3E-9D1F79FD695D}"/>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2788557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 name="Рисунок 2">
            <a:extLst>
              <a:ext uri="{FF2B5EF4-FFF2-40B4-BE49-F238E27FC236}">
                <a16:creationId xmlns:a16="http://schemas.microsoft.com/office/drawing/2014/main" id="{588A9138-5E90-4EBC-A9B9-080FA96BE054}"/>
              </a:ext>
            </a:extLst>
          </p:cNvPr>
          <p:cNvPicPr>
            <a:picLocks noChangeAspect="1"/>
          </p:cNvPicPr>
          <p:nvPr/>
        </p:nvPicPr>
        <p:blipFill>
          <a:blip r:embed="rId3"/>
          <a:stretch>
            <a:fillRect/>
          </a:stretch>
        </p:blipFill>
        <p:spPr>
          <a:xfrm>
            <a:off x="157354" y="88588"/>
            <a:ext cx="3697366" cy="4966323"/>
          </a:xfrm>
          <a:prstGeom prst="rect">
            <a:avLst/>
          </a:prstGeom>
        </p:spPr>
      </p:pic>
      <p:pic>
        <p:nvPicPr>
          <p:cNvPr id="5" name="Рисунок 4">
            <a:extLst>
              <a:ext uri="{FF2B5EF4-FFF2-40B4-BE49-F238E27FC236}">
                <a16:creationId xmlns:a16="http://schemas.microsoft.com/office/drawing/2014/main" id="{22BE58B4-0849-4C80-889B-FB981B421840}"/>
              </a:ext>
            </a:extLst>
          </p:cNvPr>
          <p:cNvPicPr>
            <a:picLocks noChangeAspect="1"/>
          </p:cNvPicPr>
          <p:nvPr/>
        </p:nvPicPr>
        <p:blipFill>
          <a:blip r:embed="rId4"/>
          <a:stretch>
            <a:fillRect/>
          </a:stretch>
        </p:blipFill>
        <p:spPr>
          <a:xfrm>
            <a:off x="3879614" y="177177"/>
            <a:ext cx="3401352" cy="4927364"/>
          </a:xfrm>
          <a:prstGeom prst="rect">
            <a:avLst/>
          </a:prstGeom>
        </p:spPr>
      </p:pic>
    </p:spTree>
    <p:extLst>
      <p:ext uri="{BB962C8B-B14F-4D97-AF65-F5344CB8AC3E}">
        <p14:creationId xmlns:p14="http://schemas.microsoft.com/office/powerpoint/2010/main" val="841602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14" name="Google Shape;385;p3">
            <a:extLst>
              <a:ext uri="{FF2B5EF4-FFF2-40B4-BE49-F238E27FC236}">
                <a16:creationId xmlns:a16="http://schemas.microsoft.com/office/drawing/2014/main" id="{95BE83F0-ECAC-4D85-BDF6-78D63C64EAE8}"/>
              </a:ext>
            </a:extLst>
          </p:cNvPr>
          <p:cNvSpPr txBox="1">
            <a:spLocks noGrp="1"/>
          </p:cNvSpPr>
          <p:nvPr>
            <p:ph type="body" idx="1"/>
          </p:nvPr>
        </p:nvSpPr>
        <p:spPr>
          <a:xfrm>
            <a:off x="324034" y="958788"/>
            <a:ext cx="8582488" cy="389509"/>
          </a:xfrm>
          <a:prstGeom prst="rect">
            <a:avLst/>
          </a:prstGeom>
          <a:noFill/>
          <a:ln>
            <a:noFill/>
          </a:ln>
        </p:spPr>
        <p:txBody>
          <a:bodyPr spcFirstLastPara="1" vert="horz" wrap="square" lIns="0" tIns="0" rIns="0" bIns="0" rtlCol="0" anchor="t" anchorCtr="0">
            <a:noAutofit/>
          </a:bodyPr>
          <a:lstStyle/>
          <a:p>
            <a:pPr marL="0" indent="0" algn="just" defTabSz="674141">
              <a:spcBef>
                <a:spcPts val="737"/>
              </a:spcBef>
              <a:buNone/>
              <a:defRPr/>
            </a:pPr>
            <a:r>
              <a:rPr lang="ru-RU" sz="1400" b="1" dirty="0">
                <a:solidFill>
                  <a:srgbClr val="000000"/>
                </a:solidFill>
              </a:rPr>
              <a:t>Отдельные графы Документа СП могут быть незаполненными.</a:t>
            </a:r>
            <a:endParaRPr lang="ru-RU" sz="1400" dirty="0">
              <a:solidFill>
                <a:srgbClr val="000000"/>
              </a:solidFill>
            </a:endParaRPr>
          </a:p>
          <a:p>
            <a:pPr marL="99871" indent="0" algn="just"/>
            <a:endParaRPr lang="ru-RU" sz="1400" i="1" dirty="0">
              <a:solidFill>
                <a:sysClr val="windowText" lastClr="000000"/>
              </a:solidFill>
            </a:endParaRPr>
          </a:p>
          <a:p>
            <a:pPr marL="337071" indent="-237198">
              <a:spcBef>
                <a:spcPts val="590"/>
              </a:spcBef>
              <a:buClr>
                <a:srgbClr val="0450F2"/>
              </a:buClr>
              <a:buSzPts val="1600"/>
            </a:pPr>
            <a:endParaRPr lang="ru-RU" sz="1573" dirty="0">
              <a:solidFill>
                <a:schemeClr val="dk1"/>
              </a:solidFill>
              <a:latin typeface="Exo 2"/>
              <a:ea typeface="Exo 2"/>
              <a:cs typeface="Exo 2"/>
              <a:sym typeface="Exo 2"/>
            </a:endParaRPr>
          </a:p>
          <a:p>
            <a:pPr marL="337071" indent="-237198">
              <a:spcBef>
                <a:spcPts val="590"/>
              </a:spcBef>
              <a:buClr>
                <a:srgbClr val="0450F2"/>
              </a:buClr>
              <a:buSzPts val="1600"/>
              <a:buNone/>
            </a:pPr>
            <a:endParaRPr sz="1573" dirty="0">
              <a:solidFill>
                <a:schemeClr val="dk1"/>
              </a:solidFill>
              <a:latin typeface="Exo 2"/>
              <a:ea typeface="Exo 2"/>
              <a:cs typeface="Exo 2"/>
              <a:sym typeface="Exo 2"/>
            </a:endParaRPr>
          </a:p>
        </p:txBody>
      </p:sp>
      <p:sp>
        <p:nvSpPr>
          <p:cNvPr id="6" name="Текст 2">
            <a:extLst>
              <a:ext uri="{FF2B5EF4-FFF2-40B4-BE49-F238E27FC236}">
                <a16:creationId xmlns:a16="http://schemas.microsoft.com/office/drawing/2014/main" id="{747A2688-C3D4-4B72-A52F-C7A73D5842F4}"/>
              </a:ext>
            </a:extLst>
          </p:cNvPr>
          <p:cNvSpPr txBox="1">
            <a:spLocks/>
          </p:cNvSpPr>
          <p:nvPr/>
        </p:nvSpPr>
        <p:spPr>
          <a:xfrm>
            <a:off x="237478" y="1637409"/>
            <a:ext cx="8498426" cy="2299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lgn="just"/>
            <a:r>
              <a:rPr lang="ru-RU" sz="1400" dirty="0">
                <a:latin typeface="+mn-lt"/>
                <a:cs typeface="Times New Roman" panose="02020603050405020304" pitchFamily="18" charset="0"/>
              </a:rPr>
              <a:t>Согласно п.58 Приложения № 2 «Перечень стадий технологического процесса производства лекарственных средств для медицинского применения» к административному регламенту Министерства промышленности и торговли РФ по предоставлению государственной услуги по выдаче документа, содержащего сведения о стадиях технологического процесса производства лекарственного средства для медицинского применения, осуществляемых на территории евразийского экономического союза, утвержденного приказом Минпромторга России от 31.12.2015 № 4368, фармацевтические субстанции, получаемые методами выделения из источников минерального происхождения обладают следующими стадиями производства молекулы: </a:t>
            </a:r>
          </a:p>
          <a:p>
            <a:pPr marL="280892" indent="-280892" algn="just">
              <a:buFont typeface="Wingdings" panose="05000000000000000000" pitchFamily="2" charset="2"/>
              <a:buChar char="ü"/>
            </a:pPr>
            <a:r>
              <a:rPr lang="ru-RU" sz="1400" dirty="0">
                <a:latin typeface="+mn-lt"/>
                <a:cs typeface="Times New Roman" panose="02020603050405020304" pitchFamily="18" charset="0"/>
              </a:rPr>
              <a:t>обработка (без изменения молекулы), </a:t>
            </a:r>
          </a:p>
          <a:p>
            <a:pPr marL="280892" indent="-280892" algn="just">
              <a:buFont typeface="Wingdings" panose="05000000000000000000" pitchFamily="2" charset="2"/>
              <a:buChar char="ü"/>
            </a:pPr>
            <a:r>
              <a:rPr lang="ru-RU" sz="1400" dirty="0">
                <a:latin typeface="+mn-lt"/>
                <a:cs typeface="Times New Roman" panose="02020603050405020304" pitchFamily="18" charset="0"/>
              </a:rPr>
              <a:t>завершающие стадии производства, </a:t>
            </a:r>
          </a:p>
          <a:p>
            <a:pPr marL="280892" indent="-280892" algn="just">
              <a:buFont typeface="Wingdings" panose="05000000000000000000" pitchFamily="2" charset="2"/>
              <a:buChar char="ü"/>
            </a:pPr>
            <a:r>
              <a:rPr lang="ru-RU" sz="1400" dirty="0">
                <a:latin typeface="+mn-lt"/>
                <a:cs typeface="Times New Roman" panose="02020603050405020304" pitchFamily="18" charset="0"/>
              </a:rPr>
              <a:t>фасовка, упаковка. </a:t>
            </a:r>
          </a:p>
          <a:p>
            <a:pPr marL="0" indent="0" algn="just"/>
            <a:endParaRPr lang="ru-RU" sz="1376" dirty="0"/>
          </a:p>
        </p:txBody>
      </p:sp>
      <p:pic>
        <p:nvPicPr>
          <p:cNvPr id="5" name="Рисунок 4">
            <a:extLst>
              <a:ext uri="{FF2B5EF4-FFF2-40B4-BE49-F238E27FC236}">
                <a16:creationId xmlns:a16="http://schemas.microsoft.com/office/drawing/2014/main" id="{5B937D3C-46F4-4FD7-ACFC-98C333C79C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10" y="307396"/>
            <a:ext cx="1366602" cy="175744"/>
          </a:xfrm>
          <a:prstGeom prst="rect">
            <a:avLst/>
          </a:prstGeom>
        </p:spPr>
      </p:pic>
      <p:sp>
        <p:nvSpPr>
          <p:cNvPr id="7" name="TextBox 6">
            <a:extLst>
              <a:ext uri="{FF2B5EF4-FFF2-40B4-BE49-F238E27FC236}">
                <a16:creationId xmlns:a16="http://schemas.microsoft.com/office/drawing/2014/main" id="{725D92AB-9A50-4005-AA57-D13277230AB2}"/>
              </a:ext>
            </a:extLst>
          </p:cNvPr>
          <p:cNvSpPr txBox="1"/>
          <p:nvPr/>
        </p:nvSpPr>
        <p:spPr>
          <a:xfrm>
            <a:off x="323528" y="517499"/>
            <a:ext cx="8769787" cy="400110"/>
          </a:xfrm>
          <a:prstGeom prst="rect">
            <a:avLst/>
          </a:prstGeom>
          <a:noFill/>
        </p:spPr>
        <p:txBody>
          <a:bodyPr wrap="square" rtlCol="0">
            <a:spAutoFit/>
          </a:bodyPr>
          <a:lstStyle/>
          <a:p>
            <a:r>
              <a:rPr lang="ru-RU" sz="2000" b="1" dirty="0">
                <a:solidFill>
                  <a:schemeClr val="accent1"/>
                </a:solidFill>
              </a:rPr>
              <a:t>Рассмотрение заявок ЛП</a:t>
            </a:r>
          </a:p>
        </p:txBody>
      </p:sp>
    </p:spTree>
    <p:extLst>
      <p:ext uri="{BB962C8B-B14F-4D97-AF65-F5344CB8AC3E}">
        <p14:creationId xmlns:p14="http://schemas.microsoft.com/office/powerpoint/2010/main" val="2318442260"/>
      </p:ext>
    </p:extLst>
  </p:cSld>
  <p:clrMapOvr>
    <a:masterClrMapping/>
  </p:clrMapOvr>
</p:sld>
</file>

<file path=ppt/theme/theme1.xml><?xml version="1.0" encoding="utf-8"?>
<a:theme xmlns:a="http://schemas.openxmlformats.org/drawingml/2006/main" name="Тема Office">
  <a:themeElements>
    <a:clrScheme name="Фирменная">
      <a:dk1>
        <a:srgbClr val="000000"/>
      </a:dk1>
      <a:lt1>
        <a:sysClr val="window" lastClr="FFFFFF"/>
      </a:lt1>
      <a:dk2>
        <a:srgbClr val="446CB3"/>
      </a:dk2>
      <a:lt2>
        <a:srgbClr val="FFFFFF"/>
      </a:lt2>
      <a:accent1>
        <a:srgbClr val="1F3A93"/>
      </a:accent1>
      <a:accent2>
        <a:srgbClr val="00B050"/>
      </a:accent2>
      <a:accent3>
        <a:srgbClr val="FFFF00"/>
      </a:accent3>
      <a:accent4>
        <a:srgbClr val="F22613"/>
      </a:accent4>
      <a:accent5>
        <a:srgbClr val="446CB3"/>
      </a:accent5>
      <a:accent6>
        <a:srgbClr val="7030A0"/>
      </a:accent6>
      <a:hlink>
        <a:srgbClr val="0563C1"/>
      </a:hlink>
      <a:folHlink>
        <a:srgbClr val="954F72"/>
      </a:folHlink>
    </a:clrScheme>
    <a:fontScheme name="Другая 1">
      <a:majorFont>
        <a:latin typeface="Source Sans Pro Black"/>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Фабрикант 2023">
  <a:themeElements>
    <a:clrScheme name="Фабрикант">
      <a:dk1>
        <a:srgbClr val="004065"/>
      </a:dk1>
      <a:lt1>
        <a:srgbClr val="FFFFFF"/>
      </a:lt1>
      <a:dk2>
        <a:srgbClr val="009DDB"/>
      </a:dk2>
      <a:lt2>
        <a:srgbClr val="D7E0E8"/>
      </a:lt2>
      <a:accent1>
        <a:srgbClr val="7E99AA"/>
      </a:accent1>
      <a:accent2>
        <a:srgbClr val="FF7000"/>
      </a:accent2>
      <a:accent3>
        <a:srgbClr val="212121"/>
      </a:accent3>
      <a:accent4>
        <a:srgbClr val="FFC000"/>
      </a:accent4>
      <a:accent5>
        <a:srgbClr val="00B050"/>
      </a:accent5>
      <a:accent6>
        <a:srgbClr val="7030A0"/>
      </a:accent6>
      <a:hlink>
        <a:srgbClr val="212121"/>
      </a:hlink>
      <a:folHlink>
        <a:srgbClr val="2121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Фабрикант 2023" id="{A1220567-C516-4F20-85C0-8668DC5CBA3F}" vid="{C1A62322-A7AB-4A7F-AE8E-4D3B04F07951}"/>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19038</TotalTime>
  <Words>12459</Words>
  <Application>Microsoft Office PowerPoint</Application>
  <PresentationFormat>Экран (16:9)</PresentationFormat>
  <Paragraphs>771</Paragraphs>
  <Slides>130</Slides>
  <Notes>123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130</vt:i4>
      </vt:variant>
    </vt:vector>
  </HeadingPairs>
  <TitlesOfParts>
    <vt:vector size="140" baseType="lpstr">
      <vt:lpstr>Arial</vt:lpstr>
      <vt:lpstr>Calibri</vt:lpstr>
      <vt:lpstr>Exo 2</vt:lpstr>
      <vt:lpstr>Exo 2 SemiBold</vt:lpstr>
      <vt:lpstr>Source Sans Pro Black</vt:lpstr>
      <vt:lpstr>Times New Roman</vt:lpstr>
      <vt:lpstr>Verdana</vt:lpstr>
      <vt:lpstr>Wingdings</vt:lpstr>
      <vt:lpstr>Тема Office</vt:lpstr>
      <vt:lpstr>Фабрикант 2023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Национальный режим в здравоохранении</dc:title>
  <dc:creator>Григорий Александров</dc:creator>
  <cp:lastModifiedBy>Сучкова Елена Николаевна</cp:lastModifiedBy>
  <cp:revision>1605</cp:revision>
  <dcterms:created xsi:type="dcterms:W3CDTF">2015-02-24T04:16:14Z</dcterms:created>
  <dcterms:modified xsi:type="dcterms:W3CDTF">2025-06-11T02:38:48Z</dcterms:modified>
</cp:coreProperties>
</file>