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8"/>
  </p:notesMasterIdLst>
  <p:handoutMasterIdLst>
    <p:handoutMasterId r:id="rId119"/>
  </p:handoutMasterIdLst>
  <p:sldIdLst>
    <p:sldId id="6714" r:id="rId2"/>
    <p:sldId id="326" r:id="rId3"/>
    <p:sldId id="6715" r:id="rId4"/>
    <p:sldId id="5295" r:id="rId5"/>
    <p:sldId id="296" r:id="rId6"/>
    <p:sldId id="1271" r:id="rId7"/>
    <p:sldId id="1275" r:id="rId8"/>
    <p:sldId id="6695" r:id="rId9"/>
    <p:sldId id="6696" r:id="rId10"/>
    <p:sldId id="1258" r:id="rId11"/>
    <p:sldId id="1264" r:id="rId12"/>
    <p:sldId id="6713" r:id="rId13"/>
    <p:sldId id="6712" r:id="rId14"/>
    <p:sldId id="6717" r:id="rId15"/>
    <p:sldId id="6692" r:id="rId16"/>
    <p:sldId id="1266" r:id="rId17"/>
    <p:sldId id="6705" r:id="rId18"/>
    <p:sldId id="6706" r:id="rId19"/>
    <p:sldId id="1272" r:id="rId20"/>
    <p:sldId id="1288" r:id="rId21"/>
    <p:sldId id="267" r:id="rId22"/>
    <p:sldId id="1277" r:id="rId23"/>
    <p:sldId id="1289" r:id="rId24"/>
    <p:sldId id="6716" r:id="rId25"/>
    <p:sldId id="311" r:id="rId26"/>
    <p:sldId id="272" r:id="rId27"/>
    <p:sldId id="6707" r:id="rId28"/>
    <p:sldId id="6708" r:id="rId29"/>
    <p:sldId id="6323" r:id="rId30"/>
    <p:sldId id="6324" r:id="rId31"/>
    <p:sldId id="5436" r:id="rId32"/>
    <p:sldId id="5441" r:id="rId33"/>
    <p:sldId id="6709" r:id="rId34"/>
    <p:sldId id="5444" r:id="rId35"/>
    <p:sldId id="5443" r:id="rId36"/>
    <p:sldId id="5445" r:id="rId37"/>
    <p:sldId id="5447" r:id="rId38"/>
    <p:sldId id="6325" r:id="rId39"/>
    <p:sldId id="6326" r:id="rId40"/>
    <p:sldId id="6710" r:id="rId41"/>
    <p:sldId id="6321" r:id="rId42"/>
    <p:sldId id="6315" r:id="rId43"/>
    <p:sldId id="6322" r:id="rId44"/>
    <p:sldId id="6718" r:id="rId45"/>
    <p:sldId id="324" r:id="rId46"/>
    <p:sldId id="5440" r:id="rId47"/>
    <p:sldId id="6328" r:id="rId48"/>
    <p:sldId id="6320" r:id="rId49"/>
    <p:sldId id="6711" r:id="rId50"/>
    <p:sldId id="5462" r:id="rId51"/>
    <p:sldId id="5459" r:id="rId52"/>
    <p:sldId id="5463" r:id="rId53"/>
    <p:sldId id="5294" r:id="rId54"/>
    <p:sldId id="6699" r:id="rId55"/>
    <p:sldId id="6639" r:id="rId56"/>
    <p:sldId id="1261" r:id="rId57"/>
    <p:sldId id="6640" r:id="rId58"/>
    <p:sldId id="1601" r:id="rId59"/>
    <p:sldId id="6317" r:id="rId60"/>
    <p:sldId id="6666" r:id="rId61"/>
    <p:sldId id="6592" r:id="rId62"/>
    <p:sldId id="6605" r:id="rId63"/>
    <p:sldId id="6593" r:id="rId64"/>
    <p:sldId id="6594" r:id="rId65"/>
    <p:sldId id="1267" r:id="rId66"/>
    <p:sldId id="6318" r:id="rId67"/>
    <p:sldId id="6700" r:id="rId68"/>
    <p:sldId id="6587" r:id="rId69"/>
    <p:sldId id="6701" r:id="rId70"/>
    <p:sldId id="6585" r:id="rId71"/>
    <p:sldId id="5446" r:id="rId72"/>
    <p:sldId id="6582" r:id="rId73"/>
    <p:sldId id="6678" r:id="rId74"/>
    <p:sldId id="6737" r:id="rId75"/>
    <p:sldId id="1269" r:id="rId76"/>
    <p:sldId id="6740" r:id="rId77"/>
    <p:sldId id="285" r:id="rId78"/>
    <p:sldId id="327" r:id="rId79"/>
    <p:sldId id="6741" r:id="rId80"/>
    <p:sldId id="291" r:id="rId81"/>
    <p:sldId id="6589" r:id="rId82"/>
    <p:sldId id="6355" r:id="rId83"/>
    <p:sldId id="6294" r:id="rId84"/>
    <p:sldId id="6296" r:id="rId85"/>
    <p:sldId id="6624" r:id="rId86"/>
    <p:sldId id="6631" r:id="rId87"/>
    <p:sldId id="6687" r:id="rId88"/>
    <p:sldId id="317" r:id="rId89"/>
    <p:sldId id="318" r:id="rId90"/>
    <p:sldId id="6703" r:id="rId91"/>
    <p:sldId id="6647" r:id="rId92"/>
    <p:sldId id="6738" r:id="rId93"/>
    <p:sldId id="6739" r:id="rId94"/>
    <p:sldId id="6719" r:id="rId95"/>
    <p:sldId id="6688" r:id="rId96"/>
    <p:sldId id="6689" r:id="rId97"/>
    <p:sldId id="6720" r:id="rId98"/>
    <p:sldId id="6721" r:id="rId99"/>
    <p:sldId id="6722" r:id="rId100"/>
    <p:sldId id="6723" r:id="rId101"/>
    <p:sldId id="6724" r:id="rId102"/>
    <p:sldId id="6725" r:id="rId103"/>
    <p:sldId id="6726" r:id="rId104"/>
    <p:sldId id="6727" r:id="rId105"/>
    <p:sldId id="6728" r:id="rId106"/>
    <p:sldId id="6729" r:id="rId107"/>
    <p:sldId id="6730" r:id="rId108"/>
    <p:sldId id="6617" r:id="rId109"/>
    <p:sldId id="6731" r:id="rId110"/>
    <p:sldId id="6732" r:id="rId111"/>
    <p:sldId id="6733" r:id="rId112"/>
    <p:sldId id="6734" r:id="rId113"/>
    <p:sldId id="6735" r:id="rId114"/>
    <p:sldId id="6736" r:id="rId115"/>
    <p:sldId id="6609" r:id="rId116"/>
    <p:sldId id="1251" r:id="rId117"/>
  </p:sldIdLst>
  <p:sldSz cx="12192000" cy="6858000"/>
  <p:notesSz cx="6648450" cy="98059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8" autoAdjust="0"/>
    <p:restoredTop sz="96374" autoAdjust="0"/>
  </p:normalViewPr>
  <p:slideViewPr>
    <p:cSldViewPr>
      <p:cViewPr varScale="1">
        <p:scale>
          <a:sx n="110" d="100"/>
          <a:sy n="110" d="100"/>
        </p:scale>
        <p:origin x="924" y="96"/>
      </p:cViewPr>
      <p:guideLst>
        <p:guide orient="horz" pos="2160"/>
        <p:guide pos="3840"/>
      </p:guideLst>
    </p:cSldViewPr>
  </p:slideViewPr>
  <p:outlineViewPr>
    <p:cViewPr>
      <p:scale>
        <a:sx n="33" d="100"/>
        <a:sy n="33" d="100"/>
      </p:scale>
      <p:origin x="0" y="-10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3BCF1-3EB5-42C3-80A4-486A554CDB8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854440E3-6760-4AD7-BBD3-761397B334A1}">
      <dgm:prSet phldrT="[Текст]"/>
      <dgm:spPr/>
      <dgm:t>
        <a:bodyPr/>
        <a:lstStyle/>
        <a:p>
          <a:r>
            <a:rPr lang="ru-RU" dirty="0"/>
            <a:t>Неконкурентные закупки (3.2 ст. 3)</a:t>
          </a:r>
        </a:p>
      </dgm:t>
    </dgm:pt>
    <dgm:pt modelId="{945A36F4-3DD9-4B30-B4F4-A43F9219A87A}" type="parTrans" cxnId="{55CE0E31-865A-4377-8134-D28C2B468045}">
      <dgm:prSet/>
      <dgm:spPr/>
      <dgm:t>
        <a:bodyPr/>
        <a:lstStyle/>
        <a:p>
          <a:endParaRPr lang="ru-RU"/>
        </a:p>
      </dgm:t>
    </dgm:pt>
    <dgm:pt modelId="{353FF41A-A2A5-4229-AD3F-A46BB4715F83}" type="sibTrans" cxnId="{55CE0E31-865A-4377-8134-D28C2B468045}">
      <dgm:prSet/>
      <dgm:spPr/>
      <dgm:t>
        <a:bodyPr/>
        <a:lstStyle/>
        <a:p>
          <a:endParaRPr lang="ru-RU"/>
        </a:p>
      </dgm:t>
    </dgm:pt>
    <dgm:pt modelId="{4A9EA91D-1C16-4C49-8770-DC8587709CFC}">
      <dgm:prSet phldrT="[Текст]"/>
      <dgm:spPr/>
      <dgm:t>
        <a:bodyPr/>
        <a:lstStyle/>
        <a:p>
          <a:r>
            <a:rPr lang="ru-RU" dirty="0"/>
            <a:t>Закупки у единственного поставщика</a:t>
          </a:r>
        </a:p>
      </dgm:t>
    </dgm:pt>
    <dgm:pt modelId="{46C0638E-E9F3-46C1-B96C-AA355BA78937}" type="parTrans" cxnId="{989D2D34-1381-436A-BE6B-6FA6520DFF4D}">
      <dgm:prSet/>
      <dgm:spPr/>
      <dgm:t>
        <a:bodyPr/>
        <a:lstStyle/>
        <a:p>
          <a:endParaRPr lang="ru-RU"/>
        </a:p>
      </dgm:t>
    </dgm:pt>
    <dgm:pt modelId="{4FC84B75-4463-4DDD-8CA0-AAA9B5016845}" type="sibTrans" cxnId="{989D2D34-1381-436A-BE6B-6FA6520DFF4D}">
      <dgm:prSet/>
      <dgm:spPr/>
      <dgm:t>
        <a:bodyPr/>
        <a:lstStyle/>
        <a:p>
          <a:endParaRPr lang="ru-RU"/>
        </a:p>
      </dgm:t>
    </dgm:pt>
    <dgm:pt modelId="{C43CEAD0-C5BE-48EA-87C2-3E414401DA8A}">
      <dgm:prSet phldrT="[Текст]"/>
      <dgm:spPr/>
      <dgm:t>
        <a:bodyPr/>
        <a:lstStyle/>
        <a:p>
          <a:r>
            <a:rPr lang="ru-RU" dirty="0"/>
            <a:t>Иные неконкурентные способы</a:t>
          </a:r>
        </a:p>
      </dgm:t>
    </dgm:pt>
    <dgm:pt modelId="{B501FB77-AF23-480C-89F0-1049BCD63F96}" type="parTrans" cxnId="{C6E0ADE8-C78F-456C-B8A0-1CED64B183B9}">
      <dgm:prSet/>
      <dgm:spPr/>
      <dgm:t>
        <a:bodyPr/>
        <a:lstStyle/>
        <a:p>
          <a:endParaRPr lang="ru-RU"/>
        </a:p>
      </dgm:t>
    </dgm:pt>
    <dgm:pt modelId="{6F51802E-BF33-4588-A7FE-0C64F2F8E7D2}" type="sibTrans" cxnId="{C6E0ADE8-C78F-456C-B8A0-1CED64B183B9}">
      <dgm:prSet/>
      <dgm:spPr/>
      <dgm:t>
        <a:bodyPr/>
        <a:lstStyle/>
        <a:p>
          <a:endParaRPr lang="ru-RU"/>
        </a:p>
      </dgm:t>
    </dgm:pt>
    <dgm:pt modelId="{731D1814-546E-4910-B5DB-FD76BE5992DD}" type="pres">
      <dgm:prSet presAssocID="{7B63BCF1-3EB5-42C3-80A4-486A554CDB8F}" presName="hierChild1" presStyleCnt="0">
        <dgm:presLayoutVars>
          <dgm:orgChart val="1"/>
          <dgm:chPref val="1"/>
          <dgm:dir/>
          <dgm:animOne val="branch"/>
          <dgm:animLvl val="lvl"/>
          <dgm:resizeHandles/>
        </dgm:presLayoutVars>
      </dgm:prSet>
      <dgm:spPr/>
    </dgm:pt>
    <dgm:pt modelId="{481334AE-0BAD-4BB4-B3F3-8A7695D8DAD7}" type="pres">
      <dgm:prSet presAssocID="{854440E3-6760-4AD7-BBD3-761397B334A1}" presName="hierRoot1" presStyleCnt="0">
        <dgm:presLayoutVars>
          <dgm:hierBranch val="init"/>
        </dgm:presLayoutVars>
      </dgm:prSet>
      <dgm:spPr/>
    </dgm:pt>
    <dgm:pt modelId="{85EC1376-3741-47A0-96F2-ACAE7A467525}" type="pres">
      <dgm:prSet presAssocID="{854440E3-6760-4AD7-BBD3-761397B334A1}" presName="rootComposite1" presStyleCnt="0"/>
      <dgm:spPr/>
    </dgm:pt>
    <dgm:pt modelId="{69F0FB6F-1308-43B2-8FAD-12D6E7B40CE9}" type="pres">
      <dgm:prSet presAssocID="{854440E3-6760-4AD7-BBD3-761397B334A1}" presName="rootText1" presStyleLbl="node0" presStyleIdx="0" presStyleCnt="1" custScaleX="151549" custLinFactNeighborX="2979" custLinFactNeighborY="-1770">
        <dgm:presLayoutVars>
          <dgm:chPref val="3"/>
        </dgm:presLayoutVars>
      </dgm:prSet>
      <dgm:spPr/>
    </dgm:pt>
    <dgm:pt modelId="{1E1FE135-753D-4127-BCB2-7E3E817A8648}" type="pres">
      <dgm:prSet presAssocID="{854440E3-6760-4AD7-BBD3-761397B334A1}" presName="rootConnector1" presStyleLbl="node1" presStyleIdx="0" presStyleCnt="0"/>
      <dgm:spPr/>
    </dgm:pt>
    <dgm:pt modelId="{53305DCC-6C1D-43DF-A7B4-3714C9AEC8F3}" type="pres">
      <dgm:prSet presAssocID="{854440E3-6760-4AD7-BBD3-761397B334A1}" presName="hierChild2" presStyleCnt="0"/>
      <dgm:spPr/>
    </dgm:pt>
    <dgm:pt modelId="{948356A6-4A11-444E-900F-615C5959E6D5}" type="pres">
      <dgm:prSet presAssocID="{46C0638E-E9F3-46C1-B96C-AA355BA78937}" presName="Name37" presStyleLbl="parChTrans1D2" presStyleIdx="0" presStyleCnt="2"/>
      <dgm:spPr/>
    </dgm:pt>
    <dgm:pt modelId="{600F6B8D-41B1-4FF2-87C8-E609C78711A6}" type="pres">
      <dgm:prSet presAssocID="{4A9EA91D-1C16-4C49-8770-DC8587709CFC}" presName="hierRoot2" presStyleCnt="0">
        <dgm:presLayoutVars>
          <dgm:hierBranch val="init"/>
        </dgm:presLayoutVars>
      </dgm:prSet>
      <dgm:spPr/>
    </dgm:pt>
    <dgm:pt modelId="{877C8A8F-E23D-437D-B5B2-15B6788698F1}" type="pres">
      <dgm:prSet presAssocID="{4A9EA91D-1C16-4C49-8770-DC8587709CFC}" presName="rootComposite" presStyleCnt="0"/>
      <dgm:spPr/>
    </dgm:pt>
    <dgm:pt modelId="{767722FD-1337-4EB4-B1F7-F41558D871C7}" type="pres">
      <dgm:prSet presAssocID="{4A9EA91D-1C16-4C49-8770-DC8587709CFC}" presName="rootText" presStyleLbl="node2" presStyleIdx="0" presStyleCnt="2">
        <dgm:presLayoutVars>
          <dgm:chPref val="3"/>
        </dgm:presLayoutVars>
      </dgm:prSet>
      <dgm:spPr/>
    </dgm:pt>
    <dgm:pt modelId="{BCF978BB-6963-4B05-BD2E-B9D65BDB70E8}" type="pres">
      <dgm:prSet presAssocID="{4A9EA91D-1C16-4C49-8770-DC8587709CFC}" presName="rootConnector" presStyleLbl="node2" presStyleIdx="0" presStyleCnt="2"/>
      <dgm:spPr/>
    </dgm:pt>
    <dgm:pt modelId="{0DA3D9D7-CD6D-4D30-A5FB-2999C6720818}" type="pres">
      <dgm:prSet presAssocID="{4A9EA91D-1C16-4C49-8770-DC8587709CFC}" presName="hierChild4" presStyleCnt="0"/>
      <dgm:spPr/>
    </dgm:pt>
    <dgm:pt modelId="{7524AFB3-74FD-496F-ADED-F7BE7F36C06F}" type="pres">
      <dgm:prSet presAssocID="{4A9EA91D-1C16-4C49-8770-DC8587709CFC}" presName="hierChild5" presStyleCnt="0"/>
      <dgm:spPr/>
    </dgm:pt>
    <dgm:pt modelId="{AC48EC3E-D95C-46DB-8BFD-979C9FCFDE72}" type="pres">
      <dgm:prSet presAssocID="{B501FB77-AF23-480C-89F0-1049BCD63F96}" presName="Name37" presStyleLbl="parChTrans1D2" presStyleIdx="1" presStyleCnt="2"/>
      <dgm:spPr/>
    </dgm:pt>
    <dgm:pt modelId="{0E0CDB7D-3FAA-477B-AC4E-55B3870EBAD8}" type="pres">
      <dgm:prSet presAssocID="{C43CEAD0-C5BE-48EA-87C2-3E414401DA8A}" presName="hierRoot2" presStyleCnt="0">
        <dgm:presLayoutVars>
          <dgm:hierBranch val="init"/>
        </dgm:presLayoutVars>
      </dgm:prSet>
      <dgm:spPr/>
    </dgm:pt>
    <dgm:pt modelId="{69D90DC7-0991-46EF-B9A4-1D4235982360}" type="pres">
      <dgm:prSet presAssocID="{C43CEAD0-C5BE-48EA-87C2-3E414401DA8A}" presName="rootComposite" presStyleCnt="0"/>
      <dgm:spPr/>
    </dgm:pt>
    <dgm:pt modelId="{5A916DD4-52AF-43F1-A436-B0CCCBADD910}" type="pres">
      <dgm:prSet presAssocID="{C43CEAD0-C5BE-48EA-87C2-3E414401DA8A}" presName="rootText" presStyleLbl="node2" presStyleIdx="1" presStyleCnt="2">
        <dgm:presLayoutVars>
          <dgm:chPref val="3"/>
        </dgm:presLayoutVars>
      </dgm:prSet>
      <dgm:spPr/>
    </dgm:pt>
    <dgm:pt modelId="{5729D427-3FD2-40B9-8315-D5E87008C993}" type="pres">
      <dgm:prSet presAssocID="{C43CEAD0-C5BE-48EA-87C2-3E414401DA8A}" presName="rootConnector" presStyleLbl="node2" presStyleIdx="1" presStyleCnt="2"/>
      <dgm:spPr/>
    </dgm:pt>
    <dgm:pt modelId="{D7D4A590-6E5C-4B09-A2F5-8B0654F5D6F4}" type="pres">
      <dgm:prSet presAssocID="{C43CEAD0-C5BE-48EA-87C2-3E414401DA8A}" presName="hierChild4" presStyleCnt="0"/>
      <dgm:spPr/>
    </dgm:pt>
    <dgm:pt modelId="{222DDA09-F2F0-4FD9-BEC2-BCAFF63434EE}" type="pres">
      <dgm:prSet presAssocID="{C43CEAD0-C5BE-48EA-87C2-3E414401DA8A}" presName="hierChild5" presStyleCnt="0"/>
      <dgm:spPr/>
    </dgm:pt>
    <dgm:pt modelId="{94921320-F081-4C49-9648-E32C90C007F0}" type="pres">
      <dgm:prSet presAssocID="{854440E3-6760-4AD7-BBD3-761397B334A1}" presName="hierChild3" presStyleCnt="0"/>
      <dgm:spPr/>
    </dgm:pt>
  </dgm:ptLst>
  <dgm:cxnLst>
    <dgm:cxn modelId="{46DFEA25-0F84-4E69-9D56-C3469DDAB9A7}" type="presOf" srcId="{7B63BCF1-3EB5-42C3-80A4-486A554CDB8F}" destId="{731D1814-546E-4910-B5DB-FD76BE5992DD}" srcOrd="0" destOrd="0" presId="urn:microsoft.com/office/officeart/2005/8/layout/orgChart1"/>
    <dgm:cxn modelId="{55CE0E31-865A-4377-8134-D28C2B468045}" srcId="{7B63BCF1-3EB5-42C3-80A4-486A554CDB8F}" destId="{854440E3-6760-4AD7-BBD3-761397B334A1}" srcOrd="0" destOrd="0" parTransId="{945A36F4-3DD9-4B30-B4F4-A43F9219A87A}" sibTransId="{353FF41A-A2A5-4229-AD3F-A46BB4715F83}"/>
    <dgm:cxn modelId="{989D2D34-1381-436A-BE6B-6FA6520DFF4D}" srcId="{854440E3-6760-4AD7-BBD3-761397B334A1}" destId="{4A9EA91D-1C16-4C49-8770-DC8587709CFC}" srcOrd="0" destOrd="0" parTransId="{46C0638E-E9F3-46C1-B96C-AA355BA78937}" sibTransId="{4FC84B75-4463-4DDD-8CA0-AAA9B5016845}"/>
    <dgm:cxn modelId="{B892AC6B-744E-43BC-BBD2-27349E7A4C38}" type="presOf" srcId="{C43CEAD0-C5BE-48EA-87C2-3E414401DA8A}" destId="{5A916DD4-52AF-43F1-A436-B0CCCBADD910}" srcOrd="0" destOrd="0" presId="urn:microsoft.com/office/officeart/2005/8/layout/orgChart1"/>
    <dgm:cxn modelId="{B3C01F71-BE38-40EA-B6CE-5AE3B1D90C79}" type="presOf" srcId="{4A9EA91D-1C16-4C49-8770-DC8587709CFC}" destId="{BCF978BB-6963-4B05-BD2E-B9D65BDB70E8}" srcOrd="1" destOrd="0" presId="urn:microsoft.com/office/officeart/2005/8/layout/orgChart1"/>
    <dgm:cxn modelId="{95497474-7ADB-4815-9E5D-A82BBCFCA108}" type="presOf" srcId="{854440E3-6760-4AD7-BBD3-761397B334A1}" destId="{69F0FB6F-1308-43B2-8FAD-12D6E7B40CE9}" srcOrd="0" destOrd="0" presId="urn:microsoft.com/office/officeart/2005/8/layout/orgChart1"/>
    <dgm:cxn modelId="{AB97E274-C642-4990-8171-AA7CCD08D880}" type="presOf" srcId="{46C0638E-E9F3-46C1-B96C-AA355BA78937}" destId="{948356A6-4A11-444E-900F-615C5959E6D5}" srcOrd="0" destOrd="0" presId="urn:microsoft.com/office/officeart/2005/8/layout/orgChart1"/>
    <dgm:cxn modelId="{DA722E8D-060F-48FD-BE13-509B21C1AC97}" type="presOf" srcId="{C43CEAD0-C5BE-48EA-87C2-3E414401DA8A}" destId="{5729D427-3FD2-40B9-8315-D5E87008C993}" srcOrd="1" destOrd="0" presId="urn:microsoft.com/office/officeart/2005/8/layout/orgChart1"/>
    <dgm:cxn modelId="{B0585D99-D698-4FB1-A094-C256BF40E536}" type="presOf" srcId="{B501FB77-AF23-480C-89F0-1049BCD63F96}" destId="{AC48EC3E-D95C-46DB-8BFD-979C9FCFDE72}" srcOrd="0" destOrd="0" presId="urn:microsoft.com/office/officeart/2005/8/layout/orgChart1"/>
    <dgm:cxn modelId="{8B9913A7-62F7-4C34-B8BF-B367EB68CBBE}" type="presOf" srcId="{4A9EA91D-1C16-4C49-8770-DC8587709CFC}" destId="{767722FD-1337-4EB4-B1F7-F41558D871C7}" srcOrd="0" destOrd="0" presId="urn:microsoft.com/office/officeart/2005/8/layout/orgChart1"/>
    <dgm:cxn modelId="{F0B6F7DD-0977-435D-AEC1-55D5C1C1D9AB}" type="presOf" srcId="{854440E3-6760-4AD7-BBD3-761397B334A1}" destId="{1E1FE135-753D-4127-BCB2-7E3E817A8648}" srcOrd="1" destOrd="0" presId="urn:microsoft.com/office/officeart/2005/8/layout/orgChart1"/>
    <dgm:cxn modelId="{C6E0ADE8-C78F-456C-B8A0-1CED64B183B9}" srcId="{854440E3-6760-4AD7-BBD3-761397B334A1}" destId="{C43CEAD0-C5BE-48EA-87C2-3E414401DA8A}" srcOrd="1" destOrd="0" parTransId="{B501FB77-AF23-480C-89F0-1049BCD63F96}" sibTransId="{6F51802E-BF33-4588-A7FE-0C64F2F8E7D2}"/>
    <dgm:cxn modelId="{2B989F8D-635F-4A86-A510-91D6C14F35E9}" type="presParOf" srcId="{731D1814-546E-4910-B5DB-FD76BE5992DD}" destId="{481334AE-0BAD-4BB4-B3F3-8A7695D8DAD7}" srcOrd="0" destOrd="0" presId="urn:microsoft.com/office/officeart/2005/8/layout/orgChart1"/>
    <dgm:cxn modelId="{0400A2AA-B250-4FE7-89AB-B81E2B2B382B}" type="presParOf" srcId="{481334AE-0BAD-4BB4-B3F3-8A7695D8DAD7}" destId="{85EC1376-3741-47A0-96F2-ACAE7A467525}" srcOrd="0" destOrd="0" presId="urn:microsoft.com/office/officeart/2005/8/layout/orgChart1"/>
    <dgm:cxn modelId="{A40BBD1F-2C80-4508-A90E-C77374136209}" type="presParOf" srcId="{85EC1376-3741-47A0-96F2-ACAE7A467525}" destId="{69F0FB6F-1308-43B2-8FAD-12D6E7B40CE9}" srcOrd="0" destOrd="0" presId="urn:microsoft.com/office/officeart/2005/8/layout/orgChart1"/>
    <dgm:cxn modelId="{467FC10B-0253-4EDE-8DFF-31A3E8EB2D7C}" type="presParOf" srcId="{85EC1376-3741-47A0-96F2-ACAE7A467525}" destId="{1E1FE135-753D-4127-BCB2-7E3E817A8648}" srcOrd="1" destOrd="0" presId="urn:microsoft.com/office/officeart/2005/8/layout/orgChart1"/>
    <dgm:cxn modelId="{0CF5F585-C77A-4316-9CD1-67E2B9145527}" type="presParOf" srcId="{481334AE-0BAD-4BB4-B3F3-8A7695D8DAD7}" destId="{53305DCC-6C1D-43DF-A7B4-3714C9AEC8F3}" srcOrd="1" destOrd="0" presId="urn:microsoft.com/office/officeart/2005/8/layout/orgChart1"/>
    <dgm:cxn modelId="{921DFA8A-2799-4012-9AE3-09F2C1080B05}" type="presParOf" srcId="{53305DCC-6C1D-43DF-A7B4-3714C9AEC8F3}" destId="{948356A6-4A11-444E-900F-615C5959E6D5}" srcOrd="0" destOrd="0" presId="urn:microsoft.com/office/officeart/2005/8/layout/orgChart1"/>
    <dgm:cxn modelId="{909BD8AA-9F95-4523-9CBD-F22190622A28}" type="presParOf" srcId="{53305DCC-6C1D-43DF-A7B4-3714C9AEC8F3}" destId="{600F6B8D-41B1-4FF2-87C8-E609C78711A6}" srcOrd="1" destOrd="0" presId="urn:microsoft.com/office/officeart/2005/8/layout/orgChart1"/>
    <dgm:cxn modelId="{F185ED3D-2757-472B-B22E-3BC74B4F00E1}" type="presParOf" srcId="{600F6B8D-41B1-4FF2-87C8-E609C78711A6}" destId="{877C8A8F-E23D-437D-B5B2-15B6788698F1}" srcOrd="0" destOrd="0" presId="urn:microsoft.com/office/officeart/2005/8/layout/orgChart1"/>
    <dgm:cxn modelId="{5F45D91B-D8C8-46E7-8B44-9452E1877A4C}" type="presParOf" srcId="{877C8A8F-E23D-437D-B5B2-15B6788698F1}" destId="{767722FD-1337-4EB4-B1F7-F41558D871C7}" srcOrd="0" destOrd="0" presId="urn:microsoft.com/office/officeart/2005/8/layout/orgChart1"/>
    <dgm:cxn modelId="{4DF88F75-E12E-4804-9BD4-F759795558B2}" type="presParOf" srcId="{877C8A8F-E23D-437D-B5B2-15B6788698F1}" destId="{BCF978BB-6963-4B05-BD2E-B9D65BDB70E8}" srcOrd="1" destOrd="0" presId="urn:microsoft.com/office/officeart/2005/8/layout/orgChart1"/>
    <dgm:cxn modelId="{FBC5A7DE-C6CC-4E9D-A902-41A2146D9253}" type="presParOf" srcId="{600F6B8D-41B1-4FF2-87C8-E609C78711A6}" destId="{0DA3D9D7-CD6D-4D30-A5FB-2999C6720818}" srcOrd="1" destOrd="0" presId="urn:microsoft.com/office/officeart/2005/8/layout/orgChart1"/>
    <dgm:cxn modelId="{7151BD44-FC45-4A7F-8EA6-150C98CF0723}" type="presParOf" srcId="{600F6B8D-41B1-4FF2-87C8-E609C78711A6}" destId="{7524AFB3-74FD-496F-ADED-F7BE7F36C06F}" srcOrd="2" destOrd="0" presId="urn:microsoft.com/office/officeart/2005/8/layout/orgChart1"/>
    <dgm:cxn modelId="{B938E96D-B9B2-494F-8D7D-BC9B8648F0A1}" type="presParOf" srcId="{53305DCC-6C1D-43DF-A7B4-3714C9AEC8F3}" destId="{AC48EC3E-D95C-46DB-8BFD-979C9FCFDE72}" srcOrd="2" destOrd="0" presId="urn:microsoft.com/office/officeart/2005/8/layout/orgChart1"/>
    <dgm:cxn modelId="{3077FC92-D472-4984-965C-754DC22A0C61}" type="presParOf" srcId="{53305DCC-6C1D-43DF-A7B4-3714C9AEC8F3}" destId="{0E0CDB7D-3FAA-477B-AC4E-55B3870EBAD8}" srcOrd="3" destOrd="0" presId="urn:microsoft.com/office/officeart/2005/8/layout/orgChart1"/>
    <dgm:cxn modelId="{C942D6A2-C23A-48D9-9D43-5FDF74C926DE}" type="presParOf" srcId="{0E0CDB7D-3FAA-477B-AC4E-55B3870EBAD8}" destId="{69D90DC7-0991-46EF-B9A4-1D4235982360}" srcOrd="0" destOrd="0" presId="urn:microsoft.com/office/officeart/2005/8/layout/orgChart1"/>
    <dgm:cxn modelId="{81D9B0E1-7997-4124-929E-824696C7658D}" type="presParOf" srcId="{69D90DC7-0991-46EF-B9A4-1D4235982360}" destId="{5A916DD4-52AF-43F1-A436-B0CCCBADD910}" srcOrd="0" destOrd="0" presId="urn:microsoft.com/office/officeart/2005/8/layout/orgChart1"/>
    <dgm:cxn modelId="{0669B48B-14E9-4C22-AF38-14C483620725}" type="presParOf" srcId="{69D90DC7-0991-46EF-B9A4-1D4235982360}" destId="{5729D427-3FD2-40B9-8315-D5E87008C993}" srcOrd="1" destOrd="0" presId="urn:microsoft.com/office/officeart/2005/8/layout/orgChart1"/>
    <dgm:cxn modelId="{2A21704C-2049-4BF9-904D-769286BE427F}" type="presParOf" srcId="{0E0CDB7D-3FAA-477B-AC4E-55B3870EBAD8}" destId="{D7D4A590-6E5C-4B09-A2F5-8B0654F5D6F4}" srcOrd="1" destOrd="0" presId="urn:microsoft.com/office/officeart/2005/8/layout/orgChart1"/>
    <dgm:cxn modelId="{4C25162B-84AB-4DBC-834A-E21AA2C25F81}" type="presParOf" srcId="{0E0CDB7D-3FAA-477B-AC4E-55B3870EBAD8}" destId="{222DDA09-F2F0-4FD9-BEC2-BCAFF63434EE}" srcOrd="2" destOrd="0" presId="urn:microsoft.com/office/officeart/2005/8/layout/orgChart1"/>
    <dgm:cxn modelId="{2253B692-0D49-4B4E-9E97-93CB06CC4381}" type="presParOf" srcId="{481334AE-0BAD-4BB4-B3F3-8A7695D8DAD7}" destId="{94921320-F081-4C49-9648-E32C90C007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EC3E-D95C-46DB-8BFD-979C9FCFDE72}">
      <dsp:nvSpPr>
        <dsp:cNvPr id="0" name=""/>
        <dsp:cNvSpPr/>
      </dsp:nvSpPr>
      <dsp:spPr>
        <a:xfrm>
          <a:off x="4192459" y="710516"/>
          <a:ext cx="817392" cy="299183"/>
        </a:xfrm>
        <a:custGeom>
          <a:avLst/>
          <a:gdLst/>
          <a:ahLst/>
          <a:cxnLst/>
          <a:rect l="0" t="0" r="0" b="0"/>
          <a:pathLst>
            <a:path>
              <a:moveTo>
                <a:pt x="0" y="0"/>
              </a:moveTo>
              <a:lnTo>
                <a:pt x="0" y="149975"/>
              </a:lnTo>
              <a:lnTo>
                <a:pt x="817392" y="149975"/>
              </a:lnTo>
              <a:lnTo>
                <a:pt x="817392" y="299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356A6-4A11-444E-900F-615C5959E6D5}">
      <dsp:nvSpPr>
        <dsp:cNvPr id="0" name=""/>
        <dsp:cNvSpPr/>
      </dsp:nvSpPr>
      <dsp:spPr>
        <a:xfrm>
          <a:off x="3290401" y="710516"/>
          <a:ext cx="902057" cy="299183"/>
        </a:xfrm>
        <a:custGeom>
          <a:avLst/>
          <a:gdLst/>
          <a:ahLst/>
          <a:cxnLst/>
          <a:rect l="0" t="0" r="0" b="0"/>
          <a:pathLst>
            <a:path>
              <a:moveTo>
                <a:pt x="902057" y="0"/>
              </a:moveTo>
              <a:lnTo>
                <a:pt x="902057" y="149975"/>
              </a:lnTo>
              <a:lnTo>
                <a:pt x="0" y="149975"/>
              </a:lnTo>
              <a:lnTo>
                <a:pt x="0" y="299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0FB6F-1308-43B2-8FAD-12D6E7B40CE9}">
      <dsp:nvSpPr>
        <dsp:cNvPr id="0" name=""/>
        <dsp:cNvSpPr/>
      </dsp:nvSpPr>
      <dsp:spPr>
        <a:xfrm>
          <a:off x="3115678" y="0"/>
          <a:ext cx="2153562" cy="7105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kern="1200" dirty="0"/>
            <a:t>Неконкурентные закупки (3.2 ст. 3)</a:t>
          </a:r>
        </a:p>
      </dsp:txBody>
      <dsp:txXfrm>
        <a:off x="3115678" y="0"/>
        <a:ext cx="2153562" cy="710516"/>
      </dsp:txXfrm>
    </dsp:sp>
    <dsp:sp modelId="{767722FD-1337-4EB4-B1F7-F41558D871C7}">
      <dsp:nvSpPr>
        <dsp:cNvPr id="0" name=""/>
        <dsp:cNvSpPr/>
      </dsp:nvSpPr>
      <dsp:spPr>
        <a:xfrm>
          <a:off x="2579885" y="1009700"/>
          <a:ext cx="1421033" cy="7105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kern="1200" dirty="0"/>
            <a:t>Закупки у единственного поставщика</a:t>
          </a:r>
        </a:p>
      </dsp:txBody>
      <dsp:txXfrm>
        <a:off x="2579885" y="1009700"/>
        <a:ext cx="1421033" cy="710516"/>
      </dsp:txXfrm>
    </dsp:sp>
    <dsp:sp modelId="{5A916DD4-52AF-43F1-A436-B0CCCBADD910}">
      <dsp:nvSpPr>
        <dsp:cNvPr id="0" name=""/>
        <dsp:cNvSpPr/>
      </dsp:nvSpPr>
      <dsp:spPr>
        <a:xfrm>
          <a:off x="4299335" y="1009700"/>
          <a:ext cx="1421033" cy="7105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kern="1200" dirty="0"/>
            <a:t>Иные неконкурентные способы</a:t>
          </a:r>
        </a:p>
      </dsp:txBody>
      <dsp:txXfrm>
        <a:off x="4299335" y="1009700"/>
        <a:ext cx="1421033" cy="7105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88050AC-8DD2-2F7F-EEF8-A0DAD132A5AC}"/>
              </a:ext>
            </a:extLst>
          </p:cNvPr>
          <p:cNvSpPr>
            <a:spLocks noGrp="1"/>
          </p:cNvSpPr>
          <p:nvPr>
            <p:ph type="hdr" sz="quarter"/>
          </p:nvPr>
        </p:nvSpPr>
        <p:spPr>
          <a:xfrm>
            <a:off x="0" y="0"/>
            <a:ext cx="2881313" cy="4905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4D5A1221-42C2-EAB1-8159-AC1D2BB4665F}"/>
              </a:ext>
            </a:extLst>
          </p:cNvPr>
          <p:cNvSpPr>
            <a:spLocks noGrp="1"/>
          </p:cNvSpPr>
          <p:nvPr>
            <p:ph type="dt" sz="quarter" idx="1"/>
          </p:nvPr>
        </p:nvSpPr>
        <p:spPr>
          <a:xfrm>
            <a:off x="3765550" y="0"/>
            <a:ext cx="2881313" cy="490538"/>
          </a:xfrm>
          <a:prstGeom prst="rect">
            <a:avLst/>
          </a:prstGeom>
        </p:spPr>
        <p:txBody>
          <a:bodyPr vert="horz" lIns="91440" tIns="45720" rIns="91440" bIns="45720" rtlCol="0"/>
          <a:lstStyle>
            <a:lvl1pPr algn="r" eaLnBrk="1" hangingPunct="1">
              <a:defRPr sz="1200">
                <a:latin typeface="Arial" charset="0"/>
              </a:defRPr>
            </a:lvl1pPr>
          </a:lstStyle>
          <a:p>
            <a:pPr>
              <a:defRPr/>
            </a:pPr>
            <a:fld id="{611D8EF7-1246-4776-A076-03CF856A7587}" type="datetimeFigureOut">
              <a:rPr lang="ru-RU"/>
              <a:pPr>
                <a:defRPr/>
              </a:pPr>
              <a:t>04.06.2026</a:t>
            </a:fld>
            <a:endParaRPr lang="ru-RU" dirty="0"/>
          </a:p>
        </p:txBody>
      </p:sp>
      <p:sp>
        <p:nvSpPr>
          <p:cNvPr id="4" name="Нижний колонтитул 3">
            <a:extLst>
              <a:ext uri="{FF2B5EF4-FFF2-40B4-BE49-F238E27FC236}">
                <a16:creationId xmlns:a16="http://schemas.microsoft.com/office/drawing/2014/main" id="{C34987E3-E4D8-A5C6-D3EF-2CE7902C5A15}"/>
              </a:ext>
            </a:extLst>
          </p:cNvPr>
          <p:cNvSpPr>
            <a:spLocks noGrp="1"/>
          </p:cNvSpPr>
          <p:nvPr>
            <p:ph type="ftr" sz="quarter" idx="2"/>
          </p:nvPr>
        </p:nvSpPr>
        <p:spPr>
          <a:xfrm>
            <a:off x="0" y="9313863"/>
            <a:ext cx="2881313" cy="49053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5" name="Номер слайда 4">
            <a:extLst>
              <a:ext uri="{FF2B5EF4-FFF2-40B4-BE49-F238E27FC236}">
                <a16:creationId xmlns:a16="http://schemas.microsoft.com/office/drawing/2014/main" id="{3580EF94-83BD-CEEE-1B00-C9C7AF754D07}"/>
              </a:ext>
            </a:extLst>
          </p:cNvPr>
          <p:cNvSpPr>
            <a:spLocks noGrp="1"/>
          </p:cNvSpPr>
          <p:nvPr>
            <p:ph type="sldNum" sz="quarter" idx="3"/>
          </p:nvPr>
        </p:nvSpPr>
        <p:spPr>
          <a:xfrm>
            <a:off x="3765550" y="9313863"/>
            <a:ext cx="2881313" cy="4905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7C7051E-8E92-4E56-A9C8-273DC00DB0FA}"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B5EA4E3-7714-1C97-A71A-4EB78AF116A3}"/>
              </a:ext>
            </a:extLst>
          </p:cNvPr>
          <p:cNvSpPr>
            <a:spLocks noGrp="1"/>
          </p:cNvSpPr>
          <p:nvPr>
            <p:ph type="hdr" sz="quarter"/>
          </p:nvPr>
        </p:nvSpPr>
        <p:spPr>
          <a:xfrm>
            <a:off x="0" y="0"/>
            <a:ext cx="2881313" cy="4905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a:extLst>
              <a:ext uri="{FF2B5EF4-FFF2-40B4-BE49-F238E27FC236}">
                <a16:creationId xmlns:a16="http://schemas.microsoft.com/office/drawing/2014/main" id="{5DF7BDE5-CBC7-DAE5-4383-BA682E117948}"/>
              </a:ext>
            </a:extLst>
          </p:cNvPr>
          <p:cNvSpPr>
            <a:spLocks noGrp="1"/>
          </p:cNvSpPr>
          <p:nvPr>
            <p:ph type="dt" idx="1"/>
          </p:nvPr>
        </p:nvSpPr>
        <p:spPr>
          <a:xfrm>
            <a:off x="3765550" y="0"/>
            <a:ext cx="2881313" cy="490538"/>
          </a:xfrm>
          <a:prstGeom prst="rect">
            <a:avLst/>
          </a:prstGeom>
        </p:spPr>
        <p:txBody>
          <a:bodyPr vert="horz" lIns="91440" tIns="45720" rIns="91440" bIns="45720" rtlCol="0"/>
          <a:lstStyle>
            <a:lvl1pPr algn="r" eaLnBrk="1" hangingPunct="1">
              <a:defRPr sz="1200">
                <a:latin typeface="Arial" charset="0"/>
              </a:defRPr>
            </a:lvl1pPr>
          </a:lstStyle>
          <a:p>
            <a:pPr>
              <a:defRPr/>
            </a:pPr>
            <a:fld id="{A122A96D-C80F-44FC-93A1-823936373ECE}" type="datetimeFigureOut">
              <a:rPr lang="ru-RU"/>
              <a:pPr>
                <a:defRPr/>
              </a:pPr>
              <a:t>04.06.2026</a:t>
            </a:fld>
            <a:endParaRPr lang="ru-RU" dirty="0"/>
          </a:p>
        </p:txBody>
      </p:sp>
      <p:sp>
        <p:nvSpPr>
          <p:cNvPr id="4" name="Образ слайда 3">
            <a:extLst>
              <a:ext uri="{FF2B5EF4-FFF2-40B4-BE49-F238E27FC236}">
                <a16:creationId xmlns:a16="http://schemas.microsoft.com/office/drawing/2014/main" id="{76F03D82-6C36-7FB3-9F9D-CA308474BA98}"/>
              </a:ext>
            </a:extLst>
          </p:cNvPr>
          <p:cNvSpPr>
            <a:spLocks noGrp="1" noRot="1" noChangeAspect="1"/>
          </p:cNvSpPr>
          <p:nvPr>
            <p:ph type="sldImg" idx="2"/>
          </p:nvPr>
        </p:nvSpPr>
        <p:spPr>
          <a:xfrm>
            <a:off x="55563" y="735013"/>
            <a:ext cx="6537325" cy="367823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a:extLst>
              <a:ext uri="{FF2B5EF4-FFF2-40B4-BE49-F238E27FC236}">
                <a16:creationId xmlns:a16="http://schemas.microsoft.com/office/drawing/2014/main" id="{CB4B15B1-C729-3999-8DF5-2442C5B2F3BD}"/>
              </a:ext>
            </a:extLst>
          </p:cNvPr>
          <p:cNvSpPr>
            <a:spLocks noGrp="1"/>
          </p:cNvSpPr>
          <p:nvPr>
            <p:ph type="body" sz="quarter" idx="3"/>
          </p:nvPr>
        </p:nvSpPr>
        <p:spPr>
          <a:xfrm>
            <a:off x="665163" y="4657725"/>
            <a:ext cx="5318125" cy="441325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EBEAD447-8200-B257-B9D9-B334A2BF6D60}"/>
              </a:ext>
            </a:extLst>
          </p:cNvPr>
          <p:cNvSpPr>
            <a:spLocks noGrp="1"/>
          </p:cNvSpPr>
          <p:nvPr>
            <p:ph type="ftr" sz="quarter" idx="4"/>
          </p:nvPr>
        </p:nvSpPr>
        <p:spPr>
          <a:xfrm>
            <a:off x="0" y="9313863"/>
            <a:ext cx="2881313" cy="49053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EB0B5A40-74BB-4588-F578-78A957843F71}"/>
              </a:ext>
            </a:extLst>
          </p:cNvPr>
          <p:cNvSpPr>
            <a:spLocks noGrp="1"/>
          </p:cNvSpPr>
          <p:nvPr>
            <p:ph type="sldNum" sz="quarter" idx="5"/>
          </p:nvPr>
        </p:nvSpPr>
        <p:spPr>
          <a:xfrm>
            <a:off x="3765550" y="9313863"/>
            <a:ext cx="2881313" cy="4905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000136-3130-461C-9F68-D967A66CCC4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id="{B771980F-9458-1E28-41B5-13C0B87A8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a:extLst>
              <a:ext uri="{FF2B5EF4-FFF2-40B4-BE49-F238E27FC236}">
                <a16:creationId xmlns:a16="http://schemas.microsoft.com/office/drawing/2014/main" id="{F4EFDDA5-E259-E98F-3E63-E7B8F92891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a16="http://schemas.microsoft.com/office/drawing/2014/main" id="{62DE74DD-B1F7-C4C6-AA30-F12395EE22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a16="http://schemas.microsoft.com/office/drawing/2014/main" id="{318D1E3D-CF6E-1541-C68D-598B090D94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5364" name="Номер слайда 3">
            <a:extLst>
              <a:ext uri="{FF2B5EF4-FFF2-40B4-BE49-F238E27FC236}">
                <a16:creationId xmlns:a16="http://schemas.microsoft.com/office/drawing/2014/main" id="{A2048BEC-0EB2-76FC-5489-06A0969FDB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CC7FFA-B640-497E-AB17-82F395B4B48E}" type="slidenum">
              <a:rPr lang="ru-RU" altLang="ru-RU" smtClean="0"/>
              <a:pPr/>
              <a:t>56</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a:extLst>
              <a:ext uri="{FF2B5EF4-FFF2-40B4-BE49-F238E27FC236}">
                <a16:creationId xmlns:a16="http://schemas.microsoft.com/office/drawing/2014/main" id="{98E218D3-63CE-0187-FCC0-CAA0113BB1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a:extLst>
              <a:ext uri="{FF2B5EF4-FFF2-40B4-BE49-F238E27FC236}">
                <a16:creationId xmlns:a16="http://schemas.microsoft.com/office/drawing/2014/main" id="{FC0E2E0B-D24B-AE34-19D9-F4A8E4ECB1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7412" name="Номер слайда 3">
            <a:extLst>
              <a:ext uri="{FF2B5EF4-FFF2-40B4-BE49-F238E27FC236}">
                <a16:creationId xmlns:a16="http://schemas.microsoft.com/office/drawing/2014/main" id="{B5149B08-B9F7-0ACA-4ABC-3BDBA0D28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5A4D49-39A2-4059-8F61-C76512AC3613}" type="slidenum">
              <a:rPr lang="ru-RU" altLang="ru-RU" smtClean="0"/>
              <a:pPr/>
              <a:t>57</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4748D3EE-693B-A137-4343-289F3CF26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1073181A-E114-EC99-8DF7-1A488D465A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1508" name="Номер слайда 3">
            <a:extLst>
              <a:ext uri="{FF2B5EF4-FFF2-40B4-BE49-F238E27FC236}">
                <a16:creationId xmlns:a16="http://schemas.microsoft.com/office/drawing/2014/main" id="{B070AD03-6B48-712A-2A47-BFF82347EA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C8B7D-9BD8-4002-A50C-5CF18D8F157A}" type="slidenum">
              <a:rPr lang="ru-RU" altLang="ru-RU" smtClean="0"/>
              <a:pPr/>
              <a:t>61</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a:extLst>
              <a:ext uri="{FF2B5EF4-FFF2-40B4-BE49-F238E27FC236}">
                <a16:creationId xmlns:a16="http://schemas.microsoft.com/office/drawing/2014/main" id="{AAFDFA24-ED36-62CA-69DB-E2E5090857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a:extLst>
              <a:ext uri="{FF2B5EF4-FFF2-40B4-BE49-F238E27FC236}">
                <a16:creationId xmlns:a16="http://schemas.microsoft.com/office/drawing/2014/main" id="{F4CE4ACE-06A5-1B41-0732-F53DCEB2B8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3556" name="Номер слайда 3">
            <a:extLst>
              <a:ext uri="{FF2B5EF4-FFF2-40B4-BE49-F238E27FC236}">
                <a16:creationId xmlns:a16="http://schemas.microsoft.com/office/drawing/2014/main" id="{3A40222C-4082-39BB-C543-598B7D2D2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4D46AA-87D3-43A3-9436-FDF7BC12B572}" type="slidenum">
              <a:rPr lang="ru-RU" altLang="ru-RU" smtClean="0"/>
              <a:pPr/>
              <a:t>63</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a:extLst>
              <a:ext uri="{FF2B5EF4-FFF2-40B4-BE49-F238E27FC236}">
                <a16:creationId xmlns:a16="http://schemas.microsoft.com/office/drawing/2014/main" id="{E552A981-1327-2C44-A2B2-CBBABC241D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a:extLst>
              <a:ext uri="{FF2B5EF4-FFF2-40B4-BE49-F238E27FC236}">
                <a16:creationId xmlns:a16="http://schemas.microsoft.com/office/drawing/2014/main" id="{163D8D49-DE0F-DC16-DF82-BDDCC4DEBD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6628" name="Номер слайда 3">
            <a:extLst>
              <a:ext uri="{FF2B5EF4-FFF2-40B4-BE49-F238E27FC236}">
                <a16:creationId xmlns:a16="http://schemas.microsoft.com/office/drawing/2014/main" id="{750B6D37-25FC-20EB-F2E8-353EF0E767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6F67A-0795-48DB-8A6F-2206769C526F}" type="slidenum">
              <a:rPr lang="ru-RU" altLang="ru-RU" smtClean="0"/>
              <a:pPr/>
              <a:t>64</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a:extLst>
              <a:ext uri="{FF2B5EF4-FFF2-40B4-BE49-F238E27FC236}">
                <a16:creationId xmlns:a16="http://schemas.microsoft.com/office/drawing/2014/main" id="{7ED73624-C599-6BB3-D54F-6756642566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a:extLst>
              <a:ext uri="{FF2B5EF4-FFF2-40B4-BE49-F238E27FC236}">
                <a16:creationId xmlns:a16="http://schemas.microsoft.com/office/drawing/2014/main" id="{2599DAC9-3657-DB69-19A5-551B9888C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86020" name="Номер слайда 3">
            <a:extLst>
              <a:ext uri="{FF2B5EF4-FFF2-40B4-BE49-F238E27FC236}">
                <a16:creationId xmlns:a16="http://schemas.microsoft.com/office/drawing/2014/main" id="{624C570F-591F-CFD6-CAD2-FF15BA225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8FE6BC-C96A-4D7A-A074-AEBA77A486D5}" type="slidenum">
              <a:rPr lang="ru-RU" altLang="ru-RU" smtClean="0"/>
              <a:pPr/>
              <a:t>78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a:extLst>
              <a:ext uri="{FF2B5EF4-FFF2-40B4-BE49-F238E27FC236}">
                <a16:creationId xmlns:a16="http://schemas.microsoft.com/office/drawing/2014/main" id="{F9B8D2D8-650D-A92D-B7E4-97ACA31F2F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a:extLst>
              <a:ext uri="{FF2B5EF4-FFF2-40B4-BE49-F238E27FC236}">
                <a16:creationId xmlns:a16="http://schemas.microsoft.com/office/drawing/2014/main" id="{F66F177F-E735-9379-5399-6CC9F0552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6628" name="Номер слайда 3">
            <a:extLst>
              <a:ext uri="{FF2B5EF4-FFF2-40B4-BE49-F238E27FC236}">
                <a16:creationId xmlns:a16="http://schemas.microsoft.com/office/drawing/2014/main" id="{8C02785C-E059-0EC9-4318-75E4FD6A1B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A28C7D-039A-4669-A0AF-56070B1DF195}" type="slidenum">
              <a:rPr lang="ru-RU" altLang="ru-RU" smtClean="0"/>
              <a:pPr/>
              <a:t>108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9"/>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96A94DB2-C330-23B9-1912-B009E5F6B0DA}"/>
              </a:ext>
            </a:extLst>
          </p:cNvPr>
          <p:cNvSpPr>
            <a:spLocks noGrp="1"/>
          </p:cNvSpPr>
          <p:nvPr>
            <p:ph type="dt" sz="half" idx="10"/>
          </p:nvPr>
        </p:nvSpPr>
        <p:spPr/>
        <p:txBody>
          <a:bodyPr/>
          <a:lstStyle>
            <a:lvl1pPr>
              <a:defRPr/>
            </a:lvl1pPr>
          </a:lstStyle>
          <a:p>
            <a:pPr>
              <a:defRPr/>
            </a:pPr>
            <a:fld id="{4F86A7C3-CF5D-4A08-AEA2-09BD629A8A92}"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823A7F31-F80A-1156-83A9-3AB3C0863BE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5A5786E-2987-131A-14BC-3500FDCFED3E}"/>
              </a:ext>
            </a:extLst>
          </p:cNvPr>
          <p:cNvSpPr>
            <a:spLocks noGrp="1"/>
          </p:cNvSpPr>
          <p:nvPr>
            <p:ph type="sldNum" sz="quarter" idx="12"/>
          </p:nvPr>
        </p:nvSpPr>
        <p:spPr/>
        <p:txBody>
          <a:bodyPr/>
          <a:lstStyle>
            <a:lvl1pPr>
              <a:defRPr/>
            </a:lvl1pPr>
          </a:lstStyle>
          <a:p>
            <a:pPr>
              <a:defRPr/>
            </a:pPr>
            <a:fld id="{789FAE09-BFC6-4AF9-892C-554B1F4F8FA7}" type="slidenum">
              <a:rPr lang="ru-RU" altLang="ru-RU"/>
              <a:pPr>
                <a:defRPr/>
              </a:pPr>
              <a:t>‹#›</a:t>
            </a:fld>
            <a:endParaRPr lang="ru-RU" altLang="ru-RU"/>
          </a:p>
        </p:txBody>
      </p:sp>
    </p:spTree>
    <p:extLst>
      <p:ext uri="{BB962C8B-B14F-4D97-AF65-F5344CB8AC3E}">
        <p14:creationId xmlns:p14="http://schemas.microsoft.com/office/powerpoint/2010/main" val="127530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9371F9-E30C-882F-3CC5-A5AA6A5BB285}"/>
              </a:ext>
            </a:extLst>
          </p:cNvPr>
          <p:cNvSpPr>
            <a:spLocks noGrp="1"/>
          </p:cNvSpPr>
          <p:nvPr>
            <p:ph type="dt" sz="half" idx="10"/>
          </p:nvPr>
        </p:nvSpPr>
        <p:spPr/>
        <p:txBody>
          <a:bodyPr/>
          <a:lstStyle>
            <a:lvl1pPr>
              <a:defRPr/>
            </a:lvl1pPr>
          </a:lstStyle>
          <a:p>
            <a:pPr>
              <a:defRPr/>
            </a:pPr>
            <a:fld id="{E44CCC2C-DD39-46A6-A03D-8B4BFE71A241}"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6A0E4EE4-71AE-D608-0495-77957ACAF30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A6D01FC1-E452-3779-23E5-BC8401AE222E}"/>
              </a:ext>
            </a:extLst>
          </p:cNvPr>
          <p:cNvSpPr>
            <a:spLocks noGrp="1"/>
          </p:cNvSpPr>
          <p:nvPr>
            <p:ph type="sldNum" sz="quarter" idx="12"/>
          </p:nvPr>
        </p:nvSpPr>
        <p:spPr/>
        <p:txBody>
          <a:bodyPr/>
          <a:lstStyle>
            <a:lvl1pPr>
              <a:defRPr/>
            </a:lvl1pPr>
          </a:lstStyle>
          <a:p>
            <a:pPr>
              <a:defRPr/>
            </a:pPr>
            <a:fld id="{A11AD917-F811-4885-93AD-12345634AD30}" type="slidenum">
              <a:rPr lang="ru-RU" altLang="ru-RU"/>
              <a:pPr>
                <a:defRPr/>
              </a:pPr>
              <a:t>‹#›</a:t>
            </a:fld>
            <a:endParaRPr lang="ru-RU" altLang="ru-RU"/>
          </a:p>
        </p:txBody>
      </p:sp>
    </p:spTree>
    <p:extLst>
      <p:ext uri="{BB962C8B-B14F-4D97-AF65-F5344CB8AC3E}">
        <p14:creationId xmlns:p14="http://schemas.microsoft.com/office/powerpoint/2010/main" val="115452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0878DA-98EA-5150-05DA-A8B366AA15FB}"/>
              </a:ext>
            </a:extLst>
          </p:cNvPr>
          <p:cNvSpPr>
            <a:spLocks noGrp="1"/>
          </p:cNvSpPr>
          <p:nvPr>
            <p:ph type="dt" sz="half" idx="10"/>
          </p:nvPr>
        </p:nvSpPr>
        <p:spPr/>
        <p:txBody>
          <a:bodyPr/>
          <a:lstStyle>
            <a:lvl1pPr>
              <a:defRPr/>
            </a:lvl1pPr>
          </a:lstStyle>
          <a:p>
            <a:pPr>
              <a:defRPr/>
            </a:pPr>
            <a:fld id="{84952886-7940-4540-8BA6-40AC51FE0E85}"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D9385500-79D5-C60F-9F3D-B80C755020E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7A3F7CF-F259-1D89-3CA5-4075D586B7C4}"/>
              </a:ext>
            </a:extLst>
          </p:cNvPr>
          <p:cNvSpPr>
            <a:spLocks noGrp="1"/>
          </p:cNvSpPr>
          <p:nvPr>
            <p:ph type="sldNum" sz="quarter" idx="12"/>
          </p:nvPr>
        </p:nvSpPr>
        <p:spPr/>
        <p:txBody>
          <a:bodyPr/>
          <a:lstStyle>
            <a:lvl1pPr>
              <a:defRPr/>
            </a:lvl1pPr>
          </a:lstStyle>
          <a:p>
            <a:pPr>
              <a:defRPr/>
            </a:pPr>
            <a:fld id="{EBC98672-9445-4A82-A87D-EB2076D62A89}" type="slidenum">
              <a:rPr lang="ru-RU" altLang="ru-RU"/>
              <a:pPr>
                <a:defRPr/>
              </a:pPr>
              <a:t>‹#›</a:t>
            </a:fld>
            <a:endParaRPr lang="ru-RU" altLang="ru-RU"/>
          </a:p>
        </p:txBody>
      </p:sp>
    </p:spTree>
    <p:extLst>
      <p:ext uri="{BB962C8B-B14F-4D97-AF65-F5344CB8AC3E}">
        <p14:creationId xmlns:p14="http://schemas.microsoft.com/office/powerpoint/2010/main" val="130465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16748199-BE23-92F6-217D-9DB3EEDF4AE9}"/>
              </a:ext>
            </a:extLst>
          </p:cNvPr>
          <p:cNvSpPr>
            <a:spLocks noGrp="1" noChangeArrowheads="1"/>
          </p:cNvSpPr>
          <p:nvPr>
            <p:ph type="ftr" sz="quarter" idx="10"/>
          </p:nvPr>
        </p:nvSpPr>
        <p:spPr/>
        <p:txBody>
          <a:bodyPr/>
          <a:lstStyle>
            <a:lvl1pPr>
              <a:defRPr/>
            </a:lvl1pPr>
          </a:lstStyle>
          <a:p>
            <a:pPr>
              <a:defRPr/>
            </a:pPr>
            <a:endParaRPr lang="ru-RU" altLang="ru-RU"/>
          </a:p>
        </p:txBody>
      </p:sp>
      <p:sp>
        <p:nvSpPr>
          <p:cNvPr id="3" name="Holder 5">
            <a:extLst>
              <a:ext uri="{FF2B5EF4-FFF2-40B4-BE49-F238E27FC236}">
                <a16:creationId xmlns:a16="http://schemas.microsoft.com/office/drawing/2014/main" id="{B71E7908-0A1F-6D6C-4F0C-12050440C600}"/>
              </a:ext>
            </a:extLst>
          </p:cNvPr>
          <p:cNvSpPr>
            <a:spLocks noGrp="1" noChangeArrowheads="1"/>
          </p:cNvSpPr>
          <p:nvPr>
            <p:ph type="dt" sz="half" idx="11"/>
          </p:nvPr>
        </p:nvSpPr>
        <p:spPr/>
        <p:txBody>
          <a:bodyPr/>
          <a:lstStyle>
            <a:lvl1pPr>
              <a:defRPr/>
            </a:lvl1pPr>
          </a:lstStyle>
          <a:p>
            <a:pPr>
              <a:defRPr/>
            </a:pPr>
            <a:fld id="{23DCD46D-C87B-4FE5-BA9E-8CA623FED152}" type="datetimeFigureOut">
              <a:rPr lang="en-US" altLang="ru-RU"/>
              <a:pPr>
                <a:defRPr/>
              </a:pPr>
              <a:t>6/4/2026</a:t>
            </a:fld>
            <a:endParaRPr lang="en-US" altLang="ru-RU"/>
          </a:p>
        </p:txBody>
      </p:sp>
      <p:sp>
        <p:nvSpPr>
          <p:cNvPr id="4" name="Holder 6">
            <a:extLst>
              <a:ext uri="{FF2B5EF4-FFF2-40B4-BE49-F238E27FC236}">
                <a16:creationId xmlns:a16="http://schemas.microsoft.com/office/drawing/2014/main" id="{F4B48CCC-9BBF-64E9-A1D3-3997015C5D89}"/>
              </a:ext>
            </a:extLst>
          </p:cNvPr>
          <p:cNvSpPr>
            <a:spLocks noGrp="1" noChangeArrowheads="1"/>
          </p:cNvSpPr>
          <p:nvPr>
            <p:ph type="sldNum" sz="quarter" idx="12"/>
          </p:nvPr>
        </p:nvSpPr>
        <p:spPr/>
        <p:txBody>
          <a:bodyPr/>
          <a:lstStyle>
            <a:lvl1pPr>
              <a:defRPr/>
            </a:lvl1pPr>
          </a:lstStyle>
          <a:p>
            <a:pPr>
              <a:defRPr/>
            </a:pPr>
            <a:fld id="{FED04B68-DDDF-4F5D-8C20-824F38B6B341}" type="slidenum">
              <a:rPr lang="ru-RU" altLang="ru-RU"/>
              <a:pPr>
                <a:defRPr/>
              </a:pPr>
              <a:t>‹#›</a:t>
            </a:fld>
            <a:endParaRPr lang="ru-RU" altLang="ru-RU"/>
          </a:p>
        </p:txBody>
      </p:sp>
    </p:spTree>
    <p:extLst>
      <p:ext uri="{BB962C8B-B14F-4D97-AF65-F5344CB8AC3E}">
        <p14:creationId xmlns:p14="http://schemas.microsoft.com/office/powerpoint/2010/main" val="349003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D3F29DD-D23E-1AC8-185F-38E5AB6983AB}"/>
              </a:ext>
            </a:extLst>
          </p:cNvPr>
          <p:cNvSpPr>
            <a:spLocks noGrp="1"/>
          </p:cNvSpPr>
          <p:nvPr>
            <p:ph type="dt" sz="half" idx="10"/>
          </p:nvPr>
        </p:nvSpPr>
        <p:spPr/>
        <p:txBody>
          <a:bodyPr/>
          <a:lstStyle>
            <a:lvl1pPr>
              <a:defRPr/>
            </a:lvl1pPr>
          </a:lstStyle>
          <a:p>
            <a:pPr>
              <a:defRPr/>
            </a:pPr>
            <a:fld id="{BD5413F3-31FD-4B93-B166-E90A247C84CD}"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75781714-8862-8691-B3BE-8AF004E65E6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27D0ED1-4FDA-C352-51C6-5B3243D810B1}"/>
              </a:ext>
            </a:extLst>
          </p:cNvPr>
          <p:cNvSpPr>
            <a:spLocks noGrp="1"/>
          </p:cNvSpPr>
          <p:nvPr>
            <p:ph type="sldNum" sz="quarter" idx="12"/>
          </p:nvPr>
        </p:nvSpPr>
        <p:spPr/>
        <p:txBody>
          <a:bodyPr/>
          <a:lstStyle>
            <a:lvl1pPr>
              <a:defRPr/>
            </a:lvl1pPr>
          </a:lstStyle>
          <a:p>
            <a:pPr>
              <a:defRPr/>
            </a:pPr>
            <a:fld id="{8E864700-1877-4AB6-B868-AAE70D37B3F3}" type="slidenum">
              <a:rPr lang="ru-RU" altLang="ru-RU"/>
              <a:pPr>
                <a:defRPr/>
              </a:pPr>
              <a:t>‹#›</a:t>
            </a:fld>
            <a:endParaRPr lang="ru-RU" altLang="ru-RU"/>
          </a:p>
        </p:txBody>
      </p:sp>
    </p:spTree>
    <p:extLst>
      <p:ext uri="{BB962C8B-B14F-4D97-AF65-F5344CB8AC3E}">
        <p14:creationId xmlns:p14="http://schemas.microsoft.com/office/powerpoint/2010/main" val="349881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670B94F-A468-5B90-5CAA-79CCA618DAFB}"/>
              </a:ext>
            </a:extLst>
          </p:cNvPr>
          <p:cNvSpPr>
            <a:spLocks noGrp="1"/>
          </p:cNvSpPr>
          <p:nvPr>
            <p:ph type="dt" sz="half" idx="10"/>
          </p:nvPr>
        </p:nvSpPr>
        <p:spPr/>
        <p:txBody>
          <a:bodyPr/>
          <a:lstStyle>
            <a:lvl1pPr>
              <a:defRPr/>
            </a:lvl1pPr>
          </a:lstStyle>
          <a:p>
            <a:pPr>
              <a:defRPr/>
            </a:pPr>
            <a:fld id="{9EF5B85F-E746-42CE-A62A-3DF23893EF2C}"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4BE28499-07FF-9B31-9A60-2EC3E304D70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63C95DD-FD1D-ED83-9786-4485D36BD39C}"/>
              </a:ext>
            </a:extLst>
          </p:cNvPr>
          <p:cNvSpPr>
            <a:spLocks noGrp="1"/>
          </p:cNvSpPr>
          <p:nvPr>
            <p:ph type="sldNum" sz="quarter" idx="12"/>
          </p:nvPr>
        </p:nvSpPr>
        <p:spPr/>
        <p:txBody>
          <a:bodyPr/>
          <a:lstStyle>
            <a:lvl1pPr>
              <a:defRPr/>
            </a:lvl1pPr>
          </a:lstStyle>
          <a:p>
            <a:pPr>
              <a:defRPr/>
            </a:pPr>
            <a:fld id="{13888D36-E76E-4E71-9A4E-8CECFB0D1D24}" type="slidenum">
              <a:rPr lang="ru-RU" altLang="ru-RU"/>
              <a:pPr>
                <a:defRPr/>
              </a:pPr>
              <a:t>‹#›</a:t>
            </a:fld>
            <a:endParaRPr lang="ru-RU" altLang="ru-RU"/>
          </a:p>
        </p:txBody>
      </p:sp>
    </p:spTree>
    <p:extLst>
      <p:ext uri="{BB962C8B-B14F-4D97-AF65-F5344CB8AC3E}">
        <p14:creationId xmlns:p14="http://schemas.microsoft.com/office/powerpoint/2010/main" val="270847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39DDD315-0681-15E5-1F53-738E0838CFA3}"/>
              </a:ext>
            </a:extLst>
          </p:cNvPr>
          <p:cNvSpPr>
            <a:spLocks noGrp="1"/>
          </p:cNvSpPr>
          <p:nvPr>
            <p:ph type="dt" sz="half" idx="10"/>
          </p:nvPr>
        </p:nvSpPr>
        <p:spPr/>
        <p:txBody>
          <a:bodyPr/>
          <a:lstStyle>
            <a:lvl1pPr>
              <a:defRPr/>
            </a:lvl1pPr>
          </a:lstStyle>
          <a:p>
            <a:pPr>
              <a:defRPr/>
            </a:pPr>
            <a:fld id="{2A18A988-EFB3-490C-91F0-10F466AE1216}" type="datetimeFigureOut">
              <a:rPr lang="ru-RU"/>
              <a:pPr>
                <a:defRPr/>
              </a:pPr>
              <a:t>04.06.2026</a:t>
            </a:fld>
            <a:endParaRPr lang="ru-RU" dirty="0"/>
          </a:p>
        </p:txBody>
      </p:sp>
      <p:sp>
        <p:nvSpPr>
          <p:cNvPr id="6" name="Нижний колонтитул 4">
            <a:extLst>
              <a:ext uri="{FF2B5EF4-FFF2-40B4-BE49-F238E27FC236}">
                <a16:creationId xmlns:a16="http://schemas.microsoft.com/office/drawing/2014/main" id="{20040617-6D6B-B342-C160-D0EABCD6A7D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EE8D47D2-2B6D-EA0C-6E83-05EA427F166E}"/>
              </a:ext>
            </a:extLst>
          </p:cNvPr>
          <p:cNvSpPr>
            <a:spLocks noGrp="1"/>
          </p:cNvSpPr>
          <p:nvPr>
            <p:ph type="sldNum" sz="quarter" idx="12"/>
          </p:nvPr>
        </p:nvSpPr>
        <p:spPr/>
        <p:txBody>
          <a:bodyPr/>
          <a:lstStyle>
            <a:lvl1pPr>
              <a:defRPr/>
            </a:lvl1pPr>
          </a:lstStyle>
          <a:p>
            <a:pPr>
              <a:defRPr/>
            </a:pPr>
            <a:fld id="{63C4905A-F3AD-4175-AEB9-F5E17AAD28FD}" type="slidenum">
              <a:rPr lang="ru-RU" altLang="ru-RU"/>
              <a:pPr>
                <a:defRPr/>
              </a:pPr>
              <a:t>‹#›</a:t>
            </a:fld>
            <a:endParaRPr lang="ru-RU" altLang="ru-RU"/>
          </a:p>
        </p:txBody>
      </p:sp>
    </p:spTree>
    <p:extLst>
      <p:ext uri="{BB962C8B-B14F-4D97-AF65-F5344CB8AC3E}">
        <p14:creationId xmlns:p14="http://schemas.microsoft.com/office/powerpoint/2010/main" val="428692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2"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BA2DB9FE-A8F5-35EB-38FB-012BEE1C1B5A}"/>
              </a:ext>
            </a:extLst>
          </p:cNvPr>
          <p:cNvSpPr>
            <a:spLocks noGrp="1"/>
          </p:cNvSpPr>
          <p:nvPr>
            <p:ph type="dt" sz="half" idx="10"/>
          </p:nvPr>
        </p:nvSpPr>
        <p:spPr/>
        <p:txBody>
          <a:bodyPr/>
          <a:lstStyle>
            <a:lvl1pPr>
              <a:defRPr/>
            </a:lvl1pPr>
          </a:lstStyle>
          <a:p>
            <a:pPr>
              <a:defRPr/>
            </a:pPr>
            <a:fld id="{0C9F7613-351B-41DC-8587-02FDA94D2B60}" type="datetimeFigureOut">
              <a:rPr lang="ru-RU"/>
              <a:pPr>
                <a:defRPr/>
              </a:pPr>
              <a:t>04.06.2026</a:t>
            </a:fld>
            <a:endParaRPr lang="ru-RU" dirty="0"/>
          </a:p>
        </p:txBody>
      </p:sp>
      <p:sp>
        <p:nvSpPr>
          <p:cNvPr id="8" name="Нижний колонтитул 4">
            <a:extLst>
              <a:ext uri="{FF2B5EF4-FFF2-40B4-BE49-F238E27FC236}">
                <a16:creationId xmlns:a16="http://schemas.microsoft.com/office/drawing/2014/main" id="{531F90F4-2626-68FA-C86A-21C76964904C}"/>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E3A712DB-B144-E636-88A4-65489E30A341}"/>
              </a:ext>
            </a:extLst>
          </p:cNvPr>
          <p:cNvSpPr>
            <a:spLocks noGrp="1"/>
          </p:cNvSpPr>
          <p:nvPr>
            <p:ph type="sldNum" sz="quarter" idx="12"/>
          </p:nvPr>
        </p:nvSpPr>
        <p:spPr/>
        <p:txBody>
          <a:bodyPr/>
          <a:lstStyle>
            <a:lvl1pPr>
              <a:defRPr/>
            </a:lvl1pPr>
          </a:lstStyle>
          <a:p>
            <a:pPr>
              <a:defRPr/>
            </a:pPr>
            <a:fld id="{8D318B5C-45DB-4828-BB9F-54B357345BED}" type="slidenum">
              <a:rPr lang="ru-RU" altLang="ru-RU"/>
              <a:pPr>
                <a:defRPr/>
              </a:pPr>
              <a:t>‹#›</a:t>
            </a:fld>
            <a:endParaRPr lang="ru-RU" altLang="ru-RU"/>
          </a:p>
        </p:txBody>
      </p:sp>
    </p:spTree>
    <p:extLst>
      <p:ext uri="{BB962C8B-B14F-4D97-AF65-F5344CB8AC3E}">
        <p14:creationId xmlns:p14="http://schemas.microsoft.com/office/powerpoint/2010/main" val="84187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A7BA250A-4CC5-2454-20D6-B5AF2EF6BAEF}"/>
              </a:ext>
            </a:extLst>
          </p:cNvPr>
          <p:cNvSpPr>
            <a:spLocks noGrp="1"/>
          </p:cNvSpPr>
          <p:nvPr>
            <p:ph type="dt" sz="half" idx="10"/>
          </p:nvPr>
        </p:nvSpPr>
        <p:spPr/>
        <p:txBody>
          <a:bodyPr/>
          <a:lstStyle>
            <a:lvl1pPr>
              <a:defRPr/>
            </a:lvl1pPr>
          </a:lstStyle>
          <a:p>
            <a:pPr>
              <a:defRPr/>
            </a:pPr>
            <a:fld id="{FA115AC2-D243-451A-9A83-9BB0BF6E6F2E}" type="datetimeFigureOut">
              <a:rPr lang="ru-RU"/>
              <a:pPr>
                <a:defRPr/>
              </a:pPr>
              <a:t>04.06.2026</a:t>
            </a:fld>
            <a:endParaRPr lang="ru-RU" dirty="0"/>
          </a:p>
        </p:txBody>
      </p:sp>
      <p:sp>
        <p:nvSpPr>
          <p:cNvPr id="4" name="Нижний колонтитул 4">
            <a:extLst>
              <a:ext uri="{FF2B5EF4-FFF2-40B4-BE49-F238E27FC236}">
                <a16:creationId xmlns:a16="http://schemas.microsoft.com/office/drawing/2014/main" id="{63CDF4E9-2E43-F4AA-7A4D-8495816BD33E}"/>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1B175952-1B59-EEDF-79FC-45E9F6E7EEA4}"/>
              </a:ext>
            </a:extLst>
          </p:cNvPr>
          <p:cNvSpPr>
            <a:spLocks noGrp="1"/>
          </p:cNvSpPr>
          <p:nvPr>
            <p:ph type="sldNum" sz="quarter" idx="12"/>
          </p:nvPr>
        </p:nvSpPr>
        <p:spPr/>
        <p:txBody>
          <a:bodyPr/>
          <a:lstStyle>
            <a:lvl1pPr>
              <a:defRPr/>
            </a:lvl1pPr>
          </a:lstStyle>
          <a:p>
            <a:pPr>
              <a:defRPr/>
            </a:pPr>
            <a:fld id="{6E648AE5-2724-4DA6-BD9F-B336EDF4B6D8}" type="slidenum">
              <a:rPr lang="ru-RU" altLang="ru-RU"/>
              <a:pPr>
                <a:defRPr/>
              </a:pPr>
              <a:t>‹#›</a:t>
            </a:fld>
            <a:endParaRPr lang="ru-RU" altLang="ru-RU"/>
          </a:p>
        </p:txBody>
      </p:sp>
    </p:spTree>
    <p:extLst>
      <p:ext uri="{BB962C8B-B14F-4D97-AF65-F5344CB8AC3E}">
        <p14:creationId xmlns:p14="http://schemas.microsoft.com/office/powerpoint/2010/main" val="148978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453E9C5-B6C2-BAE7-46B4-28FC4415AC8D}"/>
              </a:ext>
            </a:extLst>
          </p:cNvPr>
          <p:cNvSpPr>
            <a:spLocks noGrp="1"/>
          </p:cNvSpPr>
          <p:nvPr>
            <p:ph type="dt" sz="half" idx="10"/>
          </p:nvPr>
        </p:nvSpPr>
        <p:spPr/>
        <p:txBody>
          <a:bodyPr/>
          <a:lstStyle>
            <a:lvl1pPr>
              <a:defRPr/>
            </a:lvl1pPr>
          </a:lstStyle>
          <a:p>
            <a:pPr>
              <a:defRPr/>
            </a:pPr>
            <a:fld id="{ED789BD2-CE01-4183-8029-42B95367C6D4}" type="datetimeFigureOut">
              <a:rPr lang="ru-RU"/>
              <a:pPr>
                <a:defRPr/>
              </a:pPr>
              <a:t>04.06.2026</a:t>
            </a:fld>
            <a:endParaRPr lang="ru-RU" dirty="0"/>
          </a:p>
        </p:txBody>
      </p:sp>
      <p:sp>
        <p:nvSpPr>
          <p:cNvPr id="3" name="Нижний колонтитул 4">
            <a:extLst>
              <a:ext uri="{FF2B5EF4-FFF2-40B4-BE49-F238E27FC236}">
                <a16:creationId xmlns:a16="http://schemas.microsoft.com/office/drawing/2014/main" id="{C1632F69-2D90-E18D-7FE7-EA8D8C21966A}"/>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AE27DC92-3987-5FC5-1D2F-196418D16B45}"/>
              </a:ext>
            </a:extLst>
          </p:cNvPr>
          <p:cNvSpPr>
            <a:spLocks noGrp="1"/>
          </p:cNvSpPr>
          <p:nvPr>
            <p:ph type="sldNum" sz="quarter" idx="12"/>
          </p:nvPr>
        </p:nvSpPr>
        <p:spPr/>
        <p:txBody>
          <a:bodyPr/>
          <a:lstStyle>
            <a:lvl1pPr>
              <a:defRPr/>
            </a:lvl1pPr>
          </a:lstStyle>
          <a:p>
            <a:pPr>
              <a:defRPr/>
            </a:pPr>
            <a:fld id="{6F7C9C22-FC6A-4169-ACD2-6A4B613336B7}" type="slidenum">
              <a:rPr lang="ru-RU" altLang="ru-RU"/>
              <a:pPr>
                <a:defRPr/>
              </a:pPr>
              <a:t>‹#›</a:t>
            </a:fld>
            <a:endParaRPr lang="ru-RU" altLang="ru-RU"/>
          </a:p>
        </p:txBody>
      </p:sp>
    </p:spTree>
    <p:extLst>
      <p:ext uri="{BB962C8B-B14F-4D97-AF65-F5344CB8AC3E}">
        <p14:creationId xmlns:p14="http://schemas.microsoft.com/office/powerpoint/2010/main" val="189956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5"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7"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CBB373D-5D38-84E7-D7E8-88864A242EA7}"/>
              </a:ext>
            </a:extLst>
          </p:cNvPr>
          <p:cNvSpPr>
            <a:spLocks noGrp="1"/>
          </p:cNvSpPr>
          <p:nvPr>
            <p:ph type="dt" sz="half" idx="10"/>
          </p:nvPr>
        </p:nvSpPr>
        <p:spPr/>
        <p:txBody>
          <a:bodyPr/>
          <a:lstStyle>
            <a:lvl1pPr>
              <a:defRPr/>
            </a:lvl1pPr>
          </a:lstStyle>
          <a:p>
            <a:pPr>
              <a:defRPr/>
            </a:pPr>
            <a:fld id="{B8529199-9ADA-4A9A-9D54-7103AEC4F9A8}" type="datetimeFigureOut">
              <a:rPr lang="ru-RU"/>
              <a:pPr>
                <a:defRPr/>
              </a:pPr>
              <a:t>04.06.2026</a:t>
            </a:fld>
            <a:endParaRPr lang="ru-RU" dirty="0"/>
          </a:p>
        </p:txBody>
      </p:sp>
      <p:sp>
        <p:nvSpPr>
          <p:cNvPr id="6" name="Нижний колонтитул 4">
            <a:extLst>
              <a:ext uri="{FF2B5EF4-FFF2-40B4-BE49-F238E27FC236}">
                <a16:creationId xmlns:a16="http://schemas.microsoft.com/office/drawing/2014/main" id="{F2FC805F-7F79-8CD4-279C-45CAD9D36638}"/>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03C90E85-9F17-001F-1BBB-046838264830}"/>
              </a:ext>
            </a:extLst>
          </p:cNvPr>
          <p:cNvSpPr>
            <a:spLocks noGrp="1"/>
          </p:cNvSpPr>
          <p:nvPr>
            <p:ph type="sldNum" sz="quarter" idx="12"/>
          </p:nvPr>
        </p:nvSpPr>
        <p:spPr/>
        <p:txBody>
          <a:bodyPr/>
          <a:lstStyle>
            <a:lvl1pPr>
              <a:defRPr/>
            </a:lvl1pPr>
          </a:lstStyle>
          <a:p>
            <a:pPr>
              <a:defRPr/>
            </a:pPr>
            <a:fld id="{4F32DE26-06BD-4B35-915D-3A0D302802BC}" type="slidenum">
              <a:rPr lang="ru-RU" altLang="ru-RU"/>
              <a:pPr>
                <a:defRPr/>
              </a:pPr>
              <a:t>‹#›</a:t>
            </a:fld>
            <a:endParaRPr lang="ru-RU" altLang="ru-RU"/>
          </a:p>
        </p:txBody>
      </p:sp>
    </p:spTree>
    <p:extLst>
      <p:ext uri="{BB962C8B-B14F-4D97-AF65-F5344CB8AC3E}">
        <p14:creationId xmlns:p14="http://schemas.microsoft.com/office/powerpoint/2010/main" val="333254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2"/>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p>
        </p:txBody>
      </p:sp>
      <p:sp>
        <p:nvSpPr>
          <p:cNvPr id="4" name="Текст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6AA49805-405F-D93C-14DB-4FF62A8A4D45}"/>
              </a:ext>
            </a:extLst>
          </p:cNvPr>
          <p:cNvSpPr>
            <a:spLocks noGrp="1"/>
          </p:cNvSpPr>
          <p:nvPr>
            <p:ph type="dt" sz="half" idx="10"/>
          </p:nvPr>
        </p:nvSpPr>
        <p:spPr/>
        <p:txBody>
          <a:bodyPr/>
          <a:lstStyle>
            <a:lvl1pPr>
              <a:defRPr/>
            </a:lvl1pPr>
          </a:lstStyle>
          <a:p>
            <a:pPr>
              <a:defRPr/>
            </a:pPr>
            <a:fld id="{118E4D53-7C24-4D4F-80AE-07B5BE4C1D02}" type="datetimeFigureOut">
              <a:rPr lang="ru-RU"/>
              <a:pPr>
                <a:defRPr/>
              </a:pPr>
              <a:t>04.06.2026</a:t>
            </a:fld>
            <a:endParaRPr lang="ru-RU" dirty="0"/>
          </a:p>
        </p:txBody>
      </p:sp>
      <p:sp>
        <p:nvSpPr>
          <p:cNvPr id="6" name="Нижний колонтитул 4">
            <a:extLst>
              <a:ext uri="{FF2B5EF4-FFF2-40B4-BE49-F238E27FC236}">
                <a16:creationId xmlns:a16="http://schemas.microsoft.com/office/drawing/2014/main" id="{AA48B543-01AA-74A4-1A4E-B8942BDBFA81}"/>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B94E7B2-E79E-3BED-13FC-C4D6EB46C633}"/>
              </a:ext>
            </a:extLst>
          </p:cNvPr>
          <p:cNvSpPr>
            <a:spLocks noGrp="1"/>
          </p:cNvSpPr>
          <p:nvPr>
            <p:ph type="sldNum" sz="quarter" idx="12"/>
          </p:nvPr>
        </p:nvSpPr>
        <p:spPr/>
        <p:txBody>
          <a:bodyPr/>
          <a:lstStyle>
            <a:lvl1pPr>
              <a:defRPr/>
            </a:lvl1pPr>
          </a:lstStyle>
          <a:p>
            <a:pPr>
              <a:defRPr/>
            </a:pPr>
            <a:fld id="{3754F784-88B6-421C-AF6F-86E880420506}" type="slidenum">
              <a:rPr lang="ru-RU" altLang="ru-RU"/>
              <a:pPr>
                <a:defRPr/>
              </a:pPr>
              <a:t>‹#›</a:t>
            </a:fld>
            <a:endParaRPr lang="ru-RU" altLang="ru-RU"/>
          </a:p>
        </p:txBody>
      </p:sp>
    </p:spTree>
    <p:extLst>
      <p:ext uri="{BB962C8B-B14F-4D97-AF65-F5344CB8AC3E}">
        <p14:creationId xmlns:p14="http://schemas.microsoft.com/office/powerpoint/2010/main" val="234915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A2B69CB7-41C9-01B7-4CB8-A0BA1CB7273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84C6CB18-F5FA-93FC-95BF-AAA8E3034DCC}"/>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378FB532-453E-8F5E-8923-C899A0518D8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128ADEE-D835-4C08-ADDE-E4CC3E7482FA}" type="datetimeFigureOut">
              <a:rPr lang="ru-RU"/>
              <a:pPr>
                <a:defRPr/>
              </a:pPr>
              <a:t>04.06.2026</a:t>
            </a:fld>
            <a:endParaRPr lang="ru-RU" dirty="0"/>
          </a:p>
        </p:txBody>
      </p:sp>
      <p:sp>
        <p:nvSpPr>
          <p:cNvPr id="5" name="Нижний колонтитул 4">
            <a:extLst>
              <a:ext uri="{FF2B5EF4-FFF2-40B4-BE49-F238E27FC236}">
                <a16:creationId xmlns:a16="http://schemas.microsoft.com/office/drawing/2014/main" id="{24D750F2-B2B9-8070-89F0-75B0356AD9E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BE20E1B9-938C-D509-8080-BA060F2C7FE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6A75D06-E4A3-4F34-8030-BDBD5B6469F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zakupki.gov.ru/epz/gws/search/results.html?morphology=on&amp;search-filter=&#1044;&#1072;&#1090;&#1077;+&#1088;&#1072;&#1079;&#1084;&#1077;&#1097;&#1077;&#1085;&#1080;&#1103;&amp;documentName_0=on&amp;documentName=0&amp;sortBy=UPDATE_DATE&amp;pageNumber=1&amp;sortDirection=false&amp;recordsPerPage=_10&amp;showLotsInfoHidden=fals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consultantplus://offline/ref=F7D10AD86992F83D49E410BEE588503E9A46A5D045CE122C5FD2F5C9DE80DAD7430D3F430623EA89DADB8FF0B209DA36D8560F82D0084DE4W6i1B" TargetMode="External"/><Relationship Id="rId2" Type="http://schemas.openxmlformats.org/officeDocument/2006/relationships/hyperlink" Target="consultantplus://offline/ref=9E19C833B1DF89BF74B0A1085680A7D3512523E03B467B3F5F74D29A4F70065872CCCE694A69D0D76456A777EE23C4G8q5B"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gisp.gov.ru/pp719v2/pub/prod/"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rpt.eecommission.org/Good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gisp.gov.ru/pp616/i/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r.fas.gov.ru/to/yaroslavsko-kostromskoe-mufas-rossii/c50cb30f-3b9e-4035-9556-d4ac763819e5/"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3FCBC0-8BA7-C593-DB62-9C222DA0E21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C5DECE9-C334-DD14-3370-1BB3850FD220}"/>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331F998B-D5AB-2676-57FA-92278AC3295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171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Рисунок 1">
            <a:extLst>
              <a:ext uri="{FF2B5EF4-FFF2-40B4-BE49-F238E27FC236}">
                <a16:creationId xmlns:a16="http://schemas.microsoft.com/office/drawing/2014/main" id="{E6B42AAE-25EF-31B2-9DFE-94977212A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587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1AB30BE-9C43-18C6-864F-F948C9D8FB60}"/>
              </a:ext>
            </a:extLst>
          </p:cNvPr>
          <p:cNvSpPr txBox="1"/>
          <p:nvPr/>
        </p:nvSpPr>
        <p:spPr>
          <a:xfrm>
            <a:off x="2246253" y="420511"/>
            <a:ext cx="9648825" cy="1077218"/>
          </a:xfrm>
          <a:prstGeom prst="rect">
            <a:avLst/>
          </a:prstGeom>
          <a:solidFill>
            <a:schemeClr val="accent6"/>
          </a:solidFill>
        </p:spPr>
        <p:txBody>
          <a:bodyPr>
            <a:spAutoFit/>
          </a:bodyPr>
          <a:lstStyle/>
          <a:p>
            <a:pPr algn="ctr">
              <a:defRPr/>
            </a:pPr>
            <a:r>
              <a:rPr lang="ru-RU" sz="3200" b="1" dirty="0">
                <a:solidFill>
                  <a:schemeClr val="bg1"/>
                </a:solidFill>
              </a:rPr>
              <a:t>Примеры правильного размещения в ЕИС изменений в Положение о закупке </a:t>
            </a:r>
          </a:p>
        </p:txBody>
      </p:sp>
      <p:pic>
        <p:nvPicPr>
          <p:cNvPr id="6" name="Рисунок 5">
            <a:extLst>
              <a:ext uri="{FF2B5EF4-FFF2-40B4-BE49-F238E27FC236}">
                <a16:creationId xmlns:a16="http://schemas.microsoft.com/office/drawing/2014/main" id="{CA35FD34-80FF-AC9B-267B-E4C7CA305C5D}"/>
              </a:ext>
            </a:extLst>
          </p:cNvPr>
          <p:cNvPicPr>
            <a:picLocks noChangeAspect="1"/>
          </p:cNvPicPr>
          <p:nvPr/>
        </p:nvPicPr>
        <p:blipFill>
          <a:blip r:embed="rId3"/>
          <a:stretch>
            <a:fillRect/>
          </a:stretch>
        </p:blipFill>
        <p:spPr>
          <a:xfrm>
            <a:off x="623391" y="2132856"/>
            <a:ext cx="11161241" cy="3323947"/>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a:extLst>
              <a:ext uri="{FF2B5EF4-FFF2-40B4-BE49-F238E27FC236}">
                <a16:creationId xmlns:a16="http://schemas.microsoft.com/office/drawing/2014/main" id="{ACC1D0B9-0F10-060E-8334-057B09DAD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Рисунок 7" descr="Изображение выглядит как текст, снимок экрана, число, Параллельный&#10;&#10;Содержимое, созданное искусственным интеллектом, может быть неверным.">
            <a:extLst>
              <a:ext uri="{FF2B5EF4-FFF2-40B4-BE49-F238E27FC236}">
                <a16:creationId xmlns:a16="http://schemas.microsoft.com/office/drawing/2014/main" id="{BF284AAE-E139-ADDB-09AB-25F2DB04A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0088"/>
            <a:ext cx="5710238" cy="61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61EC68B-D2B5-56A4-0248-AE71A2D369D1}"/>
              </a:ext>
            </a:extLst>
          </p:cNvPr>
          <p:cNvSpPr txBox="1"/>
          <p:nvPr/>
        </p:nvSpPr>
        <p:spPr>
          <a:xfrm>
            <a:off x="6096000" y="523875"/>
            <a:ext cx="5545138" cy="6186488"/>
          </a:xfrm>
          <a:prstGeom prst="rect">
            <a:avLst/>
          </a:prstGeom>
          <a:noFill/>
          <a:ln>
            <a:solidFill>
              <a:schemeClr val="accent2">
                <a:shade val="95000"/>
                <a:satMod val="105000"/>
              </a:schemeClr>
            </a:solidFill>
          </a:ln>
        </p:spPr>
        <p:txBody>
          <a:bodyPr>
            <a:spAutoFit/>
          </a:bodyPr>
          <a:lstStyle/>
          <a:p>
            <a:pPr marL="285750" indent="-285750">
              <a:buFont typeface="Wingdings" panose="05000000000000000000" pitchFamily="2" charset="2"/>
              <a:buChar char="Ø"/>
              <a:defRPr/>
            </a:pPr>
            <a:r>
              <a:rPr lang="ru-RU" dirty="0"/>
              <a:t>При автоматическом формировании отчета ЕИС отражает только те позиции, по которым в реестре договоров </a:t>
            </a:r>
            <a:r>
              <a:rPr lang="ru-RU" b="1" dirty="0"/>
              <a:t>была приемка </a:t>
            </a:r>
            <a:r>
              <a:rPr lang="ru-RU" i="1" dirty="0"/>
              <a:t>(если приемка была в 2025 г., а оплата будет в 2026 г. в отчет </a:t>
            </a:r>
            <a:r>
              <a:rPr lang="ru-RU" b="1" i="1" dirty="0"/>
              <a:t>включается</a:t>
            </a:r>
            <a:r>
              <a:rPr lang="ru-RU" i="1" dirty="0"/>
              <a:t>). </a:t>
            </a:r>
          </a:p>
          <a:p>
            <a:pPr marL="285750" indent="-285750">
              <a:buFont typeface="Wingdings" panose="05000000000000000000" pitchFamily="2" charset="2"/>
              <a:buChar char="Ø"/>
              <a:defRPr/>
            </a:pPr>
            <a:endParaRPr lang="ru-RU" dirty="0"/>
          </a:p>
          <a:p>
            <a:pPr marL="285750" indent="-285750">
              <a:buFont typeface="Wingdings" panose="05000000000000000000" pitchFamily="2" charset="2"/>
              <a:buChar char="Ø"/>
              <a:defRPr/>
            </a:pPr>
            <a:r>
              <a:rPr lang="ru-RU" b="1" dirty="0">
                <a:solidFill>
                  <a:srgbClr val="C00000"/>
                </a:solidFill>
              </a:rPr>
              <a:t>!!!</a:t>
            </a:r>
            <a:r>
              <a:rPr lang="ru-RU" dirty="0"/>
              <a:t> Если в реестре договоров не размещена информация о приемки в отчет закупка не попадает</a:t>
            </a:r>
            <a:r>
              <a:rPr lang="ru-RU" b="1" dirty="0">
                <a:solidFill>
                  <a:srgbClr val="C00000"/>
                </a:solidFill>
              </a:rPr>
              <a:t>!!!</a:t>
            </a:r>
          </a:p>
          <a:p>
            <a:pPr marL="285750" indent="-285750">
              <a:buFont typeface="Wingdings" panose="05000000000000000000" pitchFamily="2" charset="2"/>
              <a:buChar char="Ø"/>
              <a:defRPr/>
            </a:pPr>
            <a:endParaRPr lang="ru-RU" b="1" dirty="0">
              <a:solidFill>
                <a:srgbClr val="C00000"/>
              </a:solidFill>
            </a:endParaRPr>
          </a:p>
          <a:p>
            <a:pPr marL="285750" indent="-285750">
              <a:buFont typeface="Wingdings" panose="05000000000000000000" pitchFamily="2" charset="2"/>
              <a:buChar char="Ø"/>
              <a:defRPr/>
            </a:pPr>
            <a:r>
              <a:rPr lang="ru-RU" dirty="0"/>
              <a:t>Для того, что бы увидеть весь список товаров необходимо убрать «</a:t>
            </a:r>
            <a:r>
              <a:rPr lang="en-US" dirty="0"/>
              <a:t>V</a:t>
            </a:r>
            <a:r>
              <a:rPr lang="ru-RU" dirty="0"/>
              <a:t>» « Показать строки с заполненным стоимостным объемом закупок товара»</a:t>
            </a:r>
          </a:p>
          <a:p>
            <a:pPr marL="285750" indent="-285750">
              <a:buFont typeface="Wingdings" panose="05000000000000000000" pitchFamily="2" charset="2"/>
              <a:buChar char="Ø"/>
              <a:defRPr/>
            </a:pPr>
            <a:endParaRPr lang="ru-RU" dirty="0"/>
          </a:p>
          <a:p>
            <a:pPr marL="285750" indent="-285750">
              <a:buFont typeface="Wingdings" panose="05000000000000000000" pitchFamily="2" charset="2"/>
              <a:buChar char="Ø"/>
              <a:defRPr/>
            </a:pPr>
            <a:r>
              <a:rPr lang="ru-RU" dirty="0"/>
              <a:t>В столбце 4 указывается вся стоимость, принятого товара по данному коду ОКПД 2.</a:t>
            </a:r>
          </a:p>
          <a:p>
            <a:pPr marL="285750" indent="-285750">
              <a:buFont typeface="Wingdings" panose="05000000000000000000" pitchFamily="2" charset="2"/>
              <a:buChar char="Ø"/>
              <a:defRPr/>
            </a:pPr>
            <a:endParaRPr lang="ru-RU" dirty="0"/>
          </a:p>
          <a:p>
            <a:pPr marL="285750" indent="-285750">
              <a:buFont typeface="Wingdings" panose="05000000000000000000" pitchFamily="2" charset="2"/>
              <a:buChar char="Ø"/>
              <a:defRPr/>
            </a:pPr>
            <a:r>
              <a:rPr lang="ru-RU" dirty="0"/>
              <a:t>В столбце 5 указывается вся стоимость, принятого товара по данному коду ОКПД 2 страна происхождения которого Россия или другая страна ЕАЭС.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9BC7F-DA91-AC1E-EEC6-5A359180E9EF}"/>
              </a:ext>
            </a:extLst>
          </p:cNvPr>
          <p:cNvSpPr txBox="1"/>
          <p:nvPr/>
        </p:nvSpPr>
        <p:spPr>
          <a:xfrm>
            <a:off x="2895600" y="200025"/>
            <a:ext cx="8890000" cy="4619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Причины редактирования позиций в отчете</a:t>
            </a:r>
          </a:p>
        </p:txBody>
      </p:sp>
      <p:pic>
        <p:nvPicPr>
          <p:cNvPr id="18435" name="Рисунок 11">
            <a:extLst>
              <a:ext uri="{FF2B5EF4-FFF2-40B4-BE49-F238E27FC236}">
                <a16:creationId xmlns:a16="http://schemas.microsoft.com/office/drawing/2014/main" id="{E6606C5B-8332-0E16-B13A-67F8288F0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D796E0-CD86-B3F9-6BE5-0E6ECA0C8CE7}"/>
              </a:ext>
            </a:extLst>
          </p:cNvPr>
          <p:cNvSpPr txBox="1"/>
          <p:nvPr/>
        </p:nvSpPr>
        <p:spPr>
          <a:xfrm>
            <a:off x="119063" y="860425"/>
            <a:ext cx="11953875" cy="5632450"/>
          </a:xfrm>
          <a:prstGeom prst="rect">
            <a:avLst/>
          </a:prstGeom>
          <a:noFill/>
        </p:spPr>
        <p:txBody>
          <a:bodyPr>
            <a:spAutoFit/>
          </a:bodyPr>
          <a:lstStyle/>
          <a:p>
            <a:pPr>
              <a:defRPr/>
            </a:pPr>
            <a:r>
              <a:rPr lang="ru-RU" b="1" dirty="0"/>
              <a:t>1. Только заказчиками категории 1 (выполняющих минимальную долю) – </a:t>
            </a:r>
            <a:r>
              <a:rPr lang="ru-RU" b="1" dirty="0" err="1"/>
              <a:t>пп</a:t>
            </a:r>
            <a:r>
              <a:rPr lang="ru-RU" b="1" dirty="0"/>
              <a:t>. н) п. 7 Порядка формирования отчета ПП 1875:</a:t>
            </a:r>
          </a:p>
          <a:p>
            <a:pPr>
              <a:defRPr/>
            </a:pPr>
            <a:r>
              <a:rPr lang="ru-RU" dirty="0"/>
              <a:t>н) не учитываются в отчете:</a:t>
            </a:r>
          </a:p>
          <a:p>
            <a:pPr marL="285750" indent="-285750">
              <a:buFont typeface="Wingdings" panose="05000000000000000000" pitchFamily="2" charset="2"/>
              <a:buChar char="§"/>
              <a:defRPr/>
            </a:pPr>
            <a:r>
              <a:rPr lang="ru-RU" dirty="0"/>
              <a:t>закупки товара в целях исполнения контракта (договора), содержащего условие о поставке или использовании такого товара и заключенного с лицом, которое не является заказчиком в соответствии с 44-ФЗ и 223-ФЗ….</a:t>
            </a:r>
          </a:p>
          <a:p>
            <a:pPr marL="285750" indent="-285750">
              <a:buFont typeface="Arial" panose="020B0604020202020204" pitchFamily="34" charset="0"/>
              <a:buChar char="•"/>
              <a:defRPr/>
            </a:pPr>
            <a:r>
              <a:rPr lang="ru-RU" dirty="0"/>
              <a:t>закупки товара в целях изготовления, ремонта, модернизации, технического и сервисного обслуживания вооружения, военной и специальной техники (их составных частей), изготавливаемых по нормативно-технической документации (или указанных в такой документации), утвержденной ……;</a:t>
            </a:r>
          </a:p>
          <a:p>
            <a:pPr marL="285750" indent="-285750">
              <a:buFont typeface="Arial" panose="020B0604020202020204" pitchFamily="34" charset="0"/>
              <a:buChar char="•"/>
              <a:defRPr/>
            </a:pPr>
            <a:r>
              <a:rPr lang="ru-RU" dirty="0"/>
              <a:t>для служебного пользования;</a:t>
            </a:r>
          </a:p>
          <a:p>
            <a:pPr marL="285750" indent="-285750">
              <a:buFont typeface="Arial" panose="020B0604020202020204" pitchFamily="34" charset="0"/>
              <a:buChar char="•"/>
              <a:defRPr/>
            </a:pPr>
            <a:r>
              <a:rPr lang="ru-RU" dirty="0"/>
              <a:t>закупки товара, не относящегося к товарам, указанным в позициях 2, 5, 6, 13, 14, 16, 18, 19, 234 и 271 приложения N 3 к постановлению ПП РФ N 1875, в целях исполнения таким отдельным заказчиком в соответствии с 44-ФЗ и 223-ФЗ обязательств, предусмотренных СПИК, стороной которого является такой отдельный заказчик;</a:t>
            </a:r>
          </a:p>
          <a:p>
            <a:pPr marL="285750" indent="-285750">
              <a:buFont typeface="Arial" panose="020B0604020202020204" pitchFamily="34" charset="0"/>
              <a:buChar char="•"/>
              <a:defRPr/>
            </a:pPr>
            <a:r>
              <a:rPr lang="ru-RU" dirty="0"/>
              <a:t>закупки товара, поставляемого при выполнении закупаемых работ, оказании закупаемых услуг по изготовлению такого товара по индивидуальному заказу такого отдельного заказчика, осуществляющего закупку;</a:t>
            </a:r>
          </a:p>
          <a:p>
            <a:pPr marL="285750" indent="-285750">
              <a:buFont typeface="Arial" panose="020B0604020202020204" pitchFamily="34" charset="0"/>
              <a:buChar char="•"/>
              <a:defRPr/>
            </a:pPr>
            <a:r>
              <a:rPr lang="ru-RU" dirty="0"/>
              <a:t>закупки, при которой заключается контракт (договор) со встречными инвестиционными обязательствами, предусматривающий поставку товара, произведенного исключительно на создаваемом, модернизируемом, осваиваемом в соответствии с таким контрактом (договором) производстве.</a:t>
            </a: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B3D062-2622-AEB8-C7EC-FB03ECE16E56}"/>
              </a:ext>
            </a:extLst>
          </p:cNvPr>
          <p:cNvSpPr txBox="1"/>
          <p:nvPr/>
        </p:nvSpPr>
        <p:spPr>
          <a:xfrm>
            <a:off x="2895600" y="200025"/>
            <a:ext cx="8890000" cy="4619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Причины редактирования позиций в отчете</a:t>
            </a:r>
          </a:p>
        </p:txBody>
      </p:sp>
      <p:pic>
        <p:nvPicPr>
          <p:cNvPr id="19459" name="Рисунок 11">
            <a:extLst>
              <a:ext uri="{FF2B5EF4-FFF2-40B4-BE49-F238E27FC236}">
                <a16:creationId xmlns:a16="http://schemas.microsoft.com/office/drawing/2014/main" id="{1F631D24-1E1F-3CD2-2196-4884FEDA5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a:extLst>
              <a:ext uri="{FF2B5EF4-FFF2-40B4-BE49-F238E27FC236}">
                <a16:creationId xmlns:a16="http://schemas.microsoft.com/office/drawing/2014/main" id="{AA3023D2-960E-CFB8-2EAF-7A45F3092543}"/>
              </a:ext>
            </a:extLst>
          </p:cNvPr>
          <p:cNvSpPr txBox="1">
            <a:spLocks noChangeArrowheads="1"/>
          </p:cNvSpPr>
          <p:nvPr/>
        </p:nvSpPr>
        <p:spPr bwMode="auto">
          <a:xfrm>
            <a:off x="406400" y="860425"/>
            <a:ext cx="111617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2. Товар может относиться к коду ОКПД2, но не попадать в Приложение 1 или Приложение 2. </a:t>
            </a:r>
          </a:p>
          <a:p>
            <a:pPr>
              <a:spcBef>
                <a:spcPct val="0"/>
              </a:spcBef>
              <a:buFontTx/>
              <a:buNone/>
            </a:pPr>
            <a:r>
              <a:rPr lang="ru-RU" altLang="ru-RU" sz="1800">
                <a:latin typeface="Arial" panose="020B0604020202020204" pitchFamily="34" charset="0"/>
              </a:rPr>
              <a:t>Например, заказчик покупал резинку стирательную (ластик) – код ОКПД 2 - 22.19.73.120, входит в позицию 15 приложения 1</a:t>
            </a:r>
          </a:p>
        </p:txBody>
      </p:sp>
      <p:pic>
        <p:nvPicPr>
          <p:cNvPr id="19461" name="Рисунок 4" descr="Изображение выглядит как текст, снимок экрана, Шрифт, линия&#10;&#10;Содержимое, созданное искусственным интеллектом, может быть неверным.">
            <a:extLst>
              <a:ext uri="{FF2B5EF4-FFF2-40B4-BE49-F238E27FC236}">
                <a16:creationId xmlns:a16="http://schemas.microsoft.com/office/drawing/2014/main" id="{79D28D68-67CF-D828-11D0-0635E0D3F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844675"/>
            <a:ext cx="72739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a:extLst>
              <a:ext uri="{FF2B5EF4-FFF2-40B4-BE49-F238E27FC236}">
                <a16:creationId xmlns:a16="http://schemas.microsoft.com/office/drawing/2014/main" id="{BC26439A-9CB8-A728-92D5-413E569B0568}"/>
              </a:ext>
            </a:extLst>
          </p:cNvPr>
          <p:cNvCxnSpPr/>
          <p:nvPr/>
        </p:nvCxnSpPr>
        <p:spPr>
          <a:xfrm>
            <a:off x="4367213" y="2565400"/>
            <a:ext cx="865187" cy="0"/>
          </a:xfrm>
          <a:prstGeom prst="line">
            <a:avLst/>
          </a:prstGeom>
          <a:ln w="22225"/>
        </p:spPr>
        <p:style>
          <a:lnRef idx="1">
            <a:schemeClr val="accent2"/>
          </a:lnRef>
          <a:fillRef idx="0">
            <a:schemeClr val="accent2"/>
          </a:fillRef>
          <a:effectRef idx="0">
            <a:schemeClr val="accent2"/>
          </a:effectRef>
          <a:fontRef idx="minor">
            <a:schemeClr val="tx1"/>
          </a:fontRef>
        </p:style>
      </p:cxnSp>
      <p:cxnSp>
        <p:nvCxnSpPr>
          <p:cNvPr id="9" name="Прямая соединительная линия 8">
            <a:extLst>
              <a:ext uri="{FF2B5EF4-FFF2-40B4-BE49-F238E27FC236}">
                <a16:creationId xmlns:a16="http://schemas.microsoft.com/office/drawing/2014/main" id="{CD234D74-480A-FA97-76AE-37B49FB0C680}"/>
              </a:ext>
            </a:extLst>
          </p:cNvPr>
          <p:cNvCxnSpPr/>
          <p:nvPr/>
        </p:nvCxnSpPr>
        <p:spPr>
          <a:xfrm>
            <a:off x="1055688" y="2852738"/>
            <a:ext cx="37449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464" name="TextBox 9">
            <a:extLst>
              <a:ext uri="{FF2B5EF4-FFF2-40B4-BE49-F238E27FC236}">
                <a16:creationId xmlns:a16="http://schemas.microsoft.com/office/drawing/2014/main" id="{FA90CAFD-4CDF-8858-E4EF-8BCD44764A63}"/>
              </a:ext>
            </a:extLst>
          </p:cNvPr>
          <p:cNvSpPr txBox="1">
            <a:spLocks noChangeArrowheads="1"/>
          </p:cNvSpPr>
          <p:nvPr/>
        </p:nvSpPr>
        <p:spPr bwMode="auto">
          <a:xfrm>
            <a:off x="406400" y="3284538"/>
            <a:ext cx="1137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Таким образом, резинка стирательная не входит в приложение 1 и при ее закупке заказчик устанавливал преимущества. ЕИС этого не может проверить, он ориентируется только на код ОКПД2 без учета предмета закупок – такие закупки необходимо удалить из отчета. Аналогичная ситуация с п. 146 Приложения 1 – программное обеспечение. </a:t>
            </a:r>
          </a:p>
        </p:txBody>
      </p:sp>
      <p:sp>
        <p:nvSpPr>
          <p:cNvPr id="19465" name="TextBox 10">
            <a:extLst>
              <a:ext uri="{FF2B5EF4-FFF2-40B4-BE49-F238E27FC236}">
                <a16:creationId xmlns:a16="http://schemas.microsoft.com/office/drawing/2014/main" id="{918929CC-E33B-ABD6-600C-27CD5546264F}"/>
              </a:ext>
            </a:extLst>
          </p:cNvPr>
          <p:cNvSpPr txBox="1">
            <a:spLocks noChangeArrowheads="1"/>
          </p:cNvSpPr>
          <p:nvPr/>
        </p:nvSpPr>
        <p:spPr bwMode="auto">
          <a:xfrm>
            <a:off x="406400" y="4541838"/>
            <a:ext cx="115935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3. </a:t>
            </a:r>
            <a:r>
              <a:rPr lang="ru-RU" altLang="ru-RU" sz="1800" b="1">
                <a:latin typeface="Arial" panose="020B0604020202020204" pitchFamily="34" charset="0"/>
              </a:rPr>
              <a:t>Дублирование кодов ОКПД2 </a:t>
            </a:r>
            <a:r>
              <a:rPr lang="ru-RU" altLang="ru-RU" sz="1800">
                <a:latin typeface="Arial" panose="020B0604020202020204" pitchFamily="34" charset="0"/>
              </a:rPr>
              <a:t>– ЕИС может разнести одни и те же закупки по разным строкам отчета</a:t>
            </a:r>
          </a:p>
          <a:p>
            <a:pPr>
              <a:spcBef>
                <a:spcPct val="0"/>
              </a:spcBef>
              <a:buFontTx/>
              <a:buNone/>
            </a:pPr>
            <a:r>
              <a:rPr lang="ru-RU" altLang="ru-RU" sz="1800">
                <a:latin typeface="Arial" panose="020B0604020202020204" pitchFamily="34" charset="0"/>
              </a:rPr>
              <a:t>Например, код ОКПД  32.50.50.190 - Изделия медицинские, в том числе хирургические, прочие, не включенные в другие группировки встречается и в Прил. 1 п. 140 (мебель медицинская) и в п. 141 (только маски медицинские) и в прил. 2. </a:t>
            </a:r>
          </a:p>
          <a:p>
            <a:pPr>
              <a:spcBef>
                <a:spcPct val="0"/>
              </a:spcBef>
              <a:buFontTx/>
              <a:buNone/>
            </a:pPr>
            <a:endParaRPr lang="ru-RU" altLang="ru-RU" sz="1800">
              <a:latin typeface="Arial" panose="020B0604020202020204" pitchFamily="34" charset="0"/>
            </a:endParaRPr>
          </a:p>
        </p:txBody>
      </p:sp>
      <p:pic>
        <p:nvPicPr>
          <p:cNvPr id="19466" name="Рисунок 12" descr="Изображение выглядит как текст, снимок экрана, линия, Шрифт&#10;&#10;Содержимое, созданное искусственным интеллектом, может быть неверным.">
            <a:extLst>
              <a:ext uri="{FF2B5EF4-FFF2-40B4-BE49-F238E27FC236}">
                <a16:creationId xmlns:a16="http://schemas.microsoft.com/office/drawing/2014/main" id="{6E6559A5-9B68-08D4-A870-D90AD4CF5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505450"/>
            <a:ext cx="68405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Рисунок 14" descr="Изображение выглядит как текст, снимок экрана, линия&#10;&#10;Содержимое, созданное искусственным интеллектом, может быть неверным.">
            <a:extLst>
              <a:ext uri="{FF2B5EF4-FFF2-40B4-BE49-F238E27FC236}">
                <a16:creationId xmlns:a16="http://schemas.microsoft.com/office/drawing/2014/main" id="{5BD72510-FB49-BCCF-3C56-32AF7A67A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5813425"/>
            <a:ext cx="46561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Овал 15">
            <a:extLst>
              <a:ext uri="{FF2B5EF4-FFF2-40B4-BE49-F238E27FC236}">
                <a16:creationId xmlns:a16="http://schemas.microsoft.com/office/drawing/2014/main" id="{19C7A862-77CA-3C2A-0B54-2407E45B3DE0}"/>
              </a:ext>
            </a:extLst>
          </p:cNvPr>
          <p:cNvSpPr/>
          <p:nvPr/>
        </p:nvSpPr>
        <p:spPr>
          <a:xfrm>
            <a:off x="7608888" y="5662613"/>
            <a:ext cx="431800" cy="2143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8" name="Прямая соединительная линия 17">
            <a:extLst>
              <a:ext uri="{FF2B5EF4-FFF2-40B4-BE49-F238E27FC236}">
                <a16:creationId xmlns:a16="http://schemas.microsoft.com/office/drawing/2014/main" id="{062BA907-0C00-5851-5594-7460F84852A4}"/>
              </a:ext>
            </a:extLst>
          </p:cNvPr>
          <p:cNvCxnSpPr/>
          <p:nvPr/>
        </p:nvCxnSpPr>
        <p:spPr>
          <a:xfrm>
            <a:off x="1200150" y="6524625"/>
            <a:ext cx="2159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8A6AB-DC68-0551-81A5-27CB2CC25A47}"/>
              </a:ext>
            </a:extLst>
          </p:cNvPr>
          <p:cNvSpPr txBox="1"/>
          <p:nvPr/>
        </p:nvSpPr>
        <p:spPr>
          <a:xfrm>
            <a:off x="2895600" y="425450"/>
            <a:ext cx="8890000" cy="4619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Редактирование позиции отчета</a:t>
            </a:r>
          </a:p>
        </p:txBody>
      </p:sp>
      <p:pic>
        <p:nvPicPr>
          <p:cNvPr id="20483" name="Рисунок 11">
            <a:extLst>
              <a:ext uri="{FF2B5EF4-FFF2-40B4-BE49-F238E27FC236}">
                <a16:creationId xmlns:a16="http://schemas.microsoft.com/office/drawing/2014/main" id="{C8D603C6-0BC8-FCD4-D6B5-07649D426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3" descr="Изображение выглядит как текст, снимок экрана, число, программное обеспечение&#10;&#10;Содержимое, созданное искусственным интеллектом, может быть неверным.">
            <a:extLst>
              <a:ext uri="{FF2B5EF4-FFF2-40B4-BE49-F238E27FC236}">
                <a16:creationId xmlns:a16="http://schemas.microsoft.com/office/drawing/2014/main" id="{64382672-6925-2AA3-FA2B-D1AE92C1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5188"/>
            <a:ext cx="5664200"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a:extLst>
              <a:ext uri="{FF2B5EF4-FFF2-40B4-BE49-F238E27FC236}">
                <a16:creationId xmlns:a16="http://schemas.microsoft.com/office/drawing/2014/main" id="{AC535F03-3A4A-73C3-D292-4A6F3A542384}"/>
              </a:ext>
            </a:extLst>
          </p:cNvPr>
          <p:cNvSpPr txBox="1">
            <a:spLocks noChangeArrowheads="1"/>
          </p:cNvSpPr>
          <p:nvPr/>
        </p:nvSpPr>
        <p:spPr bwMode="auto">
          <a:xfrm>
            <a:off x="5951538" y="5949950"/>
            <a:ext cx="6048375" cy="646113"/>
          </a:xfrm>
          <a:prstGeom prst="rect">
            <a:avLst/>
          </a:prstGeom>
          <a:noFill/>
          <a:ln w="9525">
            <a:solidFill>
              <a:srgbClr val="00406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Для того, чтобы сохранить внесенные изменения обязательно нажать «добавить изменения в таблицу»</a:t>
            </a:r>
          </a:p>
        </p:txBody>
      </p:sp>
      <p:sp>
        <p:nvSpPr>
          <p:cNvPr id="6" name="Стрелка: вправо 5">
            <a:extLst>
              <a:ext uri="{FF2B5EF4-FFF2-40B4-BE49-F238E27FC236}">
                <a16:creationId xmlns:a16="http://schemas.microsoft.com/office/drawing/2014/main" id="{AF1C755D-29F8-7760-30FD-1BCE92CFC286}"/>
              </a:ext>
            </a:extLst>
          </p:cNvPr>
          <p:cNvSpPr/>
          <p:nvPr/>
        </p:nvSpPr>
        <p:spPr>
          <a:xfrm rot="10800000">
            <a:off x="5378450" y="6134100"/>
            <a:ext cx="541338" cy="461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TextBox 6">
            <a:extLst>
              <a:ext uri="{FF2B5EF4-FFF2-40B4-BE49-F238E27FC236}">
                <a16:creationId xmlns:a16="http://schemas.microsoft.com/office/drawing/2014/main" id="{4E063B35-14D5-1B21-EB05-05DF776EB3DD}"/>
              </a:ext>
            </a:extLst>
          </p:cNvPr>
          <p:cNvSpPr txBox="1"/>
          <p:nvPr/>
        </p:nvSpPr>
        <p:spPr>
          <a:xfrm>
            <a:off x="5951538" y="4557713"/>
            <a:ext cx="5865812" cy="922337"/>
          </a:xfrm>
          <a:prstGeom prst="rect">
            <a:avLst/>
          </a:prstGeom>
          <a:noFill/>
          <a:ln>
            <a:solidFill>
              <a:schemeClr val="accent1">
                <a:shade val="15000"/>
              </a:schemeClr>
            </a:solidFill>
          </a:ln>
        </p:spPr>
        <p:txBody>
          <a:bodyPr>
            <a:spAutoFit/>
          </a:bodyPr>
          <a:lstStyle/>
          <a:p>
            <a:pPr>
              <a:defRPr/>
            </a:pPr>
            <a:r>
              <a:rPr lang="ru-RU" dirty="0"/>
              <a:t>Если в отчете отсутствует договор, который должен быть в отчете из реестра договоров, то его можно включить в ручную.</a:t>
            </a:r>
          </a:p>
        </p:txBody>
      </p:sp>
      <p:sp>
        <p:nvSpPr>
          <p:cNvPr id="9" name="Стрелка: вправо 8">
            <a:extLst>
              <a:ext uri="{FF2B5EF4-FFF2-40B4-BE49-F238E27FC236}">
                <a16:creationId xmlns:a16="http://schemas.microsoft.com/office/drawing/2014/main" id="{3388D0F1-01F2-7B1D-36EC-DBB029665497}"/>
              </a:ext>
            </a:extLst>
          </p:cNvPr>
          <p:cNvSpPr/>
          <p:nvPr/>
        </p:nvSpPr>
        <p:spPr>
          <a:xfrm rot="11171229">
            <a:off x="2189163" y="4718050"/>
            <a:ext cx="3548062" cy="79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0489" name="Рисунок 3" descr="Изображение выглядит как текст, снимок экрана, компьютер&#10;&#10;Содержимое, созданное искусственным интеллектом, может быть неверным.">
            <a:extLst>
              <a:ext uri="{FF2B5EF4-FFF2-40B4-BE49-F238E27FC236}">
                <a16:creationId xmlns:a16="http://schemas.microsoft.com/office/drawing/2014/main" id="{DC38CDA6-A86A-3DAA-934C-6F60856C0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960438"/>
            <a:ext cx="509905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18DA0D-C6F5-1BFE-4DD4-5FCD98E00BA9}"/>
              </a:ext>
            </a:extLst>
          </p:cNvPr>
          <p:cNvSpPr txBox="1"/>
          <p:nvPr/>
        </p:nvSpPr>
        <p:spPr>
          <a:xfrm>
            <a:off x="2895600" y="425450"/>
            <a:ext cx="8890000" cy="4619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Информация, включаемая в отчет в ручную</a:t>
            </a:r>
          </a:p>
        </p:txBody>
      </p:sp>
      <p:pic>
        <p:nvPicPr>
          <p:cNvPr id="21507" name="Рисунок 11">
            <a:extLst>
              <a:ext uri="{FF2B5EF4-FFF2-40B4-BE49-F238E27FC236}">
                <a16:creationId xmlns:a16="http://schemas.microsoft.com/office/drawing/2014/main" id="{29003CAB-30F3-CCD3-ABFA-026FC31AC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a:extLst>
              <a:ext uri="{FF2B5EF4-FFF2-40B4-BE49-F238E27FC236}">
                <a16:creationId xmlns:a16="http://schemas.microsoft.com/office/drawing/2014/main" id="{64C85C2D-4A5D-406C-C3A6-81B6C52B7C23}"/>
              </a:ext>
            </a:extLst>
          </p:cNvPr>
          <p:cNvSpPr txBox="1">
            <a:spLocks noChangeArrowheads="1"/>
          </p:cNvSpPr>
          <p:nvPr/>
        </p:nvSpPr>
        <p:spPr bwMode="auto">
          <a:xfrm>
            <a:off x="334963" y="1335088"/>
            <a:ext cx="11522075" cy="1938337"/>
          </a:xfrm>
          <a:prstGeom prst="rect">
            <a:avLst/>
          </a:prstGeom>
          <a:noFill/>
          <a:ln w="9525">
            <a:solidFill>
              <a:srgbClr val="00406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6. По итогам года до 1 февраля года, следующего за отчетным годом, в ЕИС размещается отчет об объеме закупок товаров российского происхождения, работ, услуг, соответственно выполняемых, оказываемых российскими лицами, который формируется путем обработки содержащейся в ЕИС информации, включенной в реестр договоров, заключенных заказчиками по результатам закупки, </a:t>
            </a:r>
            <a:r>
              <a:rPr lang="ru-RU" altLang="ru-RU" sz="1800" b="1">
                <a:latin typeface="Arial" panose="020B0604020202020204" pitchFamily="34" charset="0"/>
              </a:rPr>
              <a:t>а также путем формирования заказчиком информации об объеме закупок, информация о которых </a:t>
            </a:r>
            <a:r>
              <a:rPr lang="ru-RU" altLang="ru-RU" sz="2400" b="1" u="sng">
                <a:latin typeface="Arial" panose="020B0604020202020204" pitchFamily="34" charset="0"/>
              </a:rPr>
              <a:t>не подлежит </a:t>
            </a:r>
            <a:r>
              <a:rPr lang="ru-RU" altLang="ru-RU" sz="1800" b="1">
                <a:latin typeface="Arial" panose="020B0604020202020204" pitchFamily="34" charset="0"/>
              </a:rPr>
              <a:t>в соответствии с настоящим Федеральным законом размещению в ЕИС.</a:t>
            </a:r>
          </a:p>
        </p:txBody>
      </p:sp>
      <p:sp>
        <p:nvSpPr>
          <p:cNvPr id="21509" name="TextBox 3">
            <a:extLst>
              <a:ext uri="{FF2B5EF4-FFF2-40B4-BE49-F238E27FC236}">
                <a16:creationId xmlns:a16="http://schemas.microsoft.com/office/drawing/2014/main" id="{7C182106-FD48-DFE3-F0B0-064867CFBD3B}"/>
              </a:ext>
            </a:extLst>
          </p:cNvPr>
          <p:cNvSpPr txBox="1">
            <a:spLocks noChangeArrowheads="1"/>
          </p:cNvSpPr>
          <p:nvPr/>
        </p:nvSpPr>
        <p:spPr bwMode="auto">
          <a:xfrm>
            <a:off x="406400" y="965200"/>
            <a:ext cx="288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Ч. 6 ст. 3.1-4 223-ФЗ</a:t>
            </a:r>
          </a:p>
        </p:txBody>
      </p:sp>
      <p:sp>
        <p:nvSpPr>
          <p:cNvPr id="21510" name="TextBox 4">
            <a:extLst>
              <a:ext uri="{FF2B5EF4-FFF2-40B4-BE49-F238E27FC236}">
                <a16:creationId xmlns:a16="http://schemas.microsoft.com/office/drawing/2014/main" id="{D7C9A2DA-E1B4-E822-6779-3DE359EC61B5}"/>
              </a:ext>
            </a:extLst>
          </p:cNvPr>
          <p:cNvSpPr txBox="1">
            <a:spLocks noChangeArrowheads="1"/>
          </p:cNvSpPr>
          <p:nvPr/>
        </p:nvSpPr>
        <p:spPr bwMode="auto">
          <a:xfrm>
            <a:off x="334963" y="3400425"/>
            <a:ext cx="273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Ч. 15 ст. 4 223-ФЗ</a:t>
            </a:r>
          </a:p>
        </p:txBody>
      </p:sp>
      <p:sp>
        <p:nvSpPr>
          <p:cNvPr id="21511" name="TextBox 5">
            <a:extLst>
              <a:ext uri="{FF2B5EF4-FFF2-40B4-BE49-F238E27FC236}">
                <a16:creationId xmlns:a16="http://schemas.microsoft.com/office/drawing/2014/main" id="{ACEB565A-B3DE-6E43-F5AD-4E497519C4F3}"/>
              </a:ext>
            </a:extLst>
          </p:cNvPr>
          <p:cNvSpPr txBox="1">
            <a:spLocks noChangeArrowheads="1"/>
          </p:cNvSpPr>
          <p:nvPr/>
        </p:nvSpPr>
        <p:spPr bwMode="auto">
          <a:xfrm>
            <a:off x="334963" y="3808413"/>
            <a:ext cx="11664950" cy="2554287"/>
          </a:xfrm>
          <a:prstGeom prst="rect">
            <a:avLst/>
          </a:prstGeom>
          <a:noFill/>
          <a:ln w="9525">
            <a:solidFill>
              <a:srgbClr val="00406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15. Не подлежат </a:t>
            </a:r>
            <a:r>
              <a:rPr lang="ru-RU" altLang="ru-RU" sz="1600">
                <a:latin typeface="Arial" panose="020B0604020202020204" pitchFamily="34" charset="0"/>
              </a:rPr>
              <a:t>размещению в ЕИС информация о закупках товаров, работ, услуг, </a:t>
            </a:r>
            <a:r>
              <a:rPr lang="ru-RU" altLang="ru-RU" sz="1600" b="1">
                <a:latin typeface="Arial" panose="020B0604020202020204" pitchFamily="34" charset="0"/>
              </a:rPr>
              <a:t>сведения о которых составляют государственную тайну</a:t>
            </a:r>
            <a:r>
              <a:rPr lang="ru-RU" altLang="ru-RU" sz="1600">
                <a:latin typeface="Arial" panose="020B0604020202020204" pitchFamily="34" charset="0"/>
              </a:rPr>
              <a:t>, информация о закупке, осуществляемой в рамках выполнения государственного оборонного заказа в целях обеспечения обороны и безопасности Российской Федерации в части заказов на создание, модернизацию, поставки, ремонт, сервисное обслуживание и утилизацию вооружения, военной и специальной техники, на разработку, производство и поставки космической техники и объектов космической инфраструктуры, а также информация о заключении и об исполнении договоров, заключенных по результатам осуществления таких закупок. Информация о закупках, проводимых в случаях, определенных Правительством Российской Федерации </a:t>
            </a:r>
            <a:r>
              <a:rPr lang="ru-RU" altLang="ru-RU" sz="1600" b="1">
                <a:latin typeface="Arial" panose="020B0604020202020204" pitchFamily="34" charset="0"/>
              </a:rPr>
              <a:t>в соответствии с частью 16 </a:t>
            </a:r>
            <a:r>
              <a:rPr lang="ru-RU" altLang="ru-RU" sz="1600">
                <a:latin typeface="Arial" panose="020B0604020202020204" pitchFamily="34" charset="0"/>
              </a:rPr>
              <a:t>настоящей статьи, а также о заключении и об исполнении договоров, заключенных по результатам осуществления таких закупок, не подлежит размещению на официальном сайте. Заказчик </a:t>
            </a:r>
            <a:r>
              <a:rPr lang="ru-RU" altLang="ru-RU" sz="1600" b="1">
                <a:latin typeface="Arial" panose="020B0604020202020204" pitchFamily="34" charset="0"/>
              </a:rPr>
              <a:t>вправе</a:t>
            </a:r>
            <a:r>
              <a:rPr lang="ru-RU" altLang="ru-RU" sz="1600">
                <a:latin typeface="Arial" panose="020B0604020202020204" pitchFamily="34" charset="0"/>
              </a:rPr>
              <a:t> не размещать в единой информационной системе следующую информацию: до 100/500 тыс. руб., вклады, аренда. </a:t>
            </a: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9B884-DC83-C674-E971-67DF316B9C1A}"/>
              </a:ext>
            </a:extLst>
          </p:cNvPr>
          <p:cNvSpPr txBox="1"/>
          <p:nvPr/>
        </p:nvSpPr>
        <p:spPr>
          <a:xfrm>
            <a:off x="2895600" y="425450"/>
            <a:ext cx="8890000" cy="4619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Выводы Министерства финансов РФ</a:t>
            </a:r>
          </a:p>
        </p:txBody>
      </p:sp>
      <p:pic>
        <p:nvPicPr>
          <p:cNvPr id="22531" name="Рисунок 11">
            <a:extLst>
              <a:ext uri="{FF2B5EF4-FFF2-40B4-BE49-F238E27FC236}">
                <a16:creationId xmlns:a16="http://schemas.microsoft.com/office/drawing/2014/main" id="{FB555019-460C-0410-49A8-2E1B7BAE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Рисунок 3" descr="Изображение выглядит как текст, снимок экрана, Шрифт, число&#10;&#10;Содержимое, созданное искусственным интеллектом, может быть неверным.">
            <a:extLst>
              <a:ext uri="{FF2B5EF4-FFF2-40B4-BE49-F238E27FC236}">
                <a16:creationId xmlns:a16="http://schemas.microsoft.com/office/drawing/2014/main" id="{C7A18F4B-BAD9-8022-997F-EFC07F2B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125538"/>
            <a:ext cx="96932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a:extLst>
              <a:ext uri="{FF2B5EF4-FFF2-40B4-BE49-F238E27FC236}">
                <a16:creationId xmlns:a16="http://schemas.microsoft.com/office/drawing/2014/main" id="{8975F16A-D691-938F-2A2C-AAC61862F554}"/>
              </a:ext>
            </a:extLst>
          </p:cNvPr>
          <p:cNvCxnSpPr/>
          <p:nvPr/>
        </p:nvCxnSpPr>
        <p:spPr>
          <a:xfrm>
            <a:off x="1631950" y="2708275"/>
            <a:ext cx="1263650" cy="0"/>
          </a:xfrm>
          <a:prstGeom prst="line">
            <a:avLst/>
          </a:prstGeom>
          <a:ln w="22225"/>
        </p:spPr>
        <p:style>
          <a:lnRef idx="1">
            <a:schemeClr val="accent2"/>
          </a:lnRef>
          <a:fillRef idx="0">
            <a:schemeClr val="accent2"/>
          </a:fillRef>
          <a:effectRef idx="0">
            <a:schemeClr val="accent2"/>
          </a:effectRef>
          <a:fontRef idx="minor">
            <a:schemeClr val="tx1"/>
          </a:fontRef>
        </p:style>
      </p:cxnSp>
      <p:sp>
        <p:nvSpPr>
          <p:cNvPr id="22534" name="TextBox 6">
            <a:extLst>
              <a:ext uri="{FF2B5EF4-FFF2-40B4-BE49-F238E27FC236}">
                <a16:creationId xmlns:a16="http://schemas.microsoft.com/office/drawing/2014/main" id="{9296EF04-F170-79FC-78A5-348BAA48947B}"/>
              </a:ext>
            </a:extLst>
          </p:cNvPr>
          <p:cNvSpPr txBox="1">
            <a:spLocks noChangeArrowheads="1"/>
          </p:cNvSpPr>
          <p:nvPr/>
        </p:nvSpPr>
        <p:spPr bwMode="auto">
          <a:xfrm>
            <a:off x="2424113" y="6215063"/>
            <a:ext cx="9001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ПИСЬМО Минфина РФ от 12 января 2026 г. N 24-06-09/200</a:t>
            </a: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B9234C-CE77-0067-462D-5BB608D6CDF3}"/>
              </a:ext>
            </a:extLst>
          </p:cNvPr>
          <p:cNvSpPr txBox="1"/>
          <p:nvPr/>
        </p:nvSpPr>
        <p:spPr>
          <a:xfrm>
            <a:off x="2895600" y="425450"/>
            <a:ext cx="8890000" cy="8302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Включение информации, которая не подлежит размещению в ЕИС</a:t>
            </a:r>
          </a:p>
        </p:txBody>
      </p:sp>
      <p:pic>
        <p:nvPicPr>
          <p:cNvPr id="23555" name="Рисунок 11">
            <a:extLst>
              <a:ext uri="{FF2B5EF4-FFF2-40B4-BE49-F238E27FC236}">
                <a16:creationId xmlns:a16="http://schemas.microsoft.com/office/drawing/2014/main" id="{B370D31E-5D4A-D5CE-2018-7C1349C0B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Рисунок 3" descr="Изображение выглядит как текст, снимок экрана, программное обеспечение, число&#10;&#10;Содержимое, созданное искусственным интеллектом, может быть неверным.">
            <a:extLst>
              <a:ext uri="{FF2B5EF4-FFF2-40B4-BE49-F238E27FC236}">
                <a16:creationId xmlns:a16="http://schemas.microsoft.com/office/drawing/2014/main" id="{7885E6C7-9561-263B-1A12-EDE0AF43D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7" y="1662518"/>
            <a:ext cx="10873035" cy="43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0465F-3873-287F-2A9B-73D63C94AE67}"/>
              </a:ext>
            </a:extLst>
          </p:cNvPr>
          <p:cNvSpPr txBox="1"/>
          <p:nvPr/>
        </p:nvSpPr>
        <p:spPr>
          <a:xfrm>
            <a:off x="2895600" y="115888"/>
            <a:ext cx="8890000" cy="1201737"/>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Если заказчик работает и по Закону 44-ФЗ и по Закону 223-ФЗ – </a:t>
            </a:r>
            <a:r>
              <a:rPr lang="ru-RU" sz="2400" b="1" dirty="0" err="1">
                <a:solidFill>
                  <a:schemeClr val="bg1"/>
                </a:solidFill>
                <a:cs typeface="Arial" panose="020B0604020202020204" pitchFamily="34" charset="0"/>
              </a:rPr>
              <a:t>пп</a:t>
            </a:r>
            <a:r>
              <a:rPr lang="ru-RU" sz="2400" b="1" dirty="0">
                <a:solidFill>
                  <a:schemeClr val="bg1"/>
                </a:solidFill>
                <a:cs typeface="Arial" panose="020B0604020202020204" pitchFamily="34" charset="0"/>
              </a:rPr>
              <a:t>. е п. 7 Положения о формировании отчета ПП 1875</a:t>
            </a:r>
          </a:p>
        </p:txBody>
      </p:sp>
      <p:pic>
        <p:nvPicPr>
          <p:cNvPr id="24579" name="Рисунок 11">
            <a:extLst>
              <a:ext uri="{FF2B5EF4-FFF2-40B4-BE49-F238E27FC236}">
                <a16:creationId xmlns:a16="http://schemas.microsoft.com/office/drawing/2014/main" id="{665E41A3-306D-1B30-FBAD-DD4C6FE31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6A71203D-0609-0985-0775-7CF6CBEE82E2}"/>
              </a:ext>
            </a:extLst>
          </p:cNvPr>
          <p:cNvSpPr/>
          <p:nvPr/>
        </p:nvSpPr>
        <p:spPr>
          <a:xfrm>
            <a:off x="317500" y="1484313"/>
            <a:ext cx="11557000" cy="4392612"/>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solidFill>
                <a:latin typeface="Arial" panose="020B0604020202020204" pitchFamily="34" charset="0"/>
                <a:cs typeface="Arial" panose="020B0604020202020204" pitchFamily="34" charset="0"/>
              </a:rPr>
              <a:t>е) если заказчиком в отчетном году осуществлялись закупки как в соответствии с Федеральным законом "О контрактной системе в сфере закупок товаров, работ, услуг для обеспечения государственных и муниципальных нужд", так и в соответствии с Федеральным законом "О закупках товаров, работ, услуг отдельными видами юридических лиц", </a:t>
            </a:r>
            <a:r>
              <a:rPr lang="ru-RU" sz="2400" b="1" dirty="0">
                <a:solidFill>
                  <a:schemeClr val="tx1"/>
                </a:solidFill>
                <a:latin typeface="Arial" panose="020B0604020202020204" pitchFamily="34" charset="0"/>
                <a:cs typeface="Arial" panose="020B0604020202020204" pitchFamily="34" charset="0"/>
              </a:rPr>
              <a:t>такой заказчик формирует </a:t>
            </a:r>
            <a:r>
              <a:rPr lang="ru-RU" sz="2400" dirty="0">
                <a:solidFill>
                  <a:schemeClr val="tx1"/>
                </a:solidFill>
                <a:latin typeface="Arial" panose="020B0604020202020204" pitchFamily="34" charset="0"/>
                <a:cs typeface="Arial" panose="020B0604020202020204" pitchFamily="34" charset="0"/>
              </a:rPr>
              <a:t>в соответствии с настоящим Положением </a:t>
            </a:r>
            <a:r>
              <a:rPr lang="ru-RU" sz="3200" b="1" dirty="0">
                <a:solidFill>
                  <a:schemeClr val="tx1"/>
                </a:solidFill>
                <a:latin typeface="Arial" panose="020B0604020202020204" pitchFamily="34" charset="0"/>
                <a:cs typeface="Arial" panose="020B0604020202020204" pitchFamily="34" charset="0"/>
              </a:rPr>
              <a:t>отдельный отчет в отношении закупок </a:t>
            </a:r>
            <a:r>
              <a:rPr lang="ru-RU" sz="2400" dirty="0">
                <a:solidFill>
                  <a:schemeClr val="tx1"/>
                </a:solidFill>
                <a:latin typeface="Arial" panose="020B0604020202020204" pitchFamily="34" charset="0"/>
                <a:cs typeface="Arial" panose="020B0604020202020204" pitchFamily="34" charset="0"/>
              </a:rPr>
              <a:t>в соответствии с Федеральным законом "</a:t>
            </a:r>
            <a:r>
              <a:rPr lang="ru-RU" sz="2400" b="1" dirty="0">
                <a:solidFill>
                  <a:schemeClr val="tx1"/>
                </a:solidFill>
                <a:latin typeface="Arial" panose="020B0604020202020204" pitchFamily="34" charset="0"/>
                <a:cs typeface="Arial" panose="020B0604020202020204" pitchFamily="34" charset="0"/>
              </a:rPr>
              <a:t>О контрактной системе </a:t>
            </a:r>
            <a:r>
              <a:rPr lang="ru-RU" sz="2400" dirty="0">
                <a:solidFill>
                  <a:schemeClr val="tx1"/>
                </a:solidFill>
                <a:latin typeface="Arial" panose="020B0604020202020204" pitchFamily="34" charset="0"/>
                <a:cs typeface="Arial" panose="020B0604020202020204" pitchFamily="34" charset="0"/>
              </a:rPr>
              <a:t>в сфере закупок товаров, работ, услуг для обеспечения государственных и муниципальных нужд" </a:t>
            </a:r>
            <a:r>
              <a:rPr lang="ru-RU" sz="2400" b="1" dirty="0">
                <a:solidFill>
                  <a:schemeClr val="tx1"/>
                </a:solidFill>
                <a:latin typeface="Arial" panose="020B0604020202020204" pitchFamily="34" charset="0"/>
                <a:cs typeface="Arial" panose="020B0604020202020204" pitchFamily="34" charset="0"/>
              </a:rPr>
              <a:t>и отдельный отчет в отношении закупок в соответствии с Федеральным законом "О закупках </a:t>
            </a:r>
            <a:r>
              <a:rPr lang="ru-RU" sz="2400" dirty="0">
                <a:solidFill>
                  <a:schemeClr val="tx1"/>
                </a:solidFill>
                <a:latin typeface="Arial" panose="020B0604020202020204" pitchFamily="34" charset="0"/>
                <a:cs typeface="Arial" panose="020B0604020202020204" pitchFamily="34" charset="0"/>
              </a:rPr>
              <a:t>товаров, работ, услуг отдельными видами юридических лиц";</a:t>
            </a: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ECB93B-0160-6718-42E6-FDB04D01524B}"/>
              </a:ext>
            </a:extLst>
          </p:cNvPr>
          <p:cNvSpPr txBox="1"/>
          <p:nvPr/>
        </p:nvSpPr>
        <p:spPr>
          <a:xfrm>
            <a:off x="3071813" y="260350"/>
            <a:ext cx="8928100" cy="584200"/>
          </a:xfrm>
          <a:prstGeom prst="rect">
            <a:avLst/>
          </a:prstGeom>
          <a:solidFill>
            <a:schemeClr val="accent6"/>
          </a:solidFill>
        </p:spPr>
        <p:txBody>
          <a:bodyPr>
            <a:spAutoFit/>
          </a:bodyPr>
          <a:lstStyle/>
          <a:p>
            <a:pPr algn="ctr">
              <a:defRPr/>
            </a:pPr>
            <a:r>
              <a:rPr lang="ru-RU" sz="3200" b="1" dirty="0">
                <a:solidFill>
                  <a:schemeClr val="bg1"/>
                </a:solidFill>
              </a:rPr>
              <a:t>Ответственность</a:t>
            </a:r>
            <a:endParaRPr lang="ru-RU" sz="3200" dirty="0">
              <a:solidFill>
                <a:schemeClr val="bg1"/>
              </a:solidFill>
            </a:endParaRPr>
          </a:p>
        </p:txBody>
      </p:sp>
      <p:pic>
        <p:nvPicPr>
          <p:cNvPr id="25603" name="Рисунок 1">
            <a:extLst>
              <a:ext uri="{FF2B5EF4-FFF2-40B4-BE49-F238E27FC236}">
                <a16:creationId xmlns:a16="http://schemas.microsoft.com/office/drawing/2014/main" id="{10A1F54E-2983-F4A7-715E-FF6145798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841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a:extLst>
              <a:ext uri="{FF2B5EF4-FFF2-40B4-BE49-F238E27FC236}">
                <a16:creationId xmlns:a16="http://schemas.microsoft.com/office/drawing/2014/main" id="{72A218B1-7245-2B39-01D5-0CF03961D1D5}"/>
              </a:ext>
            </a:extLst>
          </p:cNvPr>
          <p:cNvGraphicFramePr>
            <a:graphicFrameLocks noGrp="1"/>
          </p:cNvGraphicFramePr>
          <p:nvPr/>
        </p:nvGraphicFramePr>
        <p:xfrm>
          <a:off x="508138" y="1273164"/>
          <a:ext cx="11312595" cy="2869860"/>
        </p:xfrm>
        <a:graphic>
          <a:graphicData uri="http://schemas.openxmlformats.org/drawingml/2006/table">
            <a:tbl>
              <a:tblPr>
                <a:tableStyleId>{08FB837D-C827-4EFA-A057-4D05807E0F7C}</a:tableStyleId>
              </a:tblPr>
              <a:tblGrid>
                <a:gridCol w="5984849">
                  <a:extLst>
                    <a:ext uri="{9D8B030D-6E8A-4147-A177-3AD203B41FA5}">
                      <a16:colId xmlns:a16="http://schemas.microsoft.com/office/drawing/2014/main" val="20000"/>
                    </a:ext>
                  </a:extLst>
                </a:gridCol>
                <a:gridCol w="1858404">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7368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ВИДЫ правонарушений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Субъекты ответственности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Размер штрафа, рублей</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Основание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0"/>
                  </a:ext>
                </a:extLst>
              </a:tr>
              <a:tr h="1023447">
                <a:tc rowSpan="2">
                  <a:txBody>
                    <a:bodyPr/>
                    <a:lstStyle/>
                    <a:p>
                      <a:r>
                        <a:rPr lang="ru-RU" b="1" dirty="0">
                          <a:effectLst/>
                          <a:latin typeface="Arial" panose="020B0604020202020204" pitchFamily="34" charset="0"/>
                          <a:cs typeface="Arial" panose="020B0604020202020204" pitchFamily="34" charset="0"/>
                        </a:rPr>
                        <a:t>Нарушение</a:t>
                      </a:r>
                      <a:r>
                        <a:rPr lang="ru-RU" b="0" dirty="0">
                          <a:effectLst/>
                          <a:latin typeface="Arial" panose="020B0604020202020204" pitchFamily="34" charset="0"/>
                          <a:cs typeface="Arial" panose="020B0604020202020204" pitchFamily="34" charset="0"/>
                        </a:rPr>
                        <a:t> установленных законодательством Российской Федерации в сфере закупок отдельными видами юридических лиц </a:t>
                      </a:r>
                      <a:r>
                        <a:rPr lang="ru-RU" b="1" dirty="0">
                          <a:effectLst/>
                          <a:latin typeface="Arial" panose="020B0604020202020204" pitchFamily="34" charset="0"/>
                          <a:cs typeface="Arial" panose="020B0604020202020204" pitchFamily="34" charset="0"/>
                        </a:rPr>
                        <a:t>требований к порядку либо сроку размещения информации и документов или направления их для размещения в </a:t>
                      </a:r>
                      <a:r>
                        <a:rPr lang="ru-RU" sz="2000" b="1" dirty="0">
                          <a:effectLst/>
                          <a:latin typeface="Arial" panose="020B0604020202020204" pitchFamily="34" charset="0"/>
                          <a:cs typeface="Arial" panose="020B0604020202020204" pitchFamily="34" charset="0"/>
                        </a:rPr>
                        <a:t>реестрах</a:t>
                      </a:r>
                      <a:r>
                        <a:rPr lang="ru-RU" b="0" dirty="0">
                          <a:effectLst/>
                          <a:latin typeface="Arial" panose="020B0604020202020204" pitchFamily="34" charset="0"/>
                          <a:cs typeface="Arial" panose="020B0604020202020204" pitchFamily="34" charset="0"/>
                        </a:rPr>
                        <a:t>, предусмотренных указанным законодательством</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Должностные лица</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предупреждение или от 10 000 до   20 000 рублей</a:t>
                      </a:r>
                    </a:p>
                  </a:txBody>
                  <a:tcPr marT="45723" marB="45723" horzOverflow="overflow">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ч. 4  ст. 7.30</a:t>
                      </a:r>
                      <a:r>
                        <a:rPr kumimoji="0" lang="ru-RU" sz="1600" b="0" u="none" strike="noStrike" cap="none" normalizeH="0" baseline="30000" dirty="0">
                          <a:ln>
                            <a:noFill/>
                          </a:ln>
                          <a:solidFill>
                            <a:srgbClr val="000000"/>
                          </a:solidFill>
                          <a:effectLst/>
                          <a:latin typeface="Arial" panose="020B0604020202020204" pitchFamily="34" charset="0"/>
                          <a:cs typeface="Arial" panose="020B0604020202020204" pitchFamily="34" charset="0"/>
                        </a:rPr>
                        <a:t>4</a:t>
                      </a: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 КоАП</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1"/>
                  </a:ext>
                </a:extLst>
              </a:tr>
              <a:tr h="1023447">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юридические лица </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30 000 до 50 000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16119794-42CB-C3F9-FC36-763C6ACC8242}"/>
              </a:ext>
            </a:extLst>
          </p:cNvPr>
          <p:cNvSpPr txBox="1"/>
          <p:nvPr/>
        </p:nvSpPr>
        <p:spPr>
          <a:xfrm>
            <a:off x="623888" y="4443413"/>
            <a:ext cx="11312525" cy="708025"/>
          </a:xfrm>
          <a:prstGeom prst="rect">
            <a:avLst/>
          </a:prstGeom>
          <a:solidFill>
            <a:schemeClr val="bg1">
              <a:lumMod val="85000"/>
            </a:schemeClr>
          </a:solidFill>
        </p:spPr>
        <p:txBody>
          <a:bodyPr>
            <a:spAutoFit/>
          </a:bodyPr>
          <a:lstStyle/>
          <a:p>
            <a:pPr algn="just">
              <a:defRPr/>
            </a:pPr>
            <a:r>
              <a:rPr lang="ru-RU" sz="2000" b="1" dirty="0"/>
              <a:t>Статья 7.30.4. Нарушение порядка осуществления закупок товаров, работ, услуг отдельными видами юридических лиц- часть 4</a:t>
            </a:r>
            <a:endParaRPr lang="ru-RU" sz="2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6A0B7-2026-E39E-DC03-05F9EB3B44F9}"/>
              </a:ext>
            </a:extLst>
          </p:cNvPr>
          <p:cNvSpPr txBox="1"/>
          <p:nvPr/>
        </p:nvSpPr>
        <p:spPr>
          <a:xfrm>
            <a:off x="2895600" y="425450"/>
            <a:ext cx="7566025" cy="830263"/>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Ведение реестра договоров 223-ФЗ </a:t>
            </a:r>
          </a:p>
          <a:p>
            <a:pPr algn="ctr">
              <a:defRPr/>
            </a:pPr>
            <a:r>
              <a:rPr lang="ru-RU" sz="2400" b="1" dirty="0">
                <a:solidFill>
                  <a:schemeClr val="bg1"/>
                </a:solidFill>
                <a:cs typeface="Arial" panose="020B0604020202020204" pitchFamily="34" charset="0"/>
              </a:rPr>
              <a:t>(нормы с 1 января 2026 года)</a:t>
            </a:r>
          </a:p>
        </p:txBody>
      </p:sp>
      <p:pic>
        <p:nvPicPr>
          <p:cNvPr id="27651" name="Рисунок 11">
            <a:extLst>
              <a:ext uri="{FF2B5EF4-FFF2-40B4-BE49-F238E27FC236}">
                <a16:creationId xmlns:a16="http://schemas.microsoft.com/office/drawing/2014/main" id="{F8D120D4-280C-29B9-30A4-97DE2AB36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28288147-7092-A853-81B5-8E5FD4FE65DC}"/>
              </a:ext>
            </a:extLst>
          </p:cNvPr>
          <p:cNvSpPr/>
          <p:nvPr/>
        </p:nvSpPr>
        <p:spPr>
          <a:xfrm>
            <a:off x="298450" y="1984375"/>
            <a:ext cx="11557000" cy="3529013"/>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latin typeface="Arial" panose="020B0604020202020204" pitchFamily="34" charset="0"/>
                <a:cs typeface="Arial" panose="020B0604020202020204" pitchFamily="34" charset="0"/>
              </a:rPr>
              <a:t>Поправки в Правила ведения реестра договоров, утв. ПП №1132 </a:t>
            </a:r>
          </a:p>
          <a:p>
            <a:pPr marL="285750" indent="-285750">
              <a:buFont typeface="Wingdings" panose="05000000000000000000" pitchFamily="2" charset="2"/>
              <a:buChar char="ü"/>
              <a:defRPr/>
            </a:pPr>
            <a:r>
              <a:rPr lang="ru-RU" dirty="0">
                <a:solidFill>
                  <a:schemeClr val="tx1"/>
                </a:solidFill>
                <a:latin typeface="Arial" panose="020B0604020202020204" pitchFamily="34" charset="0"/>
                <a:cs typeface="Arial" panose="020B0604020202020204" pitchFamily="34" charset="0"/>
              </a:rPr>
              <a:t>С 1 января 2026 года в реестр договоров (</a:t>
            </a:r>
            <a:r>
              <a:rPr lang="ru-RU" dirty="0" err="1">
                <a:solidFill>
                  <a:schemeClr val="tx1"/>
                </a:solidFill>
                <a:latin typeface="Arial" panose="020B0604020202020204" pitchFamily="34" charset="0"/>
                <a:cs typeface="Arial" panose="020B0604020202020204" pitchFamily="34" charset="0"/>
              </a:rPr>
              <a:t>пп</a:t>
            </a:r>
            <a:r>
              <a:rPr lang="ru-RU" dirty="0">
                <a:solidFill>
                  <a:schemeClr val="tx1"/>
                </a:solidFill>
                <a:latin typeface="Arial" panose="020B0604020202020204" pitchFamily="34" charset="0"/>
                <a:cs typeface="Arial" panose="020B0604020202020204" pitchFamily="34" charset="0"/>
              </a:rPr>
              <a:t>. д(3)-д(6) пункта 2 Правил ведения реестра договоров, заключаемых заказчиками) будет вносится </a:t>
            </a:r>
            <a:r>
              <a:rPr lang="ru-RU" b="1" dirty="0">
                <a:solidFill>
                  <a:schemeClr val="tx1"/>
                </a:solidFill>
                <a:latin typeface="Arial" panose="020B0604020202020204" pitchFamily="34" charset="0"/>
                <a:cs typeface="Arial" panose="020B0604020202020204" pitchFamily="34" charset="0"/>
              </a:rPr>
              <a:t>соответствующий номер реестровой записи, </a:t>
            </a:r>
            <a:r>
              <a:rPr lang="ru-RU" dirty="0">
                <a:solidFill>
                  <a:schemeClr val="tx1"/>
                </a:solidFill>
                <a:latin typeface="Arial" panose="020B0604020202020204" pitchFamily="34" charset="0"/>
                <a:cs typeface="Arial" panose="020B0604020202020204" pitchFamily="34" charset="0"/>
              </a:rPr>
              <a:t>если участником в заявке не просто указана РФ или страна-ЕАЭС в качестве страны происхождения, но и если соответствующий номер реестровой записи был указан участником в заявке</a:t>
            </a:r>
          </a:p>
          <a:p>
            <a:pPr marL="285750" indent="-285750">
              <a:buFont typeface="Wingdings" panose="05000000000000000000" pitchFamily="2" charset="2"/>
              <a:buChar char="ü"/>
              <a:defRPr/>
            </a:pPr>
            <a:endParaRPr lang="ru-RU" dirty="0">
              <a:solidFill>
                <a:schemeClr val="tx1"/>
              </a:solidFill>
              <a:latin typeface="Arial" panose="020B0604020202020204" pitchFamily="34" charset="0"/>
              <a:cs typeface="Arial" panose="020B0604020202020204" pitchFamily="34" charset="0"/>
            </a:endParaRPr>
          </a:p>
          <a:p>
            <a:pPr>
              <a:defRPr/>
            </a:pPr>
            <a:r>
              <a:rPr lang="ru-RU" dirty="0">
                <a:solidFill>
                  <a:schemeClr val="tx1"/>
                </a:solidFill>
                <a:latin typeface="Arial" panose="020B0604020202020204" pitchFamily="34" charset="0"/>
                <a:cs typeface="Arial" panose="020B0604020202020204" pitchFamily="34" charset="0"/>
              </a:rPr>
              <a:t>Поправки в Постановление Правительства РФ от 08.06.2018 N 657 «Об утверждении дополнительных требований к функционированию электронной площадки для целей осуществления конкурентной закупки с участием субъектов малого и среднего предпринимательства»</a:t>
            </a:r>
          </a:p>
          <a:p>
            <a:pPr marL="285750" indent="-285750">
              <a:buFont typeface="Wingdings" panose="05000000000000000000" pitchFamily="2" charset="2"/>
              <a:buChar char="ü"/>
              <a:defRPr/>
            </a:pPr>
            <a:r>
              <a:rPr lang="ru-RU" dirty="0">
                <a:solidFill>
                  <a:schemeClr val="tx1"/>
                </a:solidFill>
                <a:latin typeface="Arial" panose="020B0604020202020204" pitchFamily="34" charset="0"/>
                <a:cs typeface="Arial" panose="020B0604020202020204" pitchFamily="34" charset="0"/>
              </a:rPr>
              <a:t>Подпункт «б» пункта 20 Дополнительных требований к операторам ЭТП переформулировали. Теперь участник указывает в структурированной форме заявки соответствующие номера реестровых записей при наличии.</a:t>
            </a:r>
          </a:p>
        </p:txBody>
      </p:sp>
      <p:sp>
        <p:nvSpPr>
          <p:cNvPr id="10" name="Прямоугольник 9">
            <a:extLst>
              <a:ext uri="{FF2B5EF4-FFF2-40B4-BE49-F238E27FC236}">
                <a16:creationId xmlns:a16="http://schemas.microsoft.com/office/drawing/2014/main" id="{9F8E35BD-18F9-6DC5-53AD-91BE654DA91E}"/>
              </a:ext>
            </a:extLst>
          </p:cNvPr>
          <p:cNvSpPr/>
          <p:nvPr/>
        </p:nvSpPr>
        <p:spPr>
          <a:xfrm>
            <a:off x="298450" y="1363663"/>
            <a:ext cx="11568113" cy="477837"/>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latin typeface="Arial" panose="020B0604020202020204" pitchFamily="34" charset="0"/>
                <a:cs typeface="Arial" panose="020B0604020202020204" pitchFamily="34" charset="0"/>
              </a:rPr>
              <a:t>223-ФЗ</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Рисунок 1">
            <a:extLst>
              <a:ext uri="{FF2B5EF4-FFF2-40B4-BE49-F238E27FC236}">
                <a16:creationId xmlns:a16="http://schemas.microsoft.com/office/drawing/2014/main" id="{9DA2C58C-78CA-09E4-CE8A-F3C383C7E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AB4086F-3F77-6AAA-60F2-A6DD559448A4}"/>
              </a:ext>
            </a:extLst>
          </p:cNvPr>
          <p:cNvSpPr txBox="1"/>
          <p:nvPr/>
        </p:nvSpPr>
        <p:spPr>
          <a:xfrm>
            <a:off x="2495550" y="103188"/>
            <a:ext cx="9436100" cy="708025"/>
          </a:xfrm>
          <a:prstGeom prst="rect">
            <a:avLst/>
          </a:prstGeom>
          <a:solidFill>
            <a:schemeClr val="accent6"/>
          </a:solidFill>
        </p:spPr>
        <p:txBody>
          <a:bodyPr>
            <a:spAutoFit/>
          </a:bodyPr>
          <a:lstStyle/>
          <a:p>
            <a:pPr algn="ctr">
              <a:defRPr/>
            </a:pPr>
            <a:r>
              <a:rPr lang="ru-RU" sz="2000" b="1" dirty="0">
                <a:solidFill>
                  <a:schemeClr val="bg1"/>
                </a:solidFill>
              </a:rPr>
              <a:t>Порядок внесения изменений в план закупок в ЕИС</a:t>
            </a:r>
          </a:p>
          <a:p>
            <a:pPr algn="ctr">
              <a:defRPr/>
            </a:pPr>
            <a:r>
              <a:rPr lang="ru-RU" sz="2000" b="1" dirty="0">
                <a:solidFill>
                  <a:schemeClr val="bg1"/>
                </a:solidFill>
              </a:rPr>
              <a:t> (п. 18 ПП 908)</a:t>
            </a:r>
          </a:p>
        </p:txBody>
      </p:sp>
      <p:sp>
        <p:nvSpPr>
          <p:cNvPr id="3" name="TextBox 2">
            <a:extLst>
              <a:ext uri="{FF2B5EF4-FFF2-40B4-BE49-F238E27FC236}">
                <a16:creationId xmlns:a16="http://schemas.microsoft.com/office/drawing/2014/main" id="{C2ACDFBB-23F6-2900-4D12-0B6D4FA267F6}"/>
              </a:ext>
            </a:extLst>
          </p:cNvPr>
          <p:cNvSpPr txBox="1"/>
          <p:nvPr/>
        </p:nvSpPr>
        <p:spPr>
          <a:xfrm>
            <a:off x="534988" y="1017588"/>
            <a:ext cx="11096625" cy="923925"/>
          </a:xfrm>
          <a:prstGeom prst="rect">
            <a:avLst/>
          </a:prstGeom>
          <a:noFill/>
        </p:spPr>
        <p:txBody>
          <a:bodyPr>
            <a:spAutoFit/>
          </a:bodyPr>
          <a:lstStyle/>
          <a:p>
            <a:pPr>
              <a:defRPr/>
            </a:pPr>
            <a:r>
              <a:rPr lang="ru-RU" dirty="0"/>
              <a:t>Заказчик размещает в ЕИС:</a:t>
            </a:r>
          </a:p>
          <a:p>
            <a:pPr marL="285750" indent="-285750">
              <a:buFont typeface="Wingdings" panose="05000000000000000000" pitchFamily="2" charset="2"/>
              <a:buChar char="Ø"/>
              <a:defRPr/>
            </a:pPr>
            <a:r>
              <a:rPr lang="ru-RU" dirty="0"/>
              <a:t> измененный план закупок в структурированном виде, а ТАК ЖЕ</a:t>
            </a:r>
          </a:p>
          <a:p>
            <a:pPr marL="285750" indent="-285750">
              <a:buFont typeface="Wingdings" panose="05000000000000000000" pitchFamily="2" charset="2"/>
              <a:buChar char="Ø"/>
              <a:defRPr/>
            </a:pPr>
            <a:r>
              <a:rPr lang="ru-RU" dirty="0"/>
              <a:t>документ, содержащий перечень внесенных изменений (п. 5 ПП 908). </a:t>
            </a:r>
          </a:p>
        </p:txBody>
      </p:sp>
      <p:sp>
        <p:nvSpPr>
          <p:cNvPr id="10" name="TextBox 9">
            <a:extLst>
              <a:ext uri="{FF2B5EF4-FFF2-40B4-BE49-F238E27FC236}">
                <a16:creationId xmlns:a16="http://schemas.microsoft.com/office/drawing/2014/main" id="{84C28A87-C4A9-C5B2-D5C3-9002C26A2FDB}"/>
              </a:ext>
            </a:extLst>
          </p:cNvPr>
          <p:cNvSpPr txBox="1"/>
          <p:nvPr/>
        </p:nvSpPr>
        <p:spPr>
          <a:xfrm>
            <a:off x="4646207" y="1937457"/>
            <a:ext cx="3239278" cy="369332"/>
          </a:xfrm>
          <a:prstGeom prst="rect">
            <a:avLst/>
          </a:prstGeom>
          <a:noFill/>
        </p:spPr>
        <p:txBody>
          <a:bodyPr>
            <a:spAutoFit/>
          </a:bodyPr>
          <a:lstStyle/>
          <a:p>
            <a:pPr>
              <a:defRPr/>
            </a:pPr>
            <a:r>
              <a:rPr lang="ru-RU" dirty="0">
                <a:solidFill>
                  <a:schemeClr val="bg1"/>
                </a:solidFill>
                <a:highlight>
                  <a:srgbClr val="FF0000"/>
                </a:highlight>
              </a:rPr>
              <a:t>Неправильно</a:t>
            </a:r>
          </a:p>
        </p:txBody>
      </p:sp>
      <p:pic>
        <p:nvPicPr>
          <p:cNvPr id="6" name="Рисунок 5">
            <a:extLst>
              <a:ext uri="{FF2B5EF4-FFF2-40B4-BE49-F238E27FC236}">
                <a16:creationId xmlns:a16="http://schemas.microsoft.com/office/drawing/2014/main" id="{600740D3-8CE6-2BDB-84F8-BFCB68B64CEB}"/>
              </a:ext>
            </a:extLst>
          </p:cNvPr>
          <p:cNvPicPr>
            <a:picLocks noChangeAspect="1"/>
          </p:cNvPicPr>
          <p:nvPr/>
        </p:nvPicPr>
        <p:blipFill>
          <a:blip r:embed="rId3"/>
          <a:stretch>
            <a:fillRect/>
          </a:stretch>
        </p:blipFill>
        <p:spPr>
          <a:xfrm>
            <a:off x="263351" y="2000044"/>
            <a:ext cx="4382855" cy="2455381"/>
          </a:xfrm>
          <a:prstGeom prst="rect">
            <a:avLst/>
          </a:prstGeom>
        </p:spPr>
      </p:pic>
      <p:sp>
        <p:nvSpPr>
          <p:cNvPr id="8" name="TextBox 7">
            <a:extLst>
              <a:ext uri="{FF2B5EF4-FFF2-40B4-BE49-F238E27FC236}">
                <a16:creationId xmlns:a16="http://schemas.microsoft.com/office/drawing/2014/main" id="{05FF7353-D42D-21AD-0C18-CFD9DAC746C1}"/>
              </a:ext>
            </a:extLst>
          </p:cNvPr>
          <p:cNvSpPr txBox="1"/>
          <p:nvPr/>
        </p:nvSpPr>
        <p:spPr>
          <a:xfrm>
            <a:off x="7695829" y="2576578"/>
            <a:ext cx="3239278" cy="1200329"/>
          </a:xfrm>
          <a:prstGeom prst="rect">
            <a:avLst/>
          </a:prstGeom>
          <a:noFill/>
          <a:ln>
            <a:solidFill>
              <a:schemeClr val="accent1">
                <a:shade val="15000"/>
              </a:schemeClr>
            </a:solidFill>
          </a:ln>
        </p:spPr>
        <p:txBody>
          <a:bodyPr wrap="square" rtlCol="0">
            <a:spAutoFit/>
          </a:bodyPr>
          <a:lstStyle/>
          <a:p>
            <a:r>
              <a:rPr lang="ru-RU" dirty="0"/>
              <a:t>Не размещен план закупок в электронной форме и перечень внесенных изменений</a:t>
            </a:r>
          </a:p>
        </p:txBody>
      </p:sp>
      <p:pic>
        <p:nvPicPr>
          <p:cNvPr id="12" name="Рисунок 11">
            <a:extLst>
              <a:ext uri="{FF2B5EF4-FFF2-40B4-BE49-F238E27FC236}">
                <a16:creationId xmlns:a16="http://schemas.microsoft.com/office/drawing/2014/main" id="{24B2ED78-5056-22C7-743D-3EB10AB7C651}"/>
              </a:ext>
            </a:extLst>
          </p:cNvPr>
          <p:cNvPicPr>
            <a:picLocks noChangeAspect="1"/>
          </p:cNvPicPr>
          <p:nvPr/>
        </p:nvPicPr>
        <p:blipFill>
          <a:blip r:embed="rId4"/>
          <a:stretch>
            <a:fillRect/>
          </a:stretch>
        </p:blipFill>
        <p:spPr>
          <a:xfrm>
            <a:off x="284287" y="4798079"/>
            <a:ext cx="10471300" cy="1720595"/>
          </a:xfrm>
          <a:prstGeom prst="rect">
            <a:avLst/>
          </a:prstGeom>
        </p:spPr>
      </p:pic>
      <p:sp>
        <p:nvSpPr>
          <p:cNvPr id="13" name="Прямоугольник 12">
            <a:extLst>
              <a:ext uri="{FF2B5EF4-FFF2-40B4-BE49-F238E27FC236}">
                <a16:creationId xmlns:a16="http://schemas.microsoft.com/office/drawing/2014/main" id="{0AC416C1-205F-C43C-4A9A-A546BFDA35C1}"/>
              </a:ext>
            </a:extLst>
          </p:cNvPr>
          <p:cNvSpPr/>
          <p:nvPr/>
        </p:nvSpPr>
        <p:spPr>
          <a:xfrm>
            <a:off x="6672064" y="4448279"/>
            <a:ext cx="2943325" cy="6480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 перечня внесенных изменений</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2" descr="Изображение выглядит как текст, снимок экрана, программное обеспечение, число&#10;&#10;Содержимое, созданное искусственным интеллектом, может быть неверным.">
            <a:extLst>
              <a:ext uri="{FF2B5EF4-FFF2-40B4-BE49-F238E27FC236}">
                <a16:creationId xmlns:a16="http://schemas.microsoft.com/office/drawing/2014/main" id="{485AD946-C0C2-0577-2BC6-75630CE00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0"/>
            <a:ext cx="12087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2" descr="Изображение выглядит как текст, снимок экрана, число, программное обеспечение&#10;&#10;Содержимое, созданное искусственным интеллектом, может быть неверным.">
            <a:extLst>
              <a:ext uri="{FF2B5EF4-FFF2-40B4-BE49-F238E27FC236}">
                <a16:creationId xmlns:a16="http://schemas.microsoft.com/office/drawing/2014/main" id="{D614C8C7-F7A1-55E1-3651-A4035681A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3"/>
            <a:ext cx="121666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2" descr="Изображение выглядит как текст, снимок экрана, Шрифт, программное обеспечение&#10;&#10;Содержимое, созданное искусственным интеллектом, может быть неверным.">
            <a:extLst>
              <a:ext uri="{FF2B5EF4-FFF2-40B4-BE49-F238E27FC236}">
                <a16:creationId xmlns:a16="http://schemas.microsoft.com/office/drawing/2014/main" id="{13DB921F-9F30-661A-167B-9E1C9D998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9525"/>
            <a:ext cx="121856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2" descr="Изображение выглядит как текст, снимок экрана, число, Шрифт&#10;&#10;Содержимое, созданное искусственным интеллектом, может быть неверным.">
            <a:extLst>
              <a:ext uri="{FF2B5EF4-FFF2-40B4-BE49-F238E27FC236}">
                <a16:creationId xmlns:a16="http://schemas.microsoft.com/office/drawing/2014/main" id="{B5BC45D7-C8C4-0796-4FE2-988CED505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9050"/>
            <a:ext cx="1211897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2" descr="Изображение выглядит как текст, снимок экрана, число, Шрифт&#10;&#10;Содержимое, созданное искусственным интеллектом, может быть неверным.">
            <a:extLst>
              <a:ext uri="{FF2B5EF4-FFF2-40B4-BE49-F238E27FC236}">
                <a16:creationId xmlns:a16="http://schemas.microsoft.com/office/drawing/2014/main" id="{8DA8F683-C86D-9CEB-77AD-0884DA104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28575"/>
            <a:ext cx="1206182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32E5D51C-414D-CCD7-5F32-DEF40287DEDD}"/>
              </a:ext>
            </a:extLst>
          </p:cNvPr>
          <p:cNvGraphicFramePr>
            <a:graphicFrameLocks noGrp="1"/>
          </p:cNvGraphicFramePr>
          <p:nvPr>
            <p:ph idx="1"/>
          </p:nvPr>
        </p:nvGraphicFramePr>
        <p:xfrm>
          <a:off x="263352" y="1489269"/>
          <a:ext cx="11312595" cy="2377452"/>
        </p:xfrm>
        <a:graphic>
          <a:graphicData uri="http://schemas.openxmlformats.org/drawingml/2006/table">
            <a:tbl>
              <a:tblPr>
                <a:tableStyleId>{08FB837D-C827-4EFA-A057-4D05807E0F7C}</a:tableStyleId>
              </a:tblPr>
              <a:tblGrid>
                <a:gridCol w="5984849">
                  <a:extLst>
                    <a:ext uri="{9D8B030D-6E8A-4147-A177-3AD203B41FA5}">
                      <a16:colId xmlns:a16="http://schemas.microsoft.com/office/drawing/2014/main" val="20000"/>
                    </a:ext>
                  </a:extLst>
                </a:gridCol>
                <a:gridCol w="1858404">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7313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ВИДЫ правонарушений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Субъекты ответственности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Размер штрафа, рублей</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Основание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0"/>
                  </a:ext>
                </a:extLst>
              </a:tr>
              <a:tr h="690921">
                <a:tc rowSpan="2">
                  <a:txBody>
                    <a:bodyPr/>
                    <a:lstStyle/>
                    <a:p>
                      <a:r>
                        <a:rPr lang="ru-RU" sz="1600" b="1" dirty="0">
                          <a:effectLst/>
                          <a:latin typeface="Arial" panose="020B0604020202020204" pitchFamily="34" charset="0"/>
                          <a:cs typeface="Arial" panose="020B0604020202020204" pitchFamily="34" charset="0"/>
                        </a:rPr>
                        <a:t>Нарушение</a:t>
                      </a:r>
                      <a:r>
                        <a:rPr lang="ru-RU" sz="1600" b="0" dirty="0">
                          <a:effectLst/>
                          <a:latin typeface="Arial" panose="020B0604020202020204" pitchFamily="34" charset="0"/>
                          <a:cs typeface="Arial" panose="020B0604020202020204" pitchFamily="34" charset="0"/>
                        </a:rPr>
                        <a:t> установленного законодательством Российской Федерации в сфере закупок отдельными видами юридических лиц </a:t>
                      </a:r>
                      <a:r>
                        <a:rPr lang="ru-RU" sz="1600" b="1" dirty="0">
                          <a:effectLst/>
                          <a:latin typeface="Arial" panose="020B0604020202020204" pitchFamily="34" charset="0"/>
                          <a:cs typeface="Arial" panose="020B0604020202020204" pitchFamily="34" charset="0"/>
                        </a:rPr>
                        <a:t>срока оплаты </a:t>
                      </a:r>
                      <a:r>
                        <a:rPr lang="ru-RU" sz="1600" b="0" dirty="0">
                          <a:effectLst/>
                          <a:latin typeface="Arial" panose="020B0604020202020204" pitchFamily="34" charset="0"/>
                          <a:cs typeface="Arial" panose="020B0604020202020204" pitchFamily="34" charset="0"/>
                        </a:rPr>
                        <a:t>товаров, работ, услуг по договору (отдельному этапу договора), </a:t>
                      </a:r>
                      <a:r>
                        <a:rPr lang="ru-RU" sz="1600" b="1" dirty="0">
                          <a:effectLst/>
                          <a:latin typeface="Arial" panose="020B0604020202020204" pitchFamily="34" charset="0"/>
                          <a:cs typeface="Arial" panose="020B0604020202020204" pitchFamily="34" charset="0"/>
                        </a:rPr>
                        <a:t>заключенному по результатам закупки с субъектом малого или среднего предпринимательства</a:t>
                      </a:r>
                      <a:endParaRPr lang="ru-RU" sz="1600" b="0" dirty="0">
                        <a:effectLst/>
                      </a:endParaRP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Должностные лица</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30 000 до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50 000 рублей</a:t>
                      </a:r>
                    </a:p>
                  </a:txBody>
                  <a:tcPr marT="45723" marB="45723" horzOverflow="overflow">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ч. 7  ст. 7.30</a:t>
                      </a:r>
                      <a:r>
                        <a:rPr kumimoji="0" lang="ru-RU" sz="1600" b="0" u="none" strike="noStrike" cap="none" normalizeH="0" baseline="30000" dirty="0">
                          <a:ln>
                            <a:noFill/>
                          </a:ln>
                          <a:solidFill>
                            <a:srgbClr val="000000"/>
                          </a:solidFill>
                          <a:effectLst/>
                          <a:latin typeface="Arial" panose="020B0604020202020204" pitchFamily="34" charset="0"/>
                          <a:cs typeface="Arial" panose="020B0604020202020204" pitchFamily="34" charset="0"/>
                        </a:rPr>
                        <a:t>4 </a:t>
                      </a: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КоАП</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1"/>
                  </a:ext>
                </a:extLst>
              </a:tr>
              <a:tr h="85234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юридические лица </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50 000 до 100 000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C026359B-31D6-0340-370F-CC933238B742}"/>
              </a:ext>
            </a:extLst>
          </p:cNvPr>
          <p:cNvSpPr txBox="1"/>
          <p:nvPr/>
        </p:nvSpPr>
        <p:spPr>
          <a:xfrm>
            <a:off x="2208213" y="192088"/>
            <a:ext cx="9863137" cy="954087"/>
          </a:xfrm>
          <a:prstGeom prst="rect">
            <a:avLst/>
          </a:prstGeom>
          <a:solidFill>
            <a:schemeClr val="accent6"/>
          </a:solidFill>
          <a:ln>
            <a:solidFill>
              <a:schemeClr val="accent5"/>
            </a:solidFill>
          </a:ln>
        </p:spPr>
        <p:txBody>
          <a:bodyPr>
            <a:spAutoFit/>
          </a:bodyPr>
          <a:lstStyle/>
          <a:p>
            <a:pPr algn="ctr">
              <a:defRPr/>
            </a:pPr>
            <a:r>
              <a:rPr lang="ru-RU" sz="2800" b="1" dirty="0">
                <a:solidFill>
                  <a:schemeClr val="bg1"/>
                </a:solidFill>
              </a:rPr>
              <a:t>Административная ответственность за нарушение сроков оплаты </a:t>
            </a:r>
            <a:endParaRPr lang="ru-RU" sz="2800" dirty="0">
              <a:solidFill>
                <a:schemeClr val="bg1"/>
              </a:solidFill>
            </a:endParaRPr>
          </a:p>
        </p:txBody>
      </p:sp>
      <p:pic>
        <p:nvPicPr>
          <p:cNvPr id="51204" name="Рисунок 1">
            <a:extLst>
              <a:ext uri="{FF2B5EF4-FFF2-40B4-BE49-F238E27FC236}">
                <a16:creationId xmlns:a16="http://schemas.microsoft.com/office/drawing/2014/main" id="{213243A9-571A-11A3-BAE2-04B13A638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462070B-F38C-CAFB-87C6-6B961CBF0FA3}"/>
              </a:ext>
            </a:extLst>
          </p:cNvPr>
          <p:cNvSpPr txBox="1"/>
          <p:nvPr/>
        </p:nvSpPr>
        <p:spPr>
          <a:xfrm>
            <a:off x="295275" y="1030288"/>
            <a:ext cx="1822450" cy="368300"/>
          </a:xfrm>
          <a:prstGeom prst="rect">
            <a:avLst/>
          </a:prstGeom>
          <a:noFill/>
          <a:ln>
            <a:solidFill>
              <a:schemeClr val="accent5"/>
            </a:solidFill>
          </a:ln>
        </p:spPr>
        <p:txBody>
          <a:bodyPr>
            <a:spAutoFit/>
          </a:bodyPr>
          <a:lstStyle/>
          <a:p>
            <a:pPr>
              <a:defRPr/>
            </a:pPr>
            <a:r>
              <a:rPr lang="ru-RU" b="1" dirty="0"/>
              <a:t>До 09.01.2026</a:t>
            </a:r>
          </a:p>
        </p:txBody>
      </p:sp>
      <p:graphicFrame>
        <p:nvGraphicFramePr>
          <p:cNvPr id="5" name="Group 29">
            <a:extLst>
              <a:ext uri="{FF2B5EF4-FFF2-40B4-BE49-F238E27FC236}">
                <a16:creationId xmlns:a16="http://schemas.microsoft.com/office/drawing/2014/main" id="{C427CE90-9A28-14DC-9E78-69E4AE12BD29}"/>
              </a:ext>
            </a:extLst>
          </p:cNvPr>
          <p:cNvGraphicFramePr>
            <a:graphicFrameLocks/>
          </p:cNvGraphicFramePr>
          <p:nvPr/>
        </p:nvGraphicFramePr>
        <p:xfrm>
          <a:off x="298406" y="4407223"/>
          <a:ext cx="11312595" cy="2240839"/>
        </p:xfrm>
        <a:graphic>
          <a:graphicData uri="http://schemas.openxmlformats.org/drawingml/2006/table">
            <a:tbl>
              <a:tblPr>
                <a:tableStyleId>{08FB837D-C827-4EFA-A057-4D05807E0F7C}</a:tableStyleId>
              </a:tblPr>
              <a:tblGrid>
                <a:gridCol w="5984849">
                  <a:extLst>
                    <a:ext uri="{9D8B030D-6E8A-4147-A177-3AD203B41FA5}">
                      <a16:colId xmlns:a16="http://schemas.microsoft.com/office/drawing/2014/main" val="20000"/>
                    </a:ext>
                  </a:extLst>
                </a:gridCol>
                <a:gridCol w="1858404">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778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ВИДЫ правонарушений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Субъекты ответственности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Размер штрафа, рублей</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Основание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0"/>
                  </a:ext>
                </a:extLst>
              </a:tr>
              <a:tr h="594907">
                <a:tc rowSpan="2">
                  <a:txBody>
                    <a:bodyPr/>
                    <a:lstStyle/>
                    <a:p>
                      <a:r>
                        <a:rPr lang="ru-RU" sz="1600" b="1" dirty="0">
                          <a:effectLst/>
                          <a:latin typeface="Arial" panose="020B0604020202020204" pitchFamily="34" charset="0"/>
                          <a:cs typeface="Arial" panose="020B0604020202020204" pitchFamily="34" charset="0"/>
                        </a:rPr>
                        <a:t>Нарушение</a:t>
                      </a:r>
                      <a:r>
                        <a:rPr lang="ru-RU" sz="1600" b="0" dirty="0">
                          <a:effectLst/>
                          <a:latin typeface="Arial" panose="020B0604020202020204" pitchFamily="34" charset="0"/>
                          <a:cs typeface="Arial" panose="020B0604020202020204" pitchFamily="34" charset="0"/>
                        </a:rPr>
                        <a:t> установленного законодательством Российской Федерации в сфере закупок отдельными видами юридических лиц </a:t>
                      </a:r>
                      <a:r>
                        <a:rPr lang="ru-RU" sz="1600" b="1" dirty="0">
                          <a:effectLst/>
                          <a:latin typeface="Arial" panose="020B0604020202020204" pitchFamily="34" charset="0"/>
                          <a:cs typeface="Arial" panose="020B0604020202020204" pitchFamily="34" charset="0"/>
                        </a:rPr>
                        <a:t>срока оплаты товаров, работ, услуг по договору (отдельному этапу договора), заключенному по результатам закупки</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Должностные лица</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30 000 до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50 000 рублей</a:t>
                      </a:r>
                    </a:p>
                  </a:txBody>
                  <a:tcPr marT="45723" marB="45723" horzOverflow="overflow">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ч. 7  ст. 7.30</a:t>
                      </a:r>
                      <a:r>
                        <a:rPr kumimoji="0" lang="ru-RU" sz="1600" b="0" u="none" strike="noStrike" cap="none" normalizeH="0" baseline="30000" dirty="0">
                          <a:ln>
                            <a:noFill/>
                          </a:ln>
                          <a:solidFill>
                            <a:srgbClr val="000000"/>
                          </a:solidFill>
                          <a:effectLst/>
                          <a:latin typeface="Arial" panose="020B0604020202020204" pitchFamily="34" charset="0"/>
                          <a:cs typeface="Arial" panose="020B0604020202020204" pitchFamily="34" charset="0"/>
                        </a:rPr>
                        <a:t>4 </a:t>
                      </a: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КоАП</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1"/>
                  </a:ext>
                </a:extLst>
              </a:tr>
              <a:tr h="77889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юридические лица </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50 000 до 100 000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51207" name="TextBox 6">
            <a:extLst>
              <a:ext uri="{FF2B5EF4-FFF2-40B4-BE49-F238E27FC236}">
                <a16:creationId xmlns:a16="http://schemas.microsoft.com/office/drawing/2014/main" id="{95E102B4-402E-DE8A-0CB8-57CFC1A3899C}"/>
              </a:ext>
            </a:extLst>
          </p:cNvPr>
          <p:cNvSpPr txBox="1">
            <a:spLocks noChangeArrowheads="1"/>
          </p:cNvSpPr>
          <p:nvPr/>
        </p:nvSpPr>
        <p:spPr bwMode="auto">
          <a:xfrm>
            <a:off x="176213" y="3957638"/>
            <a:ext cx="943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b="1"/>
              <a:t>С 09.01.2026 – в ред. федерального закона от 29.12.2025 № 524-ФЗ</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TextBox 18">
            <a:extLst>
              <a:ext uri="{FF2B5EF4-FFF2-40B4-BE49-F238E27FC236}">
                <a16:creationId xmlns:a16="http://schemas.microsoft.com/office/drawing/2014/main" id="{742AB7FB-CB97-4DD3-81AE-F9A4040B6478}"/>
              </a:ext>
            </a:extLst>
          </p:cNvPr>
          <p:cNvSpPr txBox="1">
            <a:spLocks noChangeArrowheads="1"/>
          </p:cNvSpPr>
          <p:nvPr/>
        </p:nvSpPr>
        <p:spPr bwMode="auto">
          <a:xfrm>
            <a:off x="721318" y="1000125"/>
            <a:ext cx="8139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4000" b="1" dirty="0"/>
              <a:t>Спасибо за внимание!</a:t>
            </a:r>
            <a:endParaRPr lang="ru-RU" altLang="ru-RU" sz="4000" dirty="0">
              <a:solidFill>
                <a:srgbClr val="212121"/>
              </a:solidFill>
              <a:latin typeface="Arial" panose="020B0604020202020204" pitchFamily="34" charset="0"/>
            </a:endParaRPr>
          </a:p>
        </p:txBody>
      </p:sp>
      <p:pic>
        <p:nvPicPr>
          <p:cNvPr id="80905" name="Рисунок 17">
            <a:extLst>
              <a:ext uri="{FF2B5EF4-FFF2-40B4-BE49-F238E27FC236}">
                <a16:creationId xmlns:a16="http://schemas.microsoft.com/office/drawing/2014/main" id="{AFB368DD-C4A1-E1A7-74CF-422E507C2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63" y="649288"/>
            <a:ext cx="25431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TextBox 26">
            <a:extLst>
              <a:ext uri="{FF2B5EF4-FFF2-40B4-BE49-F238E27FC236}">
                <a16:creationId xmlns:a16="http://schemas.microsoft.com/office/drawing/2014/main" id="{CFDDABFC-9889-CADC-66ED-85E207D3938F}"/>
              </a:ext>
            </a:extLst>
          </p:cNvPr>
          <p:cNvSpPr txBox="1">
            <a:spLocks noChangeArrowheads="1"/>
          </p:cNvSpPr>
          <p:nvPr/>
        </p:nvSpPr>
        <p:spPr bwMode="auto">
          <a:xfrm>
            <a:off x="5334000" y="661988"/>
            <a:ext cx="621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ru-RU" altLang="ru-RU" sz="1600" b="1">
                <a:solidFill>
                  <a:srgbClr val="212121"/>
                </a:solidFill>
                <a:latin typeface="Arial" panose="020B0604020202020204" pitchFamily="34" charset="0"/>
              </a:rPr>
              <a:t>ЭЛЕКТРОННАЯ ТОРГОВАЯ ПЛОЩАДКА</a:t>
            </a:r>
          </a:p>
        </p:txBody>
      </p:sp>
      <p:pic>
        <p:nvPicPr>
          <p:cNvPr id="80907" name="Рисунок 2">
            <a:extLst>
              <a:ext uri="{FF2B5EF4-FFF2-40B4-BE49-F238E27FC236}">
                <a16:creationId xmlns:a16="http://schemas.microsoft.com/office/drawing/2014/main" id="{B75041B9-B52E-C7D7-EC3B-79B141419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2354024"/>
            <a:ext cx="5375920" cy="30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7F00568A-7C23-2D76-1D7C-7CED6D05F4C9}"/>
              </a:ext>
            </a:extLst>
          </p:cNvPr>
          <p:cNvPicPr>
            <a:picLocks noChangeAspect="1"/>
          </p:cNvPicPr>
          <p:nvPr/>
        </p:nvPicPr>
        <p:blipFill>
          <a:blip r:embed="rId4"/>
          <a:stretch>
            <a:fillRect/>
          </a:stretch>
        </p:blipFill>
        <p:spPr>
          <a:xfrm>
            <a:off x="3203361" y="2105782"/>
            <a:ext cx="2737625" cy="4260428"/>
          </a:xfrm>
          <a:prstGeom prst="rect">
            <a:avLst/>
          </a:prstGeom>
        </p:spPr>
      </p:pic>
      <p:sp>
        <p:nvSpPr>
          <p:cNvPr id="6" name="TextBox 5">
            <a:extLst>
              <a:ext uri="{FF2B5EF4-FFF2-40B4-BE49-F238E27FC236}">
                <a16:creationId xmlns:a16="http://schemas.microsoft.com/office/drawing/2014/main" id="{0728F838-11B1-EC2E-88DA-181366474D31}"/>
              </a:ext>
            </a:extLst>
          </p:cNvPr>
          <p:cNvSpPr txBox="1"/>
          <p:nvPr/>
        </p:nvSpPr>
        <p:spPr>
          <a:xfrm>
            <a:off x="191344" y="2348880"/>
            <a:ext cx="2880320" cy="3416320"/>
          </a:xfrm>
          <a:prstGeom prst="rect">
            <a:avLst/>
          </a:prstGeom>
          <a:noFill/>
        </p:spPr>
        <p:txBody>
          <a:bodyPr wrap="square" rtlCol="0">
            <a:spAutoFit/>
          </a:bodyPr>
          <a:lstStyle/>
          <a:p>
            <a:pPr algn="ctr"/>
            <a:r>
              <a:rPr lang="ru-RU" b="1" dirty="0"/>
              <a:t>«ЭТП Фабрикант 223-ФЗ: вопросы, новости, вебинары» </a:t>
            </a:r>
          </a:p>
          <a:p>
            <a:r>
              <a:rPr lang="ru-RU" dirty="0"/>
              <a:t>Чат для оперативного решения рабочих вопросов по работе с электронной торговой площадкой Фабрикант, анонсов вебинаров и актуальных новостей о законодательных изменениях.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64A5C-A807-BDEA-C25E-5DB012031061}"/>
            </a:ext>
          </a:extLst>
        </p:cNvPr>
        <p:cNvGrpSpPr/>
        <p:nvPr/>
      </p:nvGrpSpPr>
      <p:grpSpPr>
        <a:xfrm>
          <a:off x="0" y="0"/>
          <a:ext cx="0" cy="0"/>
          <a:chOff x="0" y="0"/>
          <a:chExt cx="0" cy="0"/>
        </a:xfrm>
      </p:grpSpPr>
      <p:pic>
        <p:nvPicPr>
          <p:cNvPr id="100354" name="Рисунок 1">
            <a:extLst>
              <a:ext uri="{FF2B5EF4-FFF2-40B4-BE49-F238E27FC236}">
                <a16:creationId xmlns:a16="http://schemas.microsoft.com/office/drawing/2014/main" id="{B0D71C6A-31B3-2214-B985-63EA1EED7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FD3F196-7BED-930F-7DE7-711D764EDB17}"/>
              </a:ext>
            </a:extLst>
          </p:cNvPr>
          <p:cNvSpPr txBox="1"/>
          <p:nvPr/>
        </p:nvSpPr>
        <p:spPr>
          <a:xfrm>
            <a:off x="2495550" y="103188"/>
            <a:ext cx="9436100" cy="708025"/>
          </a:xfrm>
          <a:prstGeom prst="rect">
            <a:avLst/>
          </a:prstGeom>
          <a:solidFill>
            <a:schemeClr val="accent6"/>
          </a:solidFill>
        </p:spPr>
        <p:txBody>
          <a:bodyPr>
            <a:spAutoFit/>
          </a:bodyPr>
          <a:lstStyle/>
          <a:p>
            <a:pPr algn="ctr">
              <a:defRPr/>
            </a:pPr>
            <a:r>
              <a:rPr lang="ru-RU" sz="2000" b="1" dirty="0">
                <a:solidFill>
                  <a:schemeClr val="bg1"/>
                </a:solidFill>
              </a:rPr>
              <a:t>Порядок внесения изменений в план закупок в ЕИС</a:t>
            </a:r>
          </a:p>
          <a:p>
            <a:pPr algn="ctr">
              <a:defRPr/>
            </a:pPr>
            <a:r>
              <a:rPr lang="ru-RU" sz="2000" b="1" dirty="0">
                <a:solidFill>
                  <a:schemeClr val="bg1"/>
                </a:solidFill>
              </a:rPr>
              <a:t> (п. 18 ПП 908)</a:t>
            </a:r>
          </a:p>
        </p:txBody>
      </p:sp>
      <p:sp>
        <p:nvSpPr>
          <p:cNvPr id="7" name="TextBox 6">
            <a:extLst>
              <a:ext uri="{FF2B5EF4-FFF2-40B4-BE49-F238E27FC236}">
                <a16:creationId xmlns:a16="http://schemas.microsoft.com/office/drawing/2014/main" id="{C13AF4B1-7C59-1AA6-631C-3D8B19965126}"/>
              </a:ext>
            </a:extLst>
          </p:cNvPr>
          <p:cNvSpPr txBox="1"/>
          <p:nvPr/>
        </p:nvSpPr>
        <p:spPr>
          <a:xfrm>
            <a:off x="3935760" y="1322908"/>
            <a:ext cx="4724400" cy="584775"/>
          </a:xfrm>
          <a:prstGeom prst="rect">
            <a:avLst/>
          </a:prstGeom>
          <a:noFill/>
        </p:spPr>
        <p:txBody>
          <a:bodyPr>
            <a:spAutoFit/>
          </a:bodyPr>
          <a:lstStyle/>
          <a:p>
            <a:pPr>
              <a:defRPr/>
            </a:pPr>
            <a:r>
              <a:rPr lang="ru-RU" sz="3200" b="1" dirty="0">
                <a:highlight>
                  <a:srgbClr val="00FF00"/>
                </a:highlight>
              </a:rPr>
              <a:t>ПРАВИЛЬНО</a:t>
            </a:r>
          </a:p>
        </p:txBody>
      </p:sp>
      <p:pic>
        <p:nvPicPr>
          <p:cNvPr id="5" name="Рисунок 4">
            <a:extLst>
              <a:ext uri="{FF2B5EF4-FFF2-40B4-BE49-F238E27FC236}">
                <a16:creationId xmlns:a16="http://schemas.microsoft.com/office/drawing/2014/main" id="{140B45BC-0B06-3D0B-3395-AF814A6928F7}"/>
              </a:ext>
            </a:extLst>
          </p:cNvPr>
          <p:cNvPicPr>
            <a:picLocks noChangeAspect="1"/>
          </p:cNvPicPr>
          <p:nvPr/>
        </p:nvPicPr>
        <p:blipFill>
          <a:blip r:embed="rId3"/>
          <a:stretch>
            <a:fillRect/>
          </a:stretch>
        </p:blipFill>
        <p:spPr>
          <a:xfrm>
            <a:off x="911424" y="2420888"/>
            <a:ext cx="10233846" cy="2304256"/>
          </a:xfrm>
          <a:prstGeom prst="rect">
            <a:avLst/>
          </a:prstGeom>
        </p:spPr>
      </p:pic>
    </p:spTree>
    <p:extLst>
      <p:ext uri="{BB962C8B-B14F-4D97-AF65-F5344CB8AC3E}">
        <p14:creationId xmlns:p14="http://schemas.microsoft.com/office/powerpoint/2010/main" val="379362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7CCA-A4FA-7EFA-ACE7-74D1BCFC6D24}"/>
            </a:ext>
          </a:extLst>
        </p:cNvPr>
        <p:cNvGrpSpPr/>
        <p:nvPr/>
      </p:nvGrpSpPr>
      <p:grpSpPr>
        <a:xfrm>
          <a:off x="0" y="0"/>
          <a:ext cx="0" cy="0"/>
          <a:chOff x="0" y="0"/>
          <a:chExt cx="0" cy="0"/>
        </a:xfrm>
      </p:grpSpPr>
      <p:pic>
        <p:nvPicPr>
          <p:cNvPr id="100354" name="Рисунок 1">
            <a:extLst>
              <a:ext uri="{FF2B5EF4-FFF2-40B4-BE49-F238E27FC236}">
                <a16:creationId xmlns:a16="http://schemas.microsoft.com/office/drawing/2014/main" id="{DEC7275D-2369-67FA-28BB-5761C6CC1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5869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9EC1137-D18C-EEB5-F574-1AEC125E41C4}"/>
              </a:ext>
            </a:extLst>
          </p:cNvPr>
          <p:cNvSpPr txBox="1"/>
          <p:nvPr/>
        </p:nvSpPr>
        <p:spPr>
          <a:xfrm>
            <a:off x="2567608" y="210496"/>
            <a:ext cx="9436100" cy="400110"/>
          </a:xfrm>
          <a:prstGeom prst="rect">
            <a:avLst/>
          </a:prstGeom>
          <a:solidFill>
            <a:schemeClr val="accent6"/>
          </a:solidFill>
        </p:spPr>
        <p:txBody>
          <a:bodyPr>
            <a:spAutoFit/>
          </a:bodyPr>
          <a:lstStyle/>
          <a:p>
            <a:pPr algn="ctr">
              <a:defRPr/>
            </a:pPr>
            <a:r>
              <a:rPr lang="ru-RU" sz="2000" b="1" dirty="0">
                <a:solidFill>
                  <a:schemeClr val="bg1"/>
                </a:solidFill>
              </a:rPr>
              <a:t>Ответственность за нарушения правил размещения информации в ЕИС</a:t>
            </a:r>
          </a:p>
        </p:txBody>
      </p:sp>
      <p:sp>
        <p:nvSpPr>
          <p:cNvPr id="11" name="TextBox 10">
            <a:extLst>
              <a:ext uri="{FF2B5EF4-FFF2-40B4-BE49-F238E27FC236}">
                <a16:creationId xmlns:a16="http://schemas.microsoft.com/office/drawing/2014/main" id="{89E55D98-2CFC-F1EC-DCA0-0EE28A795F19}"/>
              </a:ext>
            </a:extLst>
          </p:cNvPr>
          <p:cNvSpPr txBox="1"/>
          <p:nvPr/>
        </p:nvSpPr>
        <p:spPr>
          <a:xfrm>
            <a:off x="350682" y="3669964"/>
            <a:ext cx="11604228" cy="1323439"/>
          </a:xfrm>
          <a:prstGeom prst="rect">
            <a:avLst/>
          </a:prstGeom>
          <a:noFill/>
          <a:ln>
            <a:solidFill>
              <a:schemeClr val="accent1">
                <a:shade val="15000"/>
              </a:schemeClr>
            </a:solidFill>
          </a:ln>
        </p:spPr>
        <p:txBody>
          <a:bodyPr wrap="square">
            <a:spAutoFit/>
          </a:bodyPr>
          <a:lstStyle/>
          <a:p>
            <a:pPr>
              <a:defRPr/>
            </a:pPr>
            <a:r>
              <a:rPr lang="ru-RU" sz="2000" dirty="0"/>
              <a:t>См. пример Постановление Кемеровского УФАС России от 27.02.2025 по делу N 042/04/7.32.3-201/2025: </a:t>
            </a:r>
          </a:p>
          <a:p>
            <a:pPr>
              <a:defRPr/>
            </a:pPr>
            <a:r>
              <a:rPr lang="ru-RU" sz="2000" dirty="0"/>
              <a:t>Действия Заказчика, выразившиеся в неразмещении в ЕИС перечня внесенных в план закупки изменений, вступают в противоречие с требованиями пунктов 4, 18 Положения N 908.</a:t>
            </a:r>
          </a:p>
        </p:txBody>
      </p:sp>
      <p:graphicFrame>
        <p:nvGraphicFramePr>
          <p:cNvPr id="2" name="Объект 7">
            <a:extLst>
              <a:ext uri="{FF2B5EF4-FFF2-40B4-BE49-F238E27FC236}">
                <a16:creationId xmlns:a16="http://schemas.microsoft.com/office/drawing/2014/main" id="{F7219165-3C27-3107-40EE-F1D511F62B41}"/>
              </a:ext>
            </a:extLst>
          </p:cNvPr>
          <p:cNvGraphicFramePr>
            <a:graphicFrameLocks/>
          </p:cNvGraphicFramePr>
          <p:nvPr>
            <p:extLst>
              <p:ext uri="{D42A27DB-BD31-4B8C-83A1-F6EECF244321}">
                <p14:modId xmlns:p14="http://schemas.microsoft.com/office/powerpoint/2010/main" val="1822240282"/>
              </p:ext>
            </p:extLst>
          </p:nvPr>
        </p:nvGraphicFramePr>
        <p:xfrm>
          <a:off x="339454" y="916289"/>
          <a:ext cx="11604228" cy="2282950"/>
        </p:xfrm>
        <a:graphic>
          <a:graphicData uri="http://schemas.openxmlformats.org/drawingml/2006/table">
            <a:tbl>
              <a:tblPr/>
              <a:tblGrid>
                <a:gridCol w="5718565">
                  <a:extLst>
                    <a:ext uri="{9D8B030D-6E8A-4147-A177-3AD203B41FA5}">
                      <a16:colId xmlns:a16="http://schemas.microsoft.com/office/drawing/2014/main" val="20000"/>
                    </a:ext>
                  </a:extLst>
                </a:gridCol>
                <a:gridCol w="2319164">
                  <a:extLst>
                    <a:ext uri="{9D8B030D-6E8A-4147-A177-3AD203B41FA5}">
                      <a16:colId xmlns:a16="http://schemas.microsoft.com/office/drawing/2014/main" val="20001"/>
                    </a:ext>
                  </a:extLst>
                </a:gridCol>
                <a:gridCol w="2053834">
                  <a:extLst>
                    <a:ext uri="{9D8B030D-6E8A-4147-A177-3AD203B41FA5}">
                      <a16:colId xmlns:a16="http://schemas.microsoft.com/office/drawing/2014/main" val="20002"/>
                    </a:ext>
                  </a:extLst>
                </a:gridCol>
                <a:gridCol w="1512665">
                  <a:extLst>
                    <a:ext uri="{9D8B030D-6E8A-4147-A177-3AD203B41FA5}">
                      <a16:colId xmlns:a16="http://schemas.microsoft.com/office/drawing/2014/main" val="20003"/>
                    </a:ext>
                  </a:extLst>
                </a:gridCol>
              </a:tblGrid>
              <a:tr h="527785">
                <a:tc>
                  <a:txBody>
                    <a:bodyPr/>
                    <a:lstStyle/>
                    <a:p>
                      <a:pPr marL="0" marR="0" indent="0" algn="ctr" rtl="0" eaLnBrk="1" fontAlgn="base" latinLnBrk="0" hangingPunct="1">
                        <a:buNone/>
                      </a:pPr>
                      <a:r>
                        <a:rPr lang="ru-RU" sz="1500" b="1" i="0" u="none" strike="noStrike" kern="1200" baseline="0" dirty="0">
                          <a:ln>
                            <a:noFill/>
                          </a:ln>
                          <a:solidFill>
                            <a:srgbClr val="000000"/>
                          </a:solidFill>
                          <a:effectLst/>
                          <a:latin typeface="Arial" panose="020B0604020202020204" pitchFamily="34" charset="0"/>
                          <a:cs typeface="Arial" panose="020B0604020202020204" pitchFamily="34" charset="0"/>
                        </a:rPr>
                        <a:t>ВИДЫ правонарушений </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rtl="0" eaLnBrk="1" fontAlgn="base" latinLnBrk="0" hangingPunct="1">
                        <a:buNone/>
                      </a:pPr>
                      <a:r>
                        <a:rPr lang="ru-RU" sz="1500" b="1" i="0" u="none" strike="noStrike" kern="1200" baseline="0" dirty="0">
                          <a:ln>
                            <a:noFill/>
                          </a:ln>
                          <a:solidFill>
                            <a:srgbClr val="000000"/>
                          </a:solidFill>
                          <a:effectLst/>
                          <a:latin typeface="Arial" panose="020B0604020202020204" pitchFamily="34" charset="0"/>
                          <a:cs typeface="Arial" panose="020B0604020202020204" pitchFamily="34" charset="0"/>
                        </a:rPr>
                        <a:t>Субъекты ответственности </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rtl="0" eaLnBrk="1" fontAlgn="base" latinLnBrk="0" hangingPunct="1">
                        <a:buNone/>
                      </a:pPr>
                      <a:r>
                        <a:rPr lang="ru-RU" sz="1500" b="1" i="0" u="none" strike="noStrike" kern="1200" baseline="0">
                          <a:ln>
                            <a:noFill/>
                          </a:ln>
                          <a:solidFill>
                            <a:srgbClr val="000000"/>
                          </a:solidFill>
                          <a:effectLst/>
                          <a:latin typeface="Arial" panose="020B0604020202020204" pitchFamily="34" charset="0"/>
                          <a:cs typeface="Arial" panose="020B0604020202020204" pitchFamily="34" charset="0"/>
                        </a:rPr>
                        <a:t>Размер штрафа, рублей</a:t>
                      </a:r>
                      <a:endParaRPr lang="ru-RU" sz="1500" b="0" i="0" u="none" strike="noStrike">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rtl="0" eaLnBrk="1" fontAlgn="base" latinLnBrk="0" hangingPunct="1">
                        <a:buNone/>
                      </a:pPr>
                      <a:r>
                        <a:rPr lang="ru-RU" sz="1500" b="1" i="0" u="none" strike="noStrike" kern="1200" baseline="0" dirty="0">
                          <a:ln>
                            <a:noFill/>
                          </a:ln>
                          <a:solidFill>
                            <a:srgbClr val="000000"/>
                          </a:solidFill>
                          <a:effectLst/>
                          <a:latin typeface="Arial" panose="020B0604020202020204" pitchFamily="34" charset="0"/>
                          <a:cs typeface="Arial" panose="020B0604020202020204" pitchFamily="34" charset="0"/>
                        </a:rPr>
                        <a:t>Основание </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34524">
                <a:tc rowSpan="2">
                  <a:txBody>
                    <a:bodyPr/>
                    <a:lstStyle/>
                    <a:p>
                      <a:pPr marL="0" algn="l" rtl="0" eaLnBrk="1" fontAlgn="t" latinLnBrk="0" hangingPunct="1">
                        <a:buNone/>
                      </a:pPr>
                      <a:r>
                        <a:rPr lang="ru-RU" sz="1500" b="1" i="0" u="none" strike="noStrike" kern="1200" dirty="0">
                          <a:solidFill>
                            <a:srgbClr val="000000"/>
                          </a:solidFill>
                          <a:effectLst/>
                          <a:latin typeface="Arial" panose="020B0604020202020204" pitchFamily="34" charset="0"/>
                          <a:cs typeface="Arial" panose="020B0604020202020204" pitchFamily="34" charset="0"/>
                        </a:rPr>
                        <a:t>Нарушение</a:t>
                      </a:r>
                      <a:r>
                        <a:rPr lang="ru-RU" sz="1500" b="0" i="0" u="none" strike="noStrike" kern="1200" dirty="0">
                          <a:solidFill>
                            <a:srgbClr val="000000"/>
                          </a:solidFill>
                          <a:effectLst/>
                          <a:latin typeface="Arial" panose="020B0604020202020204" pitchFamily="34" charset="0"/>
                          <a:cs typeface="Arial" panose="020B0604020202020204" pitchFamily="34" charset="0"/>
                        </a:rPr>
                        <a:t> заказчиком установленных законодательством Российской Федерации в сфере закупок отдельными видами юридических лиц </a:t>
                      </a:r>
                      <a:r>
                        <a:rPr lang="ru-RU" sz="1500" b="1" i="0" u="none" strike="noStrike" kern="1200" dirty="0">
                          <a:solidFill>
                            <a:srgbClr val="000000"/>
                          </a:solidFill>
                          <a:effectLst/>
                          <a:latin typeface="Arial" panose="020B0604020202020204" pitchFamily="34" charset="0"/>
                          <a:cs typeface="Arial" panose="020B0604020202020204" pitchFamily="34" charset="0"/>
                        </a:rPr>
                        <a:t>требований к содержанию документов, формируемых (составляемых) при осуществлении закупок</a:t>
                      </a:r>
                      <a:r>
                        <a:rPr lang="ru-RU" sz="1500" b="0" i="0" u="none" strike="noStrike" kern="1200" dirty="0">
                          <a:solidFill>
                            <a:srgbClr val="000000"/>
                          </a:solidFill>
                          <a:effectLst/>
                          <a:latin typeface="Arial" panose="020B0604020202020204" pitchFamily="34" charset="0"/>
                          <a:cs typeface="Arial" panose="020B0604020202020204" pitchFamily="34" charset="0"/>
                        </a:rPr>
                        <a:t>, либо </a:t>
                      </a:r>
                      <a:r>
                        <a:rPr lang="ru-RU" sz="1500" b="1" i="0" u="none" strike="noStrike" kern="1200" dirty="0">
                          <a:solidFill>
                            <a:srgbClr val="000000"/>
                          </a:solidFill>
                          <a:effectLst/>
                          <a:latin typeface="Arial" panose="020B0604020202020204" pitchFamily="34" charset="0"/>
                          <a:cs typeface="Arial" panose="020B0604020202020204" pitchFamily="34" charset="0"/>
                        </a:rPr>
                        <a:t>нарушение</a:t>
                      </a:r>
                      <a:r>
                        <a:rPr lang="ru-RU" sz="1500" b="0" i="0" u="none" strike="noStrike" kern="1200" dirty="0">
                          <a:solidFill>
                            <a:srgbClr val="000000"/>
                          </a:solidFill>
                          <a:effectLst/>
                          <a:latin typeface="Arial" panose="020B0604020202020204" pitchFamily="34" charset="0"/>
                          <a:cs typeface="Arial" panose="020B0604020202020204" pitchFamily="34" charset="0"/>
                        </a:rPr>
                        <a:t> предусмотренных указанным законодательством </a:t>
                      </a:r>
                      <a:r>
                        <a:rPr lang="ru-RU" sz="1500" b="1" i="0" u="none" strike="noStrike" kern="1200" dirty="0">
                          <a:solidFill>
                            <a:srgbClr val="000000"/>
                          </a:solidFill>
                          <a:effectLst/>
                          <a:latin typeface="Arial" panose="020B0604020202020204" pitchFamily="34" charset="0"/>
                          <a:cs typeface="Arial" panose="020B0604020202020204" pitchFamily="34" charset="0"/>
                        </a:rPr>
                        <a:t>порядка и сроков размещения информации и документов</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rtl="0" eaLnBrk="1" fontAlgn="base" latinLnBrk="0" hangingPunct="1">
                        <a:buNone/>
                      </a:pPr>
                      <a:r>
                        <a:rPr lang="ru-RU" sz="1500" b="0" i="0" u="none" strike="noStrike" kern="1200" baseline="0" dirty="0">
                          <a:ln>
                            <a:noFill/>
                          </a:ln>
                          <a:solidFill>
                            <a:srgbClr val="000000"/>
                          </a:solidFill>
                          <a:effectLst/>
                          <a:latin typeface="Arial" panose="020B0604020202020204" pitchFamily="34" charset="0"/>
                          <a:cs typeface="Arial" panose="020B0604020202020204" pitchFamily="34" charset="0"/>
                        </a:rPr>
                        <a:t>Должностные лица</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rtl="0" eaLnBrk="1" fontAlgn="base" latinLnBrk="0" hangingPunct="1">
                        <a:buNone/>
                      </a:pPr>
                      <a:r>
                        <a:rPr lang="ru-RU" sz="1500" b="0" i="0" u="none" strike="noStrike" kern="120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Предупреждение или  от 3000 до 10000 рублей</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indent="0" algn="l" rtl="0" eaLnBrk="1" fontAlgn="base" latinLnBrk="0" hangingPunct="1">
                        <a:buNone/>
                      </a:pPr>
                      <a:r>
                        <a:rPr lang="ru-RU" sz="1500" b="0" i="0" u="none" strike="noStrike" kern="1200" baseline="0" dirty="0">
                          <a:ln>
                            <a:noFill/>
                          </a:ln>
                          <a:solidFill>
                            <a:srgbClr val="000000"/>
                          </a:solidFill>
                          <a:effectLst/>
                          <a:latin typeface="Arial" panose="020B0604020202020204" pitchFamily="34" charset="0"/>
                          <a:cs typeface="Arial" panose="020B0604020202020204" pitchFamily="34" charset="0"/>
                        </a:rPr>
                        <a:t>ч. 2  ст. 7.30</a:t>
                      </a:r>
                      <a:r>
                        <a:rPr lang="ru-RU" sz="1500" b="0" i="0" u="none" strike="noStrike" kern="1200" baseline="30000" dirty="0">
                          <a:ln>
                            <a:noFill/>
                          </a:ln>
                          <a:solidFill>
                            <a:srgbClr val="000000"/>
                          </a:solidFill>
                          <a:effectLst/>
                          <a:latin typeface="Arial" panose="020B0604020202020204" pitchFamily="34" charset="0"/>
                          <a:cs typeface="Arial" panose="020B0604020202020204" pitchFamily="34" charset="0"/>
                        </a:rPr>
                        <a:t>4 </a:t>
                      </a:r>
                      <a:r>
                        <a:rPr lang="ru-RU" sz="1500" b="0" i="0" u="none" strike="noStrike" kern="1200" baseline="0" dirty="0">
                          <a:ln>
                            <a:noFill/>
                          </a:ln>
                          <a:solidFill>
                            <a:srgbClr val="000000"/>
                          </a:solidFill>
                          <a:effectLst/>
                          <a:latin typeface="Arial" panose="020B0604020202020204" pitchFamily="34" charset="0"/>
                          <a:cs typeface="Arial" panose="020B0604020202020204" pitchFamily="34" charset="0"/>
                        </a:rPr>
                        <a:t>КоАП</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62370">
                <a:tc vMerge="1">
                  <a:txBody>
                    <a:bodyPr/>
                    <a:lstStyle/>
                    <a:p>
                      <a:endParaRPr lang="ru-RU"/>
                    </a:p>
                  </a:txBody>
                  <a:tcPr/>
                </a:tc>
                <a:tc>
                  <a:txBody>
                    <a:bodyPr/>
                    <a:lstStyle/>
                    <a:p>
                      <a:pPr marL="0" marR="0" indent="0" algn="l" rtl="0" eaLnBrk="1" fontAlgn="base" latinLnBrk="0" hangingPunct="1">
                        <a:buNone/>
                      </a:pPr>
                      <a:r>
                        <a:rPr lang="ru-RU" sz="1500" b="0" i="0" u="none" strike="noStrike" kern="120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юридические лица</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rtl="0" eaLnBrk="1" fontAlgn="base" latinLnBrk="0" hangingPunct="1">
                        <a:buNone/>
                      </a:pPr>
                      <a:r>
                        <a:rPr lang="ru-RU" sz="1500" b="0" i="0" u="none" strike="noStrike" kern="120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10000 до 30000 рублей.</a:t>
                      </a:r>
                      <a:endParaRPr lang="ru-RU" sz="1500" b="0" i="0" u="none" strike="noStrike" dirty="0">
                        <a:effectLst/>
                        <a:latin typeface="Arial" panose="020B0604020202020204" pitchFamily="34" charset="0"/>
                      </a:endParaRPr>
                    </a:p>
                  </a:txBody>
                  <a:tcPr marL="88769" marR="88769" marT="44395" marB="44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9CD969A1-EA1B-AEDF-2437-40CEBCD44ABB}"/>
              </a:ext>
            </a:extLst>
          </p:cNvPr>
          <p:cNvSpPr txBox="1"/>
          <p:nvPr/>
        </p:nvSpPr>
        <p:spPr>
          <a:xfrm>
            <a:off x="440954" y="5313454"/>
            <a:ext cx="11562754" cy="1015663"/>
          </a:xfrm>
          <a:prstGeom prst="rect">
            <a:avLst/>
          </a:prstGeom>
          <a:noFill/>
          <a:ln>
            <a:solidFill>
              <a:schemeClr val="accent1">
                <a:shade val="15000"/>
              </a:schemeClr>
            </a:solidFill>
          </a:ln>
        </p:spPr>
        <p:txBody>
          <a:bodyPr wrap="square" rtlCol="0">
            <a:spAutoFit/>
          </a:bodyPr>
          <a:lstStyle/>
          <a:p>
            <a:r>
              <a:rPr lang="ru-RU" sz="2000" dirty="0"/>
              <a:t>Постановление Новосибирского УФАС России от 25.02.2026 N 054/04/7.30.4-251/2026 – заказчик не разместил перечень, внесенных изменений в </a:t>
            </a:r>
            <a:r>
              <a:rPr lang="ru-RU" sz="2000" dirty="0" err="1"/>
              <a:t>ПоЗ</a:t>
            </a:r>
            <a:r>
              <a:rPr lang="ru-RU" sz="2000" dirty="0"/>
              <a:t> при размещении новой редакции Положения.</a:t>
            </a:r>
          </a:p>
        </p:txBody>
      </p:sp>
    </p:spTree>
    <p:extLst>
      <p:ext uri="{BB962C8B-B14F-4D97-AF65-F5344CB8AC3E}">
        <p14:creationId xmlns:p14="http://schemas.microsoft.com/office/powerpoint/2010/main" val="402654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3367-29E3-E88E-17EC-CBA7BD9EABB0}"/>
            </a:ext>
          </a:extLst>
        </p:cNvPr>
        <p:cNvGrpSpPr/>
        <p:nvPr/>
      </p:nvGrpSpPr>
      <p:grpSpPr>
        <a:xfrm>
          <a:off x="0" y="0"/>
          <a:ext cx="0" cy="0"/>
          <a:chOff x="0" y="0"/>
          <a:chExt cx="0" cy="0"/>
        </a:xfrm>
      </p:grpSpPr>
      <p:pic>
        <p:nvPicPr>
          <p:cNvPr id="99330" name="Рисунок 1">
            <a:extLst>
              <a:ext uri="{FF2B5EF4-FFF2-40B4-BE49-F238E27FC236}">
                <a16:creationId xmlns:a16="http://schemas.microsoft.com/office/drawing/2014/main" id="{E72772E6-0466-9FD1-4CCB-8ED6273E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587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55791DE-4B95-9AC9-1987-F9F987C17569}"/>
              </a:ext>
            </a:extLst>
          </p:cNvPr>
          <p:cNvSpPr txBox="1"/>
          <p:nvPr/>
        </p:nvSpPr>
        <p:spPr>
          <a:xfrm>
            <a:off x="2424113" y="46038"/>
            <a:ext cx="9648825" cy="707886"/>
          </a:xfrm>
          <a:prstGeom prst="rect">
            <a:avLst/>
          </a:prstGeom>
          <a:solidFill>
            <a:schemeClr val="accent6"/>
          </a:solidFill>
        </p:spPr>
        <p:txBody>
          <a:bodyPr>
            <a:spAutoFit/>
          </a:bodyPr>
          <a:lstStyle/>
          <a:p>
            <a:pPr algn="ctr">
              <a:defRPr/>
            </a:pPr>
            <a:r>
              <a:rPr lang="ru-RU" sz="2000" b="1" dirty="0">
                <a:solidFill>
                  <a:schemeClr val="bg1"/>
                </a:solidFill>
              </a:rPr>
              <a:t>ФАС разъяснила, какие наказания грозят за нарушение порядка размещения сведений по Закону N 223-ФЗ</a:t>
            </a:r>
          </a:p>
        </p:txBody>
      </p:sp>
      <p:sp>
        <p:nvSpPr>
          <p:cNvPr id="2" name="TextBox 1">
            <a:extLst>
              <a:ext uri="{FF2B5EF4-FFF2-40B4-BE49-F238E27FC236}">
                <a16:creationId xmlns:a16="http://schemas.microsoft.com/office/drawing/2014/main" id="{0FDEE8FE-0AF5-D67E-FA9C-612A095FDDE3}"/>
              </a:ext>
            </a:extLst>
          </p:cNvPr>
          <p:cNvSpPr txBox="1"/>
          <p:nvPr/>
        </p:nvSpPr>
        <p:spPr>
          <a:xfrm>
            <a:off x="447608" y="946015"/>
            <a:ext cx="11449272" cy="1200329"/>
          </a:xfrm>
          <a:prstGeom prst="rect">
            <a:avLst/>
          </a:prstGeom>
          <a:noFill/>
          <a:ln>
            <a:solidFill>
              <a:schemeClr val="accent1">
                <a:shade val="15000"/>
              </a:schemeClr>
            </a:solidFill>
          </a:ln>
        </p:spPr>
        <p:txBody>
          <a:bodyPr wrap="square" rtlCol="0">
            <a:spAutoFit/>
          </a:bodyPr>
          <a:lstStyle/>
          <a:p>
            <a:r>
              <a:rPr lang="ru-RU" dirty="0"/>
              <a:t>Если нарушить порядок или срок размещения информации и документов в реестрах по Закону N 223-ФЗ (их направления для размещения), накажут по </a:t>
            </a:r>
            <a:r>
              <a:rPr lang="ru-RU" b="1" dirty="0"/>
              <a:t>ч. 4 ст. 7.30.4 КоАП РФ. </a:t>
            </a:r>
          </a:p>
          <a:p>
            <a:r>
              <a:rPr lang="ru-RU" dirty="0"/>
              <a:t>Речь идет о реестрах: договоров, заключенных заказчиками по результатам закупки;</a:t>
            </a:r>
          </a:p>
          <a:p>
            <a:r>
              <a:rPr lang="ru-RU" dirty="0"/>
              <a:t>недобросовестных поставщиков (подрядчиков, исполнителей).</a:t>
            </a:r>
          </a:p>
        </p:txBody>
      </p:sp>
      <p:sp>
        <p:nvSpPr>
          <p:cNvPr id="7" name="TextBox 6">
            <a:extLst>
              <a:ext uri="{FF2B5EF4-FFF2-40B4-BE49-F238E27FC236}">
                <a16:creationId xmlns:a16="http://schemas.microsoft.com/office/drawing/2014/main" id="{E651B37F-4EF0-A4B8-3DF8-FD72A62D0E1E}"/>
              </a:ext>
            </a:extLst>
          </p:cNvPr>
          <p:cNvSpPr txBox="1"/>
          <p:nvPr/>
        </p:nvSpPr>
        <p:spPr>
          <a:xfrm>
            <a:off x="1491724" y="2414180"/>
            <a:ext cx="9361040" cy="923330"/>
          </a:xfrm>
          <a:prstGeom prst="rect">
            <a:avLst/>
          </a:prstGeom>
          <a:noFill/>
          <a:ln>
            <a:solidFill>
              <a:schemeClr val="accent1">
                <a:shade val="15000"/>
              </a:schemeClr>
            </a:solidFill>
          </a:ln>
        </p:spPr>
        <p:txBody>
          <a:bodyPr wrap="square">
            <a:spAutoFit/>
          </a:bodyPr>
          <a:lstStyle/>
          <a:p>
            <a:pPr marL="0" marR="0" algn="just">
              <a:buNone/>
            </a:pPr>
            <a:r>
              <a:rPr lang="ru-RU" b="0" dirty="0">
                <a:effectLst/>
              </a:rPr>
              <a:t>влечет предупреждение или наложение административного штрафа:</a:t>
            </a:r>
          </a:p>
          <a:p>
            <a:pPr marL="0" marR="0" algn="just">
              <a:buNone/>
            </a:pPr>
            <a:r>
              <a:rPr lang="ru-RU" b="0" dirty="0">
                <a:effectLst/>
              </a:rPr>
              <a:t> на должностных лиц в размере </a:t>
            </a:r>
            <a:r>
              <a:rPr lang="ru-RU" b="1" dirty="0">
                <a:effectLst/>
              </a:rPr>
              <a:t>от десяти тысяч до двадцати тысяч рублей</a:t>
            </a:r>
            <a:r>
              <a:rPr lang="ru-RU" b="0" dirty="0">
                <a:effectLst/>
              </a:rPr>
              <a:t>; </a:t>
            </a:r>
          </a:p>
          <a:p>
            <a:pPr marL="0" marR="0" algn="just">
              <a:buNone/>
            </a:pPr>
            <a:r>
              <a:rPr lang="ru-RU" b="0" dirty="0">
                <a:effectLst/>
              </a:rPr>
              <a:t>на юридических лиц - </a:t>
            </a:r>
            <a:r>
              <a:rPr lang="ru-RU" b="1" dirty="0">
                <a:effectLst/>
              </a:rPr>
              <a:t>от тридцати тысяч до пятидесяти тысяч рублей</a:t>
            </a:r>
            <a:r>
              <a:rPr lang="ru-RU" b="0" dirty="0">
                <a:effectLst/>
              </a:rPr>
              <a:t>.</a:t>
            </a:r>
          </a:p>
        </p:txBody>
      </p:sp>
      <p:sp>
        <p:nvSpPr>
          <p:cNvPr id="8" name="Стрелка: вниз 7">
            <a:extLst>
              <a:ext uri="{FF2B5EF4-FFF2-40B4-BE49-F238E27FC236}">
                <a16:creationId xmlns:a16="http://schemas.microsoft.com/office/drawing/2014/main" id="{93AFC3C9-D407-0120-6270-F1296F03E864}"/>
              </a:ext>
            </a:extLst>
          </p:cNvPr>
          <p:cNvSpPr/>
          <p:nvPr/>
        </p:nvSpPr>
        <p:spPr>
          <a:xfrm>
            <a:off x="7968208" y="1978395"/>
            <a:ext cx="360040" cy="3600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95EEE3F9-30D9-2E5D-AEF4-64B7BB6638FD}"/>
              </a:ext>
            </a:extLst>
          </p:cNvPr>
          <p:cNvSpPr txBox="1"/>
          <p:nvPr/>
        </p:nvSpPr>
        <p:spPr>
          <a:xfrm>
            <a:off x="623666" y="3607274"/>
            <a:ext cx="11449272" cy="1477328"/>
          </a:xfrm>
          <a:prstGeom prst="rect">
            <a:avLst/>
          </a:prstGeom>
          <a:noFill/>
          <a:ln>
            <a:solidFill>
              <a:schemeClr val="accent1">
                <a:shade val="15000"/>
              </a:schemeClr>
            </a:solidFill>
          </a:ln>
        </p:spPr>
        <p:txBody>
          <a:bodyPr wrap="square">
            <a:spAutoFit/>
          </a:bodyPr>
          <a:lstStyle/>
          <a:p>
            <a:r>
              <a:rPr lang="ru-RU" dirty="0"/>
              <a:t>В то же время несоблюдение требований Закона N 223-ФЗ к порядку и сроку размещения сведений и документов, которые не включаются в реестры, например:</a:t>
            </a:r>
          </a:p>
          <a:p>
            <a:r>
              <a:rPr lang="ru-RU" dirty="0"/>
              <a:t>- требований к содержанию документов, формируемых (составляемых) при осуществлении закупок;</a:t>
            </a:r>
          </a:p>
          <a:p>
            <a:r>
              <a:rPr lang="ru-RU" dirty="0"/>
              <a:t>- требований к порядку и (или) срокам размещения информации и документов.</a:t>
            </a:r>
          </a:p>
          <a:p>
            <a:r>
              <a:rPr lang="ru-RU" dirty="0"/>
              <a:t> – это нарушение по </a:t>
            </a:r>
            <a:r>
              <a:rPr lang="ru-RU" b="1" dirty="0"/>
              <a:t>ч. 2 ст. 7.30.4 КоАП РФ.</a:t>
            </a:r>
          </a:p>
        </p:txBody>
      </p:sp>
      <p:sp>
        <p:nvSpPr>
          <p:cNvPr id="11" name="Стрелка: вниз 10">
            <a:extLst>
              <a:ext uri="{FF2B5EF4-FFF2-40B4-BE49-F238E27FC236}">
                <a16:creationId xmlns:a16="http://schemas.microsoft.com/office/drawing/2014/main" id="{B267DE4F-F3CD-8EBB-4B8E-1FC21616C26D}"/>
              </a:ext>
            </a:extLst>
          </p:cNvPr>
          <p:cNvSpPr/>
          <p:nvPr/>
        </p:nvSpPr>
        <p:spPr>
          <a:xfrm>
            <a:off x="9048328" y="4798440"/>
            <a:ext cx="360040" cy="504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7CA89866-359C-094F-48A9-2B166F5C80A9}"/>
              </a:ext>
            </a:extLst>
          </p:cNvPr>
          <p:cNvSpPr txBox="1"/>
          <p:nvPr/>
        </p:nvSpPr>
        <p:spPr>
          <a:xfrm>
            <a:off x="584201" y="5344461"/>
            <a:ext cx="11176085" cy="934690"/>
          </a:xfrm>
          <a:prstGeom prst="rect">
            <a:avLst/>
          </a:prstGeom>
          <a:noFill/>
          <a:ln>
            <a:solidFill>
              <a:schemeClr val="accent1">
                <a:shade val="15000"/>
              </a:schemeClr>
            </a:solidFill>
          </a:ln>
        </p:spPr>
        <p:txBody>
          <a:bodyPr wrap="square" rtlCol="0">
            <a:spAutoFit/>
          </a:bodyPr>
          <a:lstStyle/>
          <a:p>
            <a:r>
              <a:rPr lang="ru-RU" dirty="0"/>
              <a:t>влечет </a:t>
            </a:r>
            <a:r>
              <a:rPr lang="ru-RU" b="1" dirty="0"/>
              <a:t>предупреждение</a:t>
            </a:r>
            <a:r>
              <a:rPr lang="ru-RU" dirty="0"/>
              <a:t> или наложение административного штрафа на должностных лиц в размере от </a:t>
            </a:r>
            <a:r>
              <a:rPr lang="ru-RU" b="1" dirty="0"/>
              <a:t>трех тысяч до десяти тысяч рублей</a:t>
            </a:r>
            <a:r>
              <a:rPr lang="ru-RU" dirty="0"/>
              <a:t>; на юридических лиц - </a:t>
            </a:r>
            <a:r>
              <a:rPr lang="ru-RU" b="1" dirty="0"/>
              <a:t>от десяти тысяч до тридцати тысяч </a:t>
            </a:r>
            <a:r>
              <a:rPr lang="ru-RU" dirty="0"/>
              <a:t>рублей.</a:t>
            </a:r>
          </a:p>
        </p:txBody>
      </p:sp>
      <p:sp>
        <p:nvSpPr>
          <p:cNvPr id="13" name="TextBox 12">
            <a:extLst>
              <a:ext uri="{FF2B5EF4-FFF2-40B4-BE49-F238E27FC236}">
                <a16:creationId xmlns:a16="http://schemas.microsoft.com/office/drawing/2014/main" id="{EE19189B-B8BB-F3AA-EF57-2E43DEB64FDE}"/>
              </a:ext>
            </a:extLst>
          </p:cNvPr>
          <p:cNvSpPr txBox="1"/>
          <p:nvPr/>
        </p:nvSpPr>
        <p:spPr>
          <a:xfrm>
            <a:off x="1223963" y="6388281"/>
            <a:ext cx="10672917" cy="369332"/>
          </a:xfrm>
          <a:prstGeom prst="rect">
            <a:avLst/>
          </a:prstGeom>
          <a:solidFill>
            <a:schemeClr val="bg2"/>
          </a:solidFill>
        </p:spPr>
        <p:txBody>
          <a:bodyPr wrap="square" rtlCol="0">
            <a:spAutoFit/>
          </a:bodyPr>
          <a:lstStyle/>
          <a:p>
            <a:r>
              <a:rPr lang="ru-RU"/>
              <a:t>Письмо&gt; ФАС России от 30.04.2026 N ГР/41845/26 </a:t>
            </a:r>
            <a:endParaRPr lang="ru-RU" dirty="0"/>
          </a:p>
        </p:txBody>
      </p:sp>
    </p:spTree>
    <p:extLst>
      <p:ext uri="{BB962C8B-B14F-4D97-AF65-F5344CB8AC3E}">
        <p14:creationId xmlns:p14="http://schemas.microsoft.com/office/powerpoint/2010/main" val="128005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E24F5C85-6C2D-1C3D-6D58-8DC66F3222CD}"/>
            </a:ext>
          </a:extLst>
        </p:cNvPr>
        <p:cNvGrpSpPr/>
        <p:nvPr/>
      </p:nvGrpSpPr>
      <p:grpSpPr>
        <a:xfrm>
          <a:off x="0" y="0"/>
          <a:ext cx="0" cy="0"/>
          <a:chOff x="0" y="0"/>
          <a:chExt cx="0" cy="0"/>
        </a:xfrm>
      </p:grpSpPr>
      <p:pic>
        <p:nvPicPr>
          <p:cNvPr id="5122" name="Рисунок 19">
            <a:extLst>
              <a:ext uri="{FF2B5EF4-FFF2-40B4-BE49-F238E27FC236}">
                <a16:creationId xmlns:a16="http://schemas.microsoft.com/office/drawing/2014/main" id="{9D23424F-CCBF-A6CA-4D2F-4FAB90950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946" b="13783"/>
          <a:stretch>
            <a:fillRect/>
          </a:stretch>
        </p:blipFill>
        <p:spPr bwMode="auto">
          <a:xfrm>
            <a:off x="6391275" y="1922463"/>
            <a:ext cx="5800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Рисунок 4">
            <a:extLst>
              <a:ext uri="{FF2B5EF4-FFF2-40B4-BE49-F238E27FC236}">
                <a16:creationId xmlns:a16="http://schemas.microsoft.com/office/drawing/2014/main" id="{44C57AEE-4E75-FB2A-6BFA-97B30407E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644525"/>
            <a:ext cx="25431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6">
            <a:extLst>
              <a:ext uri="{FF2B5EF4-FFF2-40B4-BE49-F238E27FC236}">
                <a16:creationId xmlns:a16="http://schemas.microsoft.com/office/drawing/2014/main" id="{8DB5CC2F-580B-0D96-7552-1A592B5786A8}"/>
              </a:ext>
            </a:extLst>
          </p:cNvPr>
          <p:cNvSpPr txBox="1">
            <a:spLocks noChangeArrowheads="1"/>
          </p:cNvSpPr>
          <p:nvPr/>
        </p:nvSpPr>
        <p:spPr bwMode="auto">
          <a:xfrm>
            <a:off x="725488" y="1490663"/>
            <a:ext cx="8391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ru-RU" altLang="ru-RU" sz="4000" b="1" dirty="0">
                <a:solidFill>
                  <a:schemeClr val="bg1"/>
                </a:solidFill>
                <a:latin typeface="Arial" panose="020B0604020202020204" pitchFamily="34" charset="0"/>
                <a:cs typeface="Arial" panose="020B0604020202020204" pitchFamily="34" charset="0"/>
              </a:rPr>
              <a:t>Конкурентные и неконкурентные закупки как найти баланс</a:t>
            </a:r>
            <a:endParaRPr lang="ru-RU" altLang="ru-RU" sz="4000" dirty="0">
              <a:solidFill>
                <a:schemeClr val="bg1"/>
              </a:solidFill>
              <a:latin typeface="Arial" panose="020B0604020202020204" pitchFamily="34" charset="0"/>
              <a:cs typeface="Arial" panose="020B0604020202020204" pitchFamily="34" charset="0"/>
            </a:endParaRPr>
          </a:p>
        </p:txBody>
      </p:sp>
      <p:sp>
        <p:nvSpPr>
          <p:cNvPr id="5125" name="TextBox 11">
            <a:extLst>
              <a:ext uri="{FF2B5EF4-FFF2-40B4-BE49-F238E27FC236}">
                <a16:creationId xmlns:a16="http://schemas.microsoft.com/office/drawing/2014/main" id="{C00E1FE8-012B-25FF-AFBF-94FD0A6CD374}"/>
              </a:ext>
            </a:extLst>
          </p:cNvPr>
          <p:cNvSpPr txBox="1">
            <a:spLocks noChangeArrowheads="1"/>
          </p:cNvSpPr>
          <p:nvPr/>
        </p:nvSpPr>
        <p:spPr bwMode="auto">
          <a:xfrm>
            <a:off x="5334000" y="661988"/>
            <a:ext cx="621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ru-RU" altLang="ru-RU" sz="1600" b="1">
                <a:solidFill>
                  <a:schemeClr val="bg1"/>
                </a:solidFill>
                <a:latin typeface="Arial" panose="020B0604020202020204" pitchFamily="34" charset="0"/>
                <a:cs typeface="Arial" panose="020B0604020202020204" pitchFamily="34" charset="0"/>
              </a:rPr>
              <a:t>ЭЛЕКТРОННАЯ ТОРГОВАЯ ПЛОЩАДКА</a:t>
            </a:r>
          </a:p>
        </p:txBody>
      </p:sp>
    </p:spTree>
    <p:extLst>
      <p:ext uri="{BB962C8B-B14F-4D97-AF65-F5344CB8AC3E}">
        <p14:creationId xmlns:p14="http://schemas.microsoft.com/office/powerpoint/2010/main" val="411066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a:extLst>
              <a:ext uri="{FF2B5EF4-FFF2-40B4-BE49-F238E27FC236}">
                <a16:creationId xmlns:a16="http://schemas.microsoft.com/office/drawing/2014/main" id="{203F7504-1D01-EAD8-BA89-0102C0A72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C4308B2B-AC69-FA5C-BC42-C203C8F746C4}"/>
              </a:ext>
            </a:extLst>
          </p:cNvPr>
          <p:cNvSpPr>
            <a:spLocks noGrp="1"/>
          </p:cNvSpPr>
          <p:nvPr>
            <p:ph type="title"/>
          </p:nvPr>
        </p:nvSpPr>
        <p:spPr>
          <a:xfrm>
            <a:off x="2640013" y="26988"/>
            <a:ext cx="9518650" cy="706437"/>
          </a:xfrm>
          <a:solidFill>
            <a:schemeClr val="accent6"/>
          </a:solidFill>
        </p:spPr>
        <p:txBody>
          <a:bodyPr/>
          <a:lstStyle/>
          <a:p>
            <a:pPr>
              <a:defRPr/>
            </a:pPr>
            <a:r>
              <a:rPr lang="ru-RU" sz="3200" b="1" dirty="0">
                <a:solidFill>
                  <a:schemeClr val="bg1"/>
                </a:solidFill>
              </a:rPr>
              <a:t>Конкурентные и неконкурентные способы закупок</a:t>
            </a:r>
          </a:p>
        </p:txBody>
      </p:sp>
      <p:sp>
        <p:nvSpPr>
          <p:cNvPr id="9220" name="object 5">
            <a:extLst>
              <a:ext uri="{FF2B5EF4-FFF2-40B4-BE49-F238E27FC236}">
                <a16:creationId xmlns:a16="http://schemas.microsoft.com/office/drawing/2014/main" id="{9E8E0E70-97C5-418D-9725-299E85B1DE1F}"/>
              </a:ext>
            </a:extLst>
          </p:cNvPr>
          <p:cNvSpPr>
            <a:spLocks/>
          </p:cNvSpPr>
          <p:nvPr/>
        </p:nvSpPr>
        <p:spPr bwMode="auto">
          <a:xfrm>
            <a:off x="839788" y="885825"/>
            <a:ext cx="11160125" cy="411163"/>
          </a:xfrm>
          <a:custGeom>
            <a:avLst/>
            <a:gdLst>
              <a:gd name="T0" fmla="*/ 20253064 w 8229600"/>
              <a:gd name="T1" fmla="*/ 0 h 655319"/>
              <a:gd name="T2" fmla="*/ 272407 w 8229600"/>
              <a:gd name="T3" fmla="*/ 0 h 655319"/>
              <a:gd name="T4" fmla="*/ 166367 w 8229600"/>
              <a:gd name="T5" fmla="*/ 2125 h 655319"/>
              <a:gd name="T6" fmla="*/ 79780 w 8229600"/>
              <a:gd name="T7" fmla="*/ 7922 h 655319"/>
              <a:gd name="T8" fmla="*/ 21405 w 8229600"/>
              <a:gd name="T9" fmla="*/ 16519 h 655319"/>
              <a:gd name="T10" fmla="*/ 0 w 8229600"/>
              <a:gd name="T11" fmla="*/ 27048 h 655319"/>
              <a:gd name="T12" fmla="*/ 0 w 8229600"/>
              <a:gd name="T13" fmla="*/ 135243 h 655319"/>
              <a:gd name="T14" fmla="*/ 21405 w 8229600"/>
              <a:gd name="T15" fmla="*/ 145773 h 655319"/>
              <a:gd name="T16" fmla="*/ 79780 w 8229600"/>
              <a:gd name="T17" fmla="*/ 154370 h 655319"/>
              <a:gd name="T18" fmla="*/ 166367 w 8229600"/>
              <a:gd name="T19" fmla="*/ 160166 h 655319"/>
              <a:gd name="T20" fmla="*/ 272407 w 8229600"/>
              <a:gd name="T21" fmla="*/ 162292 h 655319"/>
              <a:gd name="T22" fmla="*/ 20253064 w 8229600"/>
              <a:gd name="T23" fmla="*/ 162292 h 655319"/>
              <a:gd name="T24" fmla="*/ 20359101 w 8229600"/>
              <a:gd name="T25" fmla="*/ 160166 h 655319"/>
              <a:gd name="T26" fmla="*/ 20445686 w 8229600"/>
              <a:gd name="T27" fmla="*/ 154370 h 655319"/>
              <a:gd name="T28" fmla="*/ 20504062 w 8229600"/>
              <a:gd name="T29" fmla="*/ 145773 h 655319"/>
              <a:gd name="T30" fmla="*/ 20525470 w 8229600"/>
              <a:gd name="T31" fmla="*/ 135243 h 655319"/>
              <a:gd name="T32" fmla="*/ 20525470 w 8229600"/>
              <a:gd name="T33" fmla="*/ 27048 h 655319"/>
              <a:gd name="T34" fmla="*/ 20504062 w 8229600"/>
              <a:gd name="T35" fmla="*/ 16519 h 655319"/>
              <a:gd name="T36" fmla="*/ 20445686 w 8229600"/>
              <a:gd name="T37" fmla="*/ 7922 h 655319"/>
              <a:gd name="T38" fmla="*/ 20359101 w 8229600"/>
              <a:gd name="T39" fmla="*/ 2125 h 655319"/>
              <a:gd name="T40" fmla="*/ 20253064 w 8229600"/>
              <a:gd name="T41" fmla="*/ 0 h 655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29600" h="655319">
                <a:moveTo>
                  <a:pt x="8120380" y="0"/>
                </a:moveTo>
                <a:lnTo>
                  <a:pt x="109220" y="0"/>
                </a:lnTo>
                <a:lnTo>
                  <a:pt x="66704" y="8582"/>
                </a:lnTo>
                <a:lnTo>
                  <a:pt x="31988" y="31988"/>
                </a:lnTo>
                <a:lnTo>
                  <a:pt x="8582" y="66704"/>
                </a:lnTo>
                <a:lnTo>
                  <a:pt x="0" y="109219"/>
                </a:lnTo>
                <a:lnTo>
                  <a:pt x="0" y="546100"/>
                </a:lnTo>
                <a:lnTo>
                  <a:pt x="8582" y="588615"/>
                </a:lnTo>
                <a:lnTo>
                  <a:pt x="31988" y="623331"/>
                </a:lnTo>
                <a:lnTo>
                  <a:pt x="66704" y="646737"/>
                </a:lnTo>
                <a:lnTo>
                  <a:pt x="109220" y="655319"/>
                </a:lnTo>
                <a:lnTo>
                  <a:pt x="8120380" y="655319"/>
                </a:lnTo>
                <a:lnTo>
                  <a:pt x="8162895" y="646737"/>
                </a:lnTo>
                <a:lnTo>
                  <a:pt x="8197611" y="623331"/>
                </a:lnTo>
                <a:lnTo>
                  <a:pt x="8221017" y="588615"/>
                </a:lnTo>
                <a:lnTo>
                  <a:pt x="8229600" y="546100"/>
                </a:lnTo>
                <a:lnTo>
                  <a:pt x="8229600" y="109219"/>
                </a:lnTo>
                <a:lnTo>
                  <a:pt x="8221017" y="66704"/>
                </a:lnTo>
                <a:lnTo>
                  <a:pt x="8197611" y="31988"/>
                </a:lnTo>
                <a:lnTo>
                  <a:pt x="8162895" y="8582"/>
                </a:lnTo>
                <a:lnTo>
                  <a:pt x="8120380"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9221" name="object 6">
            <a:extLst>
              <a:ext uri="{FF2B5EF4-FFF2-40B4-BE49-F238E27FC236}">
                <a16:creationId xmlns:a16="http://schemas.microsoft.com/office/drawing/2014/main" id="{080325E2-662C-9381-D589-F8F3304F1BED}"/>
              </a:ext>
            </a:extLst>
          </p:cNvPr>
          <p:cNvSpPr txBox="1">
            <a:spLocks noChangeArrowheads="1"/>
          </p:cNvSpPr>
          <p:nvPr/>
        </p:nvSpPr>
        <p:spPr bwMode="auto">
          <a:xfrm>
            <a:off x="1127125" y="871538"/>
            <a:ext cx="81184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00"/>
              </a:spcBef>
              <a:buFontTx/>
              <a:buNone/>
            </a:pPr>
            <a:r>
              <a:rPr lang="ru-RU" altLang="ru-RU" sz="2400">
                <a:solidFill>
                  <a:srgbClr val="FFFFFF"/>
                </a:solidFill>
                <a:latin typeface="Carlito"/>
                <a:ea typeface="Carlito"/>
                <a:cs typeface="Carlito"/>
              </a:rPr>
              <a:t>Конкурентные закупки – ч. 3 ст. 3</a:t>
            </a:r>
            <a:endParaRPr lang="ru-RU" altLang="ru-RU" sz="2400">
              <a:latin typeface="Carlito"/>
              <a:ea typeface="Carlito"/>
              <a:cs typeface="Carlito"/>
            </a:endParaRPr>
          </a:p>
        </p:txBody>
      </p:sp>
      <p:sp>
        <p:nvSpPr>
          <p:cNvPr id="9222" name="object 9">
            <a:extLst>
              <a:ext uri="{FF2B5EF4-FFF2-40B4-BE49-F238E27FC236}">
                <a16:creationId xmlns:a16="http://schemas.microsoft.com/office/drawing/2014/main" id="{F97A6AC6-B5F8-3176-422D-6504E2F853E6}"/>
              </a:ext>
            </a:extLst>
          </p:cNvPr>
          <p:cNvSpPr txBox="1">
            <a:spLocks noChangeArrowheads="1"/>
          </p:cNvSpPr>
          <p:nvPr/>
        </p:nvSpPr>
        <p:spPr bwMode="auto">
          <a:xfrm>
            <a:off x="839788" y="1371600"/>
            <a:ext cx="11160125" cy="1674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12700" rIns="0" bIns="0">
            <a:spAutoFit/>
          </a:bodyPr>
          <a:lstStyle>
            <a:lvl1pPr marL="187325" indent="-176213">
              <a:spcBef>
                <a:spcPct val="20000"/>
              </a:spcBef>
              <a:buFont typeface="Arial" panose="020B0604020202020204" pitchFamily="34" charset="0"/>
              <a:buChar char="•"/>
              <a:tabLst>
                <a:tab pos="1889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89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89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89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89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89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89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89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8913" algn="l"/>
              </a:tabLst>
              <a:defRPr sz="2000">
                <a:solidFill>
                  <a:schemeClr val="tx1"/>
                </a:solidFill>
                <a:latin typeface="Calibri" panose="020F0502020204030204" pitchFamily="34" charset="0"/>
              </a:defRPr>
            </a:lvl9pPr>
          </a:lstStyle>
          <a:p>
            <a:pPr eaLnBrk="1" hangingPunct="1">
              <a:spcBef>
                <a:spcPts val="100"/>
              </a:spcBef>
              <a:buFontTx/>
              <a:buAutoNum type="arabicParenR"/>
            </a:pPr>
            <a:r>
              <a:rPr lang="ru-RU" altLang="ru-RU" sz="1200">
                <a:latin typeface="Arial" panose="020B0604020202020204" pitchFamily="34" charset="0"/>
                <a:cs typeface="Arial" panose="020B0604020202020204" pitchFamily="34" charset="0"/>
              </a:rPr>
              <a:t>информация о конкурентной закупке сообщается заказчиком одним из следующих способов:</a:t>
            </a:r>
          </a:p>
          <a:p>
            <a:pPr eaLnBrk="1" hangingPunct="1">
              <a:spcBef>
                <a:spcPct val="0"/>
              </a:spcBef>
              <a:buFontTx/>
              <a:buNone/>
            </a:pPr>
            <a:r>
              <a:rPr lang="ru-RU" altLang="ru-RU" sz="1200">
                <a:latin typeface="Arial" panose="020B0604020202020204" pitchFamily="34" charset="0"/>
                <a:cs typeface="Arial" panose="020B0604020202020204" pitchFamily="34" charset="0"/>
              </a:rPr>
              <a:t>а) путем размещения в единой информационной системе извещения об осуществлении конкурентной закупки,</a:t>
            </a:r>
          </a:p>
          <a:p>
            <a:pPr eaLnBrk="1" hangingPunct="1">
              <a:spcBef>
                <a:spcPct val="0"/>
              </a:spcBef>
              <a:buFontTx/>
              <a:buNone/>
            </a:pPr>
            <a:r>
              <a:rPr lang="ru-RU" altLang="ru-RU" sz="1200">
                <a:latin typeface="Arial" panose="020B0604020202020204" pitchFamily="34" charset="0"/>
                <a:cs typeface="Arial" panose="020B0604020202020204" pitchFamily="34" charset="0"/>
              </a:rPr>
              <a:t>доступного неограниченному кругу лиц, с приложением документации о конкурентной закупке;</a:t>
            </a:r>
          </a:p>
          <a:p>
            <a:pPr algn="just" eaLnBrk="1" hangingPunct="1">
              <a:spcBef>
                <a:spcPct val="0"/>
              </a:spcBef>
              <a:buFontTx/>
              <a:buNone/>
            </a:pPr>
            <a:r>
              <a:rPr lang="ru-RU" altLang="ru-RU" sz="1200">
                <a:latin typeface="Arial" panose="020B0604020202020204" pitchFamily="34" charset="0"/>
                <a:cs typeface="Arial" panose="020B0604020202020204" pitchFamily="34" charset="0"/>
              </a:rPr>
              <a:t>б) посредством направления приглашений принять участие в закрытой конкурентной закупке в случаях, которые  предусмотрены статьей 3.5 Закона 223-ФЗ, с приложением документации о конкурентной закупке </a:t>
            </a:r>
            <a:r>
              <a:rPr lang="ru-RU" altLang="ru-RU" sz="1200" b="1">
                <a:latin typeface="Arial" panose="020B0604020202020204" pitchFamily="34" charset="0"/>
                <a:cs typeface="Arial" panose="020B0604020202020204" pitchFamily="34" charset="0"/>
              </a:rPr>
              <a:t>не менее чем  двум лицам</a:t>
            </a:r>
            <a:r>
              <a:rPr lang="ru-RU" altLang="ru-RU" sz="1200">
                <a:latin typeface="Arial" panose="020B0604020202020204" pitchFamily="34" charset="0"/>
                <a:cs typeface="Arial" panose="020B0604020202020204" pitchFamily="34" charset="0"/>
              </a:rPr>
              <a:t>, которые способны осуществить поставки товаров, выполнение работ, оказание услуг, являющихся  предметом такой закупки;</a:t>
            </a:r>
          </a:p>
          <a:p>
            <a:pPr eaLnBrk="1" hangingPunct="1">
              <a:spcBef>
                <a:spcPct val="0"/>
              </a:spcBef>
              <a:buFontTx/>
              <a:buAutoNum type="arabicParenR" startAt="2"/>
            </a:pPr>
            <a:r>
              <a:rPr lang="ru-RU" altLang="ru-RU" sz="1200">
                <a:latin typeface="Arial" panose="020B0604020202020204" pitchFamily="34" charset="0"/>
                <a:cs typeface="Arial" panose="020B0604020202020204" pitchFamily="34" charset="0"/>
              </a:rPr>
              <a:t>обеспечивается конкуренция между участниками конкурентной закупки за право заключить договор с  заказчиком на условиях, предлагаемых в заявках на участие в такой закупке, окончательных предложениях  участников такой закупки;</a:t>
            </a:r>
          </a:p>
          <a:p>
            <a:pPr eaLnBrk="1" hangingPunct="1">
              <a:spcBef>
                <a:spcPct val="0"/>
              </a:spcBef>
              <a:buFontTx/>
              <a:buAutoNum type="arabicParenR" startAt="2"/>
            </a:pPr>
            <a:r>
              <a:rPr lang="ru-RU" altLang="ru-RU" sz="1200">
                <a:latin typeface="Arial" panose="020B0604020202020204" pitchFamily="34" charset="0"/>
                <a:cs typeface="Arial" panose="020B0604020202020204" pitchFamily="34" charset="0"/>
              </a:rPr>
              <a:t>описание предмета конкурентной закупки осуществляется с соблюдением требований части 6.1 статьи 3 223-ФЗ</a:t>
            </a:r>
          </a:p>
        </p:txBody>
      </p:sp>
      <p:sp>
        <p:nvSpPr>
          <p:cNvPr id="9223" name="object 7">
            <a:extLst>
              <a:ext uri="{FF2B5EF4-FFF2-40B4-BE49-F238E27FC236}">
                <a16:creationId xmlns:a16="http://schemas.microsoft.com/office/drawing/2014/main" id="{D89F206E-7277-2986-DAAB-EA4246E956D2}"/>
              </a:ext>
            </a:extLst>
          </p:cNvPr>
          <p:cNvSpPr>
            <a:spLocks/>
          </p:cNvSpPr>
          <p:nvPr/>
        </p:nvSpPr>
        <p:spPr bwMode="auto">
          <a:xfrm>
            <a:off x="820738" y="3160713"/>
            <a:ext cx="11174412" cy="490537"/>
          </a:xfrm>
          <a:custGeom>
            <a:avLst/>
            <a:gdLst>
              <a:gd name="T0" fmla="*/ 20396254 w 8229600"/>
              <a:gd name="T1" fmla="*/ 0 h 490854"/>
              <a:gd name="T2" fmla="*/ 204737 w 8229600"/>
              <a:gd name="T3" fmla="*/ 0 h 490854"/>
              <a:gd name="T4" fmla="*/ 125039 w 8229600"/>
              <a:gd name="T5" fmla="*/ 6401 h 490854"/>
              <a:gd name="T6" fmla="*/ 59960 w 8229600"/>
              <a:gd name="T7" fmla="*/ 23864 h 490854"/>
              <a:gd name="T8" fmla="*/ 16086 w 8229600"/>
              <a:gd name="T9" fmla="*/ 49774 h 490854"/>
              <a:gd name="T10" fmla="*/ 0 w 8229600"/>
              <a:gd name="T11" fmla="*/ 81523 h 490854"/>
              <a:gd name="T12" fmla="*/ 0 w 8229600"/>
              <a:gd name="T13" fmla="*/ 407621 h 490854"/>
              <a:gd name="T14" fmla="*/ 16086 w 8229600"/>
              <a:gd name="T15" fmla="*/ 439372 h 490854"/>
              <a:gd name="T16" fmla="*/ 59960 w 8229600"/>
              <a:gd name="T17" fmla="*/ 465283 h 490854"/>
              <a:gd name="T18" fmla="*/ 125039 w 8229600"/>
              <a:gd name="T19" fmla="*/ 482744 h 490854"/>
              <a:gd name="T20" fmla="*/ 204737 w 8229600"/>
              <a:gd name="T21" fmla="*/ 489145 h 490854"/>
              <a:gd name="T22" fmla="*/ 20396254 w 8229600"/>
              <a:gd name="T23" fmla="*/ 489145 h 490854"/>
              <a:gd name="T24" fmla="*/ 20475992 w 8229600"/>
              <a:gd name="T25" fmla="*/ 482744 h 490854"/>
              <a:gd name="T26" fmla="*/ 20541067 w 8229600"/>
              <a:gd name="T27" fmla="*/ 465283 h 490854"/>
              <a:gd name="T28" fmla="*/ 20584919 w 8229600"/>
              <a:gd name="T29" fmla="*/ 439372 h 490854"/>
              <a:gd name="T30" fmla="*/ 20600994 w 8229600"/>
              <a:gd name="T31" fmla="*/ 407621 h 490854"/>
              <a:gd name="T32" fmla="*/ 20600994 w 8229600"/>
              <a:gd name="T33" fmla="*/ 81523 h 490854"/>
              <a:gd name="T34" fmla="*/ 20584919 w 8229600"/>
              <a:gd name="T35" fmla="*/ 49774 h 490854"/>
              <a:gd name="T36" fmla="*/ 20541067 w 8229600"/>
              <a:gd name="T37" fmla="*/ 23864 h 490854"/>
              <a:gd name="T38" fmla="*/ 20475992 w 8229600"/>
              <a:gd name="T39" fmla="*/ 6401 h 490854"/>
              <a:gd name="T40" fmla="*/ 20396254 w 8229600"/>
              <a:gd name="T41" fmla="*/ 0 h 4908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29600" h="490854">
                <a:moveTo>
                  <a:pt x="8147811" y="0"/>
                </a:moveTo>
                <a:lnTo>
                  <a:pt x="81787" y="0"/>
                </a:lnTo>
                <a:lnTo>
                  <a:pt x="49950" y="6421"/>
                </a:lnTo>
                <a:lnTo>
                  <a:pt x="23953" y="23939"/>
                </a:lnTo>
                <a:lnTo>
                  <a:pt x="6426" y="49934"/>
                </a:lnTo>
                <a:lnTo>
                  <a:pt x="0" y="81788"/>
                </a:lnTo>
                <a:lnTo>
                  <a:pt x="0" y="408940"/>
                </a:lnTo>
                <a:lnTo>
                  <a:pt x="6426" y="440793"/>
                </a:lnTo>
                <a:lnTo>
                  <a:pt x="23953" y="466788"/>
                </a:lnTo>
                <a:lnTo>
                  <a:pt x="49950" y="484306"/>
                </a:lnTo>
                <a:lnTo>
                  <a:pt x="81787" y="490728"/>
                </a:lnTo>
                <a:lnTo>
                  <a:pt x="8147811" y="490728"/>
                </a:lnTo>
                <a:lnTo>
                  <a:pt x="8179665" y="484306"/>
                </a:lnTo>
                <a:lnTo>
                  <a:pt x="8205660" y="466788"/>
                </a:lnTo>
                <a:lnTo>
                  <a:pt x="8223178" y="440793"/>
                </a:lnTo>
                <a:lnTo>
                  <a:pt x="8229600" y="408940"/>
                </a:lnTo>
                <a:lnTo>
                  <a:pt x="8229600" y="81788"/>
                </a:lnTo>
                <a:lnTo>
                  <a:pt x="8223178" y="49934"/>
                </a:lnTo>
                <a:lnTo>
                  <a:pt x="8205660" y="23939"/>
                </a:lnTo>
                <a:lnTo>
                  <a:pt x="8179665" y="6421"/>
                </a:lnTo>
                <a:lnTo>
                  <a:pt x="8147811"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p>
        </p:txBody>
      </p:sp>
      <p:sp>
        <p:nvSpPr>
          <p:cNvPr id="9224" name="object 13">
            <a:extLst>
              <a:ext uri="{FF2B5EF4-FFF2-40B4-BE49-F238E27FC236}">
                <a16:creationId xmlns:a16="http://schemas.microsoft.com/office/drawing/2014/main" id="{5B99E819-E0DA-C0A8-9434-AB2B76DC5A36}"/>
              </a:ext>
            </a:extLst>
          </p:cNvPr>
          <p:cNvSpPr txBox="1">
            <a:spLocks noChangeArrowheads="1"/>
          </p:cNvSpPr>
          <p:nvPr/>
        </p:nvSpPr>
        <p:spPr bwMode="auto">
          <a:xfrm>
            <a:off x="806450" y="3197225"/>
            <a:ext cx="110886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984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00"/>
              </a:spcBef>
              <a:buFontTx/>
              <a:buNone/>
            </a:pPr>
            <a:r>
              <a:rPr lang="ru-RU" altLang="ru-RU" sz="2400" dirty="0">
                <a:solidFill>
                  <a:srgbClr val="FFFFFF"/>
                </a:solidFill>
                <a:latin typeface="Carlito"/>
                <a:ea typeface="Carlito"/>
                <a:cs typeface="Carlito"/>
              </a:rPr>
              <a:t>Неконкурентная закупка – ч. 3.2 ст.3</a:t>
            </a:r>
            <a:endParaRPr lang="ru-RU" altLang="ru-RU" sz="2400" dirty="0">
              <a:latin typeface="Carlito"/>
              <a:ea typeface="Carlito"/>
              <a:cs typeface="Carlito"/>
            </a:endParaRPr>
          </a:p>
          <a:p>
            <a:pPr eaLnBrk="1" hangingPunct="1">
              <a:spcBef>
                <a:spcPts val="1775"/>
              </a:spcBef>
              <a:buFontTx/>
              <a:buNone/>
            </a:pPr>
            <a:r>
              <a:rPr lang="ru-RU" altLang="ru-RU" sz="1800" dirty="0">
                <a:latin typeface="Arial" panose="020B0604020202020204" pitchFamily="34" charset="0"/>
                <a:cs typeface="Arial" panose="020B0604020202020204" pitchFamily="34" charset="0"/>
              </a:rPr>
              <a:t>Неконкурентной закупкой является закупка, условия осуществления  которой не соответствуют условиям, предусмотренным частью 3  статьи 3 223-ФЗ. Способы неконкурентной закупки, в том числе </a:t>
            </a:r>
            <a:r>
              <a:rPr lang="ru-RU" altLang="ru-RU" sz="1800" b="1" dirty="0">
                <a:latin typeface="Arial" panose="020B0604020202020204" pitchFamily="34" charset="0"/>
                <a:cs typeface="Arial" panose="020B0604020202020204" pitchFamily="34" charset="0"/>
              </a:rPr>
              <a:t>закупка  у единственного поставщика </a:t>
            </a:r>
            <a:r>
              <a:rPr lang="ru-RU" altLang="ru-RU" sz="1800" dirty="0">
                <a:latin typeface="Arial" panose="020B0604020202020204" pitchFamily="34" charset="0"/>
                <a:cs typeface="Arial" panose="020B0604020202020204" pitchFamily="34" charset="0"/>
              </a:rPr>
              <a:t>(исполнителя, подрядчика),  устанавливаются </a:t>
            </a:r>
            <a:r>
              <a:rPr lang="ru-RU" altLang="ru-RU" sz="1800" b="1" dirty="0">
                <a:latin typeface="Arial" panose="020B0604020202020204" pitchFamily="34" charset="0"/>
                <a:cs typeface="Arial" panose="020B0604020202020204" pitchFamily="34" charset="0"/>
              </a:rPr>
              <a:t>положением о закупке</a:t>
            </a:r>
            <a:endParaRPr lang="ru-RU" altLang="ru-RU" sz="1800" dirty="0">
              <a:latin typeface="Arial" panose="020B0604020202020204" pitchFamily="34" charset="0"/>
              <a:cs typeface="Arial" panose="020B0604020202020204" pitchFamily="34" charset="0"/>
            </a:endParaRPr>
          </a:p>
        </p:txBody>
      </p:sp>
      <p:graphicFrame>
        <p:nvGraphicFramePr>
          <p:cNvPr id="10" name="Схема 9">
            <a:extLst>
              <a:ext uri="{FF2B5EF4-FFF2-40B4-BE49-F238E27FC236}">
                <a16:creationId xmlns:a16="http://schemas.microsoft.com/office/drawing/2014/main" id="{DBE26D61-40C1-222F-8048-56FEF17A04BA}"/>
              </a:ext>
            </a:extLst>
          </p:cNvPr>
          <p:cNvGraphicFramePr/>
          <p:nvPr>
            <p:extLst>
              <p:ext uri="{D42A27DB-BD31-4B8C-83A1-F6EECF244321}">
                <p14:modId xmlns:p14="http://schemas.microsoft.com/office/powerpoint/2010/main" val="3933515647"/>
              </p:ext>
            </p:extLst>
          </p:nvPr>
        </p:nvGraphicFramePr>
        <p:xfrm>
          <a:off x="2495600" y="4954587"/>
          <a:ext cx="8300254" cy="172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94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BEDB5D7-A606-26C9-3EFF-95B9782889E0}"/>
              </a:ext>
            </a:extLst>
          </p:cNvPr>
          <p:cNvSpPr>
            <a:spLocks noGrp="1"/>
          </p:cNvSpPr>
          <p:nvPr>
            <p:ph type="title"/>
          </p:nvPr>
        </p:nvSpPr>
        <p:spPr>
          <a:xfrm>
            <a:off x="2487601" y="323850"/>
            <a:ext cx="9369436" cy="1068387"/>
          </a:xfrm>
          <a:solidFill>
            <a:schemeClr val="accent6"/>
          </a:solidFill>
        </p:spPr>
        <p:txBody>
          <a:bodyPr>
            <a:noAutofit/>
          </a:bodyPr>
          <a:lstStyle/>
          <a:p>
            <a:pPr>
              <a:defRPr/>
            </a:pPr>
            <a:r>
              <a:rPr lang="ru-RU" sz="3800" b="1" dirty="0">
                <a:solidFill>
                  <a:schemeClr val="bg1"/>
                </a:solidFill>
                <a:latin typeface="Arial" panose="020B0604020202020204" pitchFamily="34" charset="0"/>
                <a:cs typeface="Arial" panose="020B0604020202020204" pitchFamily="34" charset="0"/>
              </a:rPr>
              <a:t>Закупка у единственного поставщика (исполнителя, подрядчика)</a:t>
            </a:r>
          </a:p>
        </p:txBody>
      </p:sp>
      <p:pic>
        <p:nvPicPr>
          <p:cNvPr id="13315" name="Рисунок 1">
            <a:extLst>
              <a:ext uri="{FF2B5EF4-FFF2-40B4-BE49-F238E27FC236}">
                <a16:creationId xmlns:a16="http://schemas.microsoft.com/office/drawing/2014/main" id="{A6B8BB3E-5B17-2F89-B63E-C20F97A4B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ъект 1">
            <a:extLst>
              <a:ext uri="{FF2B5EF4-FFF2-40B4-BE49-F238E27FC236}">
                <a16:creationId xmlns:a16="http://schemas.microsoft.com/office/drawing/2014/main" id="{FC4B9285-57EC-136D-7126-DD61DADA12F0}"/>
              </a:ext>
            </a:extLst>
          </p:cNvPr>
          <p:cNvSpPr>
            <a:spLocks noGrp="1"/>
          </p:cNvSpPr>
          <p:nvPr>
            <p:ph idx="1"/>
          </p:nvPr>
        </p:nvSpPr>
        <p:spPr/>
        <p:txBody>
          <a:bodyPr/>
          <a:lstStyle/>
          <a:p>
            <a:pPr marL="0" indent="0">
              <a:buFont typeface="Arial" panose="020B0604020202020204" pitchFamily="34" charset="0"/>
              <a:buNone/>
              <a:defRPr/>
            </a:pPr>
            <a:r>
              <a:rPr lang="ru-RU" b="1" dirty="0"/>
              <a:t>Требования к закупке у единственного поставщика (исполнителя, подрядчика) – статья 3.6 223-ФЗ:</a:t>
            </a:r>
          </a:p>
          <a:p>
            <a:pPr marL="0" indent="0">
              <a:buFont typeface="Arial" panose="020B0604020202020204" pitchFamily="34" charset="0"/>
              <a:buNone/>
              <a:defRPr/>
            </a:pPr>
            <a:r>
              <a:rPr lang="ru-RU" b="1" dirty="0"/>
              <a:t>Порядок подготовки </a:t>
            </a:r>
            <a:r>
              <a:rPr lang="ru-RU" dirty="0"/>
              <a:t>и осуществления закупки у единственного поставщика (исполнителя, подрядчика) и </a:t>
            </a:r>
            <a:r>
              <a:rPr lang="ru-RU" b="1" dirty="0"/>
              <a:t>исчерпывающий перечень случаев </a:t>
            </a:r>
            <a:r>
              <a:rPr lang="ru-RU" dirty="0"/>
              <a:t>проведения такой закупки устанавливаются положением о закупке.</a:t>
            </a:r>
          </a:p>
          <a:p>
            <a:pPr marL="0" indent="0">
              <a:buFont typeface="Arial" panose="020B0604020202020204" pitchFamily="34" charset="0"/>
              <a:buNone/>
              <a:defRPr/>
            </a:pPr>
            <a:endParaRPr lang="ru-RU" b="1" dirty="0"/>
          </a:p>
          <a:p>
            <a:pPr>
              <a:defRPr/>
            </a:pPr>
            <a:endParaRPr lang="ru-RU" dirty="0"/>
          </a:p>
        </p:txBody>
      </p:sp>
    </p:spTree>
    <p:extLst>
      <p:ext uri="{BB962C8B-B14F-4D97-AF65-F5344CB8AC3E}">
        <p14:creationId xmlns:p14="http://schemas.microsoft.com/office/powerpoint/2010/main" val="174005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58AE0-B636-463F-EF71-53C51D1E1E0A}"/>
              </a:ext>
            </a:extLst>
          </p:cNvPr>
          <p:cNvSpPr>
            <a:spLocks noGrp="1"/>
          </p:cNvSpPr>
          <p:nvPr>
            <p:ph type="title"/>
          </p:nvPr>
        </p:nvSpPr>
        <p:spPr>
          <a:xfrm>
            <a:off x="2351088" y="125413"/>
            <a:ext cx="9577387" cy="855662"/>
          </a:xfrm>
          <a:solidFill>
            <a:schemeClr val="accent6"/>
          </a:solidFill>
        </p:spPr>
        <p:txBody>
          <a:bodyPr/>
          <a:lstStyle/>
          <a:p>
            <a:pPr>
              <a:defRPr/>
            </a:pPr>
            <a:r>
              <a:rPr lang="ru-RU" sz="2000" b="1" dirty="0">
                <a:solidFill>
                  <a:schemeClr val="bg1"/>
                </a:solidFill>
                <a:latin typeface="Arial" panose="020B0604020202020204" pitchFamily="34" charset="0"/>
                <a:cs typeface="Arial" panose="020B0604020202020204" pitchFamily="34" charset="0"/>
              </a:rPr>
              <a:t>Позиция регулятора, контрольного органа, суда относительно установления случаев закупки у единственного поставщика (исполнителя, подрядчика)</a:t>
            </a:r>
          </a:p>
        </p:txBody>
      </p:sp>
      <p:pic>
        <p:nvPicPr>
          <p:cNvPr id="17411" name="Рисунок 3">
            <a:extLst>
              <a:ext uri="{FF2B5EF4-FFF2-40B4-BE49-F238E27FC236}">
                <a16:creationId xmlns:a16="http://schemas.microsoft.com/office/drawing/2014/main" id="{1EF6EA2F-D7F2-60E9-DAA9-DB40E6C78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23ADC71-3B04-52FB-D597-53990E6142FC}"/>
              </a:ext>
            </a:extLst>
          </p:cNvPr>
          <p:cNvSpPr txBox="1"/>
          <p:nvPr/>
        </p:nvSpPr>
        <p:spPr>
          <a:xfrm>
            <a:off x="331788" y="1522413"/>
            <a:ext cx="1511300" cy="369887"/>
          </a:xfrm>
          <a:prstGeom prst="rect">
            <a:avLst/>
          </a:prstGeom>
          <a:noFill/>
          <a:ln>
            <a:solidFill>
              <a:schemeClr val="accent1">
                <a:shade val="15000"/>
              </a:schemeClr>
            </a:solidFill>
          </a:ln>
        </p:spPr>
        <p:txBody>
          <a:bodyPr>
            <a:spAutoFit/>
          </a:bodyPr>
          <a:lstStyle/>
          <a:p>
            <a:pPr>
              <a:defRPr/>
            </a:pPr>
            <a:r>
              <a:rPr lang="ru-RU" dirty="0"/>
              <a:t>Минфин РФ</a:t>
            </a:r>
          </a:p>
        </p:txBody>
      </p:sp>
      <p:sp>
        <p:nvSpPr>
          <p:cNvPr id="6" name="TextBox 5">
            <a:extLst>
              <a:ext uri="{FF2B5EF4-FFF2-40B4-BE49-F238E27FC236}">
                <a16:creationId xmlns:a16="http://schemas.microsoft.com/office/drawing/2014/main" id="{461E8C48-E340-038F-A607-162B592DEFAD}"/>
              </a:ext>
            </a:extLst>
          </p:cNvPr>
          <p:cNvSpPr txBox="1"/>
          <p:nvPr/>
        </p:nvSpPr>
        <p:spPr>
          <a:xfrm>
            <a:off x="1943100" y="1301750"/>
            <a:ext cx="10029825" cy="1077913"/>
          </a:xfrm>
          <a:prstGeom prst="rect">
            <a:avLst/>
          </a:prstGeom>
          <a:noFill/>
          <a:ln>
            <a:solidFill>
              <a:schemeClr val="accent1">
                <a:shade val="15000"/>
              </a:schemeClr>
            </a:solidFill>
          </a:ln>
        </p:spPr>
        <p:txBody>
          <a:bodyPr>
            <a:spAutoFit/>
          </a:bodyPr>
          <a:lstStyle/>
          <a:p>
            <a:pPr>
              <a:defRPr/>
            </a:pPr>
            <a:r>
              <a:rPr lang="ru-RU" sz="1600" dirty="0"/>
              <a:t>Заказчик самостоятельно определяет способы неконкурентной закупки, перечень случаев осуществления закупки у единственного поставщика (исполнителя, подрядчика) – </a:t>
            </a:r>
            <a:r>
              <a:rPr lang="ru-RU" sz="1600" i="1" dirty="0"/>
              <a:t>Письма Минфина России от 28.12.2018 N 24-05-08/96208, от 2 марта 2020 г. N 24-04-08/15282, от 29.06.2020 N 24-04-08/55767,от 25.09.2020 N 24-04-08/84391, от 12.02.2021 N 03-11-11/9781</a:t>
            </a:r>
          </a:p>
        </p:txBody>
      </p:sp>
      <p:sp>
        <p:nvSpPr>
          <p:cNvPr id="7" name="TextBox 6">
            <a:extLst>
              <a:ext uri="{FF2B5EF4-FFF2-40B4-BE49-F238E27FC236}">
                <a16:creationId xmlns:a16="http://schemas.microsoft.com/office/drawing/2014/main" id="{C5C56819-F3C5-817C-C408-AB6C1CB4EA96}"/>
              </a:ext>
            </a:extLst>
          </p:cNvPr>
          <p:cNvSpPr txBox="1"/>
          <p:nvPr/>
        </p:nvSpPr>
        <p:spPr>
          <a:xfrm>
            <a:off x="331788" y="3375025"/>
            <a:ext cx="1511300" cy="369888"/>
          </a:xfrm>
          <a:prstGeom prst="rect">
            <a:avLst/>
          </a:prstGeom>
          <a:noFill/>
          <a:ln>
            <a:solidFill>
              <a:schemeClr val="accent1">
                <a:shade val="15000"/>
              </a:schemeClr>
            </a:solidFill>
          </a:ln>
        </p:spPr>
        <p:txBody>
          <a:bodyPr>
            <a:spAutoFit/>
          </a:bodyPr>
          <a:lstStyle/>
          <a:p>
            <a:pPr>
              <a:defRPr/>
            </a:pPr>
            <a:r>
              <a:rPr lang="ru-RU" dirty="0"/>
              <a:t>ФАС РФ</a:t>
            </a:r>
          </a:p>
        </p:txBody>
      </p:sp>
      <p:sp>
        <p:nvSpPr>
          <p:cNvPr id="9" name="TextBox 8">
            <a:extLst>
              <a:ext uri="{FF2B5EF4-FFF2-40B4-BE49-F238E27FC236}">
                <a16:creationId xmlns:a16="http://schemas.microsoft.com/office/drawing/2014/main" id="{26F5ABD9-DE38-6E43-F103-8A3C0E3EF7A8}"/>
              </a:ext>
            </a:extLst>
          </p:cNvPr>
          <p:cNvSpPr txBox="1"/>
          <p:nvPr/>
        </p:nvSpPr>
        <p:spPr>
          <a:xfrm>
            <a:off x="1916113" y="2609850"/>
            <a:ext cx="10056812" cy="1708150"/>
          </a:xfrm>
          <a:prstGeom prst="rect">
            <a:avLst/>
          </a:prstGeom>
          <a:noFill/>
          <a:ln>
            <a:solidFill>
              <a:schemeClr val="accent1">
                <a:shade val="15000"/>
              </a:schemeClr>
            </a:solidFill>
          </a:ln>
        </p:spPr>
        <p:txBody>
          <a:bodyPr>
            <a:spAutoFit/>
          </a:bodyPr>
          <a:lstStyle/>
          <a:p>
            <a:pPr>
              <a:defRPr/>
            </a:pPr>
            <a:r>
              <a:rPr lang="ru-RU" sz="1500" dirty="0"/>
              <a:t>Заказчик </a:t>
            </a:r>
            <a:r>
              <a:rPr lang="ru-RU" sz="1500" b="1" dirty="0"/>
              <a:t>самостоятельно определяет </a:t>
            </a:r>
            <a:r>
              <a:rPr lang="ru-RU" sz="1500" dirty="0"/>
              <a:t>в положении о закупке способы закупки, в том числе, условия и порядок заключения договора с единственным поставщиком, исполнителем, подрядчиком.</a:t>
            </a:r>
          </a:p>
          <a:p>
            <a:pPr>
              <a:defRPr/>
            </a:pPr>
            <a:r>
              <a:rPr lang="ru-RU" sz="1500" dirty="0"/>
              <a:t>При этом наличие либо отсутствие признаков нарушения законодательства Российской Федерации о закупках </a:t>
            </a:r>
            <a:r>
              <a:rPr lang="ru-RU" sz="1500" b="1" dirty="0"/>
              <a:t>возможно установить при рассмотрении конкретной закупки</a:t>
            </a:r>
            <a:r>
              <a:rPr lang="ru-RU" sz="1500" dirty="0"/>
              <a:t> комиссией ФАС России исходя из положений закупочной документации, заявок участников закупки и всех обстоятельств дела при поступлении в антимонопольный орган жалобы на действия субъектов контроля - </a:t>
            </a:r>
            <a:r>
              <a:rPr lang="ru-RU" sz="1500" i="1" dirty="0"/>
              <a:t>Письмо&gt; ФАС России от 27.02.2019 N 17/15158/19</a:t>
            </a:r>
          </a:p>
        </p:txBody>
      </p:sp>
      <p:sp>
        <p:nvSpPr>
          <p:cNvPr id="3" name="TextBox 2">
            <a:extLst>
              <a:ext uri="{FF2B5EF4-FFF2-40B4-BE49-F238E27FC236}">
                <a16:creationId xmlns:a16="http://schemas.microsoft.com/office/drawing/2014/main" id="{157DDCFA-8062-182B-F167-1BC441F59433}"/>
              </a:ext>
            </a:extLst>
          </p:cNvPr>
          <p:cNvSpPr txBox="1"/>
          <p:nvPr/>
        </p:nvSpPr>
        <p:spPr>
          <a:xfrm>
            <a:off x="1916113" y="4435475"/>
            <a:ext cx="10142537" cy="2308225"/>
          </a:xfrm>
          <a:prstGeom prst="rect">
            <a:avLst/>
          </a:prstGeom>
          <a:noFill/>
          <a:ln>
            <a:solidFill>
              <a:schemeClr val="accent1">
                <a:shade val="15000"/>
              </a:schemeClr>
            </a:solidFill>
          </a:ln>
        </p:spPr>
        <p:txBody>
          <a:bodyPr>
            <a:spAutoFit/>
          </a:bodyPr>
          <a:lstStyle/>
          <a:p>
            <a:pPr>
              <a:defRPr/>
            </a:pPr>
            <a:r>
              <a:rPr lang="ru-RU" sz="1600" dirty="0"/>
              <a:t>Для целей экономической эффективности закупка товаров, работ, услуг у единственного поставщика целесообразна в случае, если такие товары, работы, услуги обращаются на </a:t>
            </a:r>
            <a:r>
              <a:rPr lang="ru-RU" sz="1600" b="1" dirty="0" err="1"/>
              <a:t>низкоконкурентных</a:t>
            </a:r>
            <a:r>
              <a:rPr lang="ru-RU" sz="1600" b="1" dirty="0"/>
              <a:t> рынках</a:t>
            </a:r>
            <a:r>
              <a:rPr lang="ru-RU" sz="1600" dirty="0"/>
              <a:t>, или проведение конкурсных, аукционных процедур </a:t>
            </a:r>
            <a:r>
              <a:rPr lang="ru-RU" sz="1600" b="1" dirty="0"/>
              <a:t>нецелесообразно по объективным причинам </a:t>
            </a:r>
            <a:r>
              <a:rPr lang="ru-RU" sz="1600" dirty="0"/>
              <a:t>(например, ликвидация последствий чрезвычайных ситуаций, последствий непреодолимой силы) В ином случае выбор данного неконкурентного способа представляет собою злоупотребление правом, намеренное уклонение от конкурентных процедур вопреки принципам осуществления закупок, а также целям правового регулирования в данной сфере - </a:t>
            </a:r>
            <a:r>
              <a:rPr lang="ru-RU" sz="1600" i="1" dirty="0"/>
              <a:t>Определение Верховного Суда Российской Федерации от 16.09.2021 N 306-ЭС21-11589, п. 9 Обзора судебной практики по вопросам, связанным с применением Закона N 223-ФЗ, утвержденного Президиумом Верховного Суда РФ 16.05.2018. </a:t>
            </a:r>
            <a:endParaRPr lang="ru-RU" sz="1600" dirty="0"/>
          </a:p>
        </p:txBody>
      </p:sp>
      <p:sp>
        <p:nvSpPr>
          <p:cNvPr id="4" name="TextBox 3">
            <a:extLst>
              <a:ext uri="{FF2B5EF4-FFF2-40B4-BE49-F238E27FC236}">
                <a16:creationId xmlns:a16="http://schemas.microsoft.com/office/drawing/2014/main" id="{4D982A37-2775-EDB9-25E7-8D938DDD17D2}"/>
              </a:ext>
            </a:extLst>
          </p:cNvPr>
          <p:cNvSpPr txBox="1"/>
          <p:nvPr/>
        </p:nvSpPr>
        <p:spPr>
          <a:xfrm>
            <a:off x="258763" y="5445125"/>
            <a:ext cx="1582737" cy="646113"/>
          </a:xfrm>
          <a:prstGeom prst="rect">
            <a:avLst/>
          </a:prstGeom>
          <a:noFill/>
          <a:ln>
            <a:solidFill>
              <a:schemeClr val="accent1">
                <a:shade val="15000"/>
              </a:schemeClr>
            </a:solidFill>
          </a:ln>
        </p:spPr>
        <p:txBody>
          <a:bodyPr>
            <a:spAutoFit/>
          </a:bodyPr>
          <a:lstStyle/>
          <a:p>
            <a:pPr algn="ctr">
              <a:defRPr/>
            </a:pPr>
            <a:r>
              <a:rPr lang="ru-RU" dirty="0"/>
              <a:t>Верховный суд</a:t>
            </a:r>
          </a:p>
        </p:txBody>
      </p:sp>
    </p:spTree>
    <p:extLst>
      <p:ext uri="{BB962C8B-B14F-4D97-AF65-F5344CB8AC3E}">
        <p14:creationId xmlns:p14="http://schemas.microsoft.com/office/powerpoint/2010/main" val="336107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B0304CE-1A83-B608-912B-0208D4F80F7F}"/>
              </a:ext>
            </a:extLst>
          </p:cNvPr>
          <p:cNvSpPr>
            <a:spLocks noGrp="1"/>
          </p:cNvSpPr>
          <p:nvPr>
            <p:ph type="title"/>
          </p:nvPr>
        </p:nvSpPr>
        <p:spPr>
          <a:xfrm>
            <a:off x="2465388" y="115888"/>
            <a:ext cx="9696450" cy="576262"/>
          </a:xfrm>
          <a:solidFill>
            <a:schemeClr val="accent6"/>
          </a:solidFill>
        </p:spPr>
        <p:txBody>
          <a:bodyPr>
            <a:normAutofit/>
          </a:bodyPr>
          <a:lstStyle/>
          <a:p>
            <a:pPr>
              <a:defRPr/>
            </a:pPr>
            <a:r>
              <a:rPr lang="ru-RU" sz="2400" b="1" dirty="0">
                <a:solidFill>
                  <a:schemeClr val="bg1"/>
                </a:solidFill>
              </a:rPr>
              <a:t>Требование к выбору закупки у </a:t>
            </a:r>
            <a:r>
              <a:rPr lang="ru-RU" sz="2400" b="1" dirty="0" err="1">
                <a:solidFill>
                  <a:schemeClr val="bg1"/>
                </a:solidFill>
              </a:rPr>
              <a:t>едпоставщика</a:t>
            </a:r>
            <a:endParaRPr lang="ru-RU" sz="2400" b="1" dirty="0">
              <a:solidFill>
                <a:schemeClr val="bg1"/>
              </a:solidFill>
            </a:endParaRPr>
          </a:p>
        </p:txBody>
      </p:sp>
      <p:pic>
        <p:nvPicPr>
          <p:cNvPr id="18435" name="Рисунок 1">
            <a:extLst>
              <a:ext uri="{FF2B5EF4-FFF2-40B4-BE49-F238E27FC236}">
                <a16:creationId xmlns:a16="http://schemas.microsoft.com/office/drawing/2014/main" id="{F32EE5BA-3D5E-7D39-8300-EEF265371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Объект 1">
            <a:extLst>
              <a:ext uri="{FF2B5EF4-FFF2-40B4-BE49-F238E27FC236}">
                <a16:creationId xmlns:a16="http://schemas.microsoft.com/office/drawing/2014/main" id="{12506A63-FBDB-0215-71CB-7D768B7C48D8}"/>
              </a:ext>
            </a:extLst>
          </p:cNvPr>
          <p:cNvSpPr>
            <a:spLocks noGrp="1"/>
          </p:cNvSpPr>
          <p:nvPr>
            <p:ph idx="1"/>
          </p:nvPr>
        </p:nvSpPr>
        <p:spPr>
          <a:xfrm>
            <a:off x="407988" y="709613"/>
            <a:ext cx="11737975" cy="5256212"/>
          </a:xfrm>
        </p:spPr>
        <p:txBody>
          <a:bodyPr/>
          <a:lstStyle/>
          <a:p>
            <a:r>
              <a:rPr lang="ru-RU" altLang="ru-RU" sz="1500" dirty="0">
                <a:latin typeface="Arial" panose="020B0604020202020204" pitchFamily="34" charset="0"/>
                <a:cs typeface="Arial" panose="020B0604020202020204" pitchFamily="34" charset="0"/>
              </a:rPr>
              <a:t>Право заказчика на выбор данного способа должно реализовываться </a:t>
            </a:r>
            <a:r>
              <a:rPr lang="ru-RU" altLang="ru-RU" sz="1500" b="1" dirty="0">
                <a:latin typeface="Arial" panose="020B0604020202020204" pitchFamily="34" charset="0"/>
                <a:cs typeface="Arial" panose="020B0604020202020204" pitchFamily="34" charset="0"/>
              </a:rPr>
              <a:t>с учетом целей правового регулирования в сфере закупочной деятельности</a:t>
            </a:r>
            <a:r>
              <a:rPr lang="ru-RU" altLang="ru-RU" sz="1500" dirty="0">
                <a:latin typeface="Arial" panose="020B0604020202020204" pitchFamily="34" charset="0"/>
                <a:cs typeface="Arial" panose="020B0604020202020204" pitchFamily="34" charset="0"/>
              </a:rPr>
              <a:t> отдельными видами юридических лиц и принципов, закрепленных в законе.</a:t>
            </a:r>
          </a:p>
          <a:p>
            <a:r>
              <a:rPr lang="ru-RU" altLang="ru-RU" sz="1500" dirty="0">
                <a:latin typeface="Arial" panose="020B0604020202020204" pitchFamily="34" charset="0"/>
                <a:cs typeface="Arial" panose="020B0604020202020204" pitchFamily="34" charset="0"/>
              </a:rPr>
              <a:t>Избрание заказчиком способа закупки, который повлек за собой </a:t>
            </a:r>
            <a:r>
              <a:rPr lang="ru-RU" altLang="ru-RU" sz="1500" b="1" dirty="0">
                <a:latin typeface="Arial" panose="020B0604020202020204" pitchFamily="34" charset="0"/>
                <a:cs typeface="Arial" panose="020B0604020202020204" pitchFamily="34" charset="0"/>
              </a:rPr>
              <a:t>необоснованное ограничение круга потенциальных участников, нарушает принципы осуществления закупочной деятельности </a:t>
            </a:r>
            <a:r>
              <a:rPr lang="ru-RU" altLang="ru-RU" sz="1500" dirty="0">
                <a:latin typeface="Arial" panose="020B0604020202020204" pitchFamily="34" charset="0"/>
                <a:cs typeface="Arial" panose="020B0604020202020204" pitchFamily="34" charset="0"/>
              </a:rPr>
              <a:t>и положения законодательства о защите конкуренции. Закрепленные заказчиком в положении о закупке условия, позволяющие осуществлять закупку у единственного поставщика во всех случаях и при любых потребностях без проведения конкурентных процедур, независимо от наличия конкурентного рынка </a:t>
            </a:r>
            <a:r>
              <a:rPr lang="ru-RU" altLang="ru-RU" sz="1500" b="1" dirty="0">
                <a:latin typeface="Arial" panose="020B0604020202020204" pitchFamily="34" charset="0"/>
                <a:cs typeface="Arial" panose="020B0604020202020204" pitchFamily="34" charset="0"/>
              </a:rPr>
              <a:t>создают возможность привлечения исполнителя без проведения торгов (конкурса/аукциона), что, в свою очередь, приводит к дискриминации и ограничению конкуренции. </a:t>
            </a:r>
            <a:r>
              <a:rPr lang="ru-RU" altLang="ru-RU" sz="1500" dirty="0">
                <a:latin typeface="Arial" panose="020B0604020202020204" pitchFamily="34" charset="0"/>
                <a:cs typeface="Arial" panose="020B0604020202020204" pitchFamily="34" charset="0"/>
              </a:rPr>
              <a:t>Для целей экономической эффективности закупка товаров, работ, услуг у единственного поставщика целесообразна в случае, если такие товары, работы, услуги обращаются </a:t>
            </a:r>
            <a:r>
              <a:rPr lang="ru-RU" altLang="ru-RU" sz="1500" b="1" dirty="0">
                <a:latin typeface="Arial" panose="020B0604020202020204" pitchFamily="34" charset="0"/>
                <a:cs typeface="Arial" panose="020B0604020202020204" pitchFamily="34" charset="0"/>
              </a:rPr>
              <a:t>на </a:t>
            </a:r>
            <a:r>
              <a:rPr lang="ru-RU" altLang="ru-RU" sz="1500" b="1" dirty="0" err="1">
                <a:latin typeface="Arial" panose="020B0604020202020204" pitchFamily="34" charset="0"/>
                <a:cs typeface="Arial" panose="020B0604020202020204" pitchFamily="34" charset="0"/>
              </a:rPr>
              <a:t>низкоконкурентных</a:t>
            </a:r>
            <a:r>
              <a:rPr lang="ru-RU" altLang="ru-RU" sz="1500" b="1" dirty="0">
                <a:latin typeface="Arial" panose="020B0604020202020204" pitchFamily="34" charset="0"/>
                <a:cs typeface="Arial" panose="020B0604020202020204" pitchFamily="34" charset="0"/>
              </a:rPr>
              <a:t> рынках</a:t>
            </a:r>
            <a:r>
              <a:rPr lang="ru-RU" altLang="ru-RU" sz="1500" dirty="0">
                <a:latin typeface="Arial" panose="020B0604020202020204" pitchFamily="34" charset="0"/>
                <a:cs typeface="Arial" panose="020B0604020202020204" pitchFamily="34" charset="0"/>
              </a:rPr>
              <a:t>, или проведение конкурсных, аукционных процедур </a:t>
            </a:r>
            <a:r>
              <a:rPr lang="ru-RU" altLang="ru-RU" sz="1500" b="1" dirty="0">
                <a:latin typeface="Arial" panose="020B0604020202020204" pitchFamily="34" charset="0"/>
                <a:cs typeface="Arial" panose="020B0604020202020204" pitchFamily="34" charset="0"/>
              </a:rPr>
              <a:t>нецелесообразно по объективным причинам</a:t>
            </a:r>
            <a:r>
              <a:rPr lang="ru-RU" altLang="ru-RU" sz="1500" dirty="0">
                <a:latin typeface="Arial" panose="020B0604020202020204" pitchFamily="34" charset="0"/>
                <a:cs typeface="Arial" panose="020B0604020202020204" pitchFamily="34" charset="0"/>
              </a:rPr>
              <a:t>, например, ликвидация последствий чрезвычайных ситуаций, последствий непреодолимой силы </a:t>
            </a:r>
            <a:r>
              <a:rPr lang="ru-RU" altLang="ru-RU" sz="1500" b="1" i="1" dirty="0">
                <a:latin typeface="Arial" panose="020B0604020202020204" pitchFamily="34" charset="0"/>
                <a:cs typeface="Arial" panose="020B0604020202020204" pitchFamily="34" charset="0"/>
              </a:rPr>
              <a:t>(пункт 9 Обзора судебной практики по вопросам, связанным с применением Федерального закона от 18.07.2011 N 223-ФЗ «….", утвержденного Президиумом Верховного Суда Российской Федерации 16.05.2018).</a:t>
            </a:r>
          </a:p>
          <a:p>
            <a:r>
              <a:rPr lang="ru-RU" altLang="ru-RU" sz="1500" dirty="0">
                <a:latin typeface="Arial" panose="020B0604020202020204" pitchFamily="34" charset="0"/>
                <a:cs typeface="Arial" panose="020B0604020202020204" pitchFamily="34" charset="0"/>
              </a:rPr>
              <a:t>Отдавая в отдельных случаях предпочтение такому способу как осуществление закупки у единственного поставщика, </a:t>
            </a:r>
            <a:r>
              <a:rPr lang="ru-RU" altLang="ru-RU" sz="1500" b="1" dirty="0">
                <a:latin typeface="Arial" panose="020B0604020202020204" pitchFamily="34" charset="0"/>
                <a:cs typeface="Arial" panose="020B0604020202020204" pitchFamily="34" charset="0"/>
              </a:rPr>
              <a:t>заказчик должен иметь разумные и объективные причины, объясняющие, что применение конкурентных процедур либо является неэффективным </a:t>
            </a:r>
            <a:r>
              <a:rPr lang="ru-RU" altLang="ru-RU" sz="1500" dirty="0">
                <a:latin typeface="Arial" panose="020B0604020202020204" pitchFamily="34" charset="0"/>
                <a:cs typeface="Arial" panose="020B0604020202020204" pitchFamily="34" charset="0"/>
              </a:rPr>
              <a:t>(например, если товарный рынок ограничен или цены на объект закупки колеблются в узком диапазоне), </a:t>
            </a:r>
            <a:r>
              <a:rPr lang="ru-RU" altLang="ru-RU" sz="1500" b="1" dirty="0">
                <a:latin typeface="Arial" panose="020B0604020202020204" pitchFamily="34" charset="0"/>
                <a:cs typeface="Arial" panose="020B0604020202020204" pitchFamily="34" charset="0"/>
              </a:rPr>
              <a:t>либо в значительной степени лишают заказчика того результата, которого он намеревался достичь</a:t>
            </a:r>
            <a:r>
              <a:rPr lang="ru-RU" altLang="ru-RU" sz="1500" dirty="0">
                <a:latin typeface="Arial" panose="020B0604020202020204" pitchFamily="34" charset="0"/>
                <a:cs typeface="Arial" panose="020B0604020202020204" pitchFamily="34" charset="0"/>
              </a:rPr>
              <a:t>, планируя закупку (осуществление срочного размещения заказа, закупка на товарном рынке, где преобладает недобросовестная конкуренция). В ином случае выбор данного неконкурентного способа размещения заказа </a:t>
            </a:r>
            <a:r>
              <a:rPr lang="ru-RU" altLang="ru-RU" sz="1500" b="1" dirty="0">
                <a:latin typeface="Arial" panose="020B0604020202020204" pitchFamily="34" charset="0"/>
                <a:cs typeface="Arial" panose="020B0604020202020204" pitchFamily="34" charset="0"/>
              </a:rPr>
              <a:t>представляет собою злоупотребление правом</a:t>
            </a:r>
            <a:r>
              <a:rPr lang="ru-RU" altLang="ru-RU" sz="1500" dirty="0">
                <a:latin typeface="Arial" panose="020B0604020202020204" pitchFamily="34" charset="0"/>
                <a:cs typeface="Arial" panose="020B0604020202020204" pitchFamily="34" charset="0"/>
              </a:rPr>
              <a:t>, намеренное уклонение от конкурентных процедур вопреки принципам осуществления закупок, а также целям правового регулирования в данной сфере.</a:t>
            </a:r>
          </a:p>
          <a:p>
            <a:endParaRPr lang="ru-RU" altLang="ru-RU" sz="1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018563D-94B4-A472-00A0-F4020C27D640}"/>
              </a:ext>
            </a:extLst>
          </p:cNvPr>
          <p:cNvSpPr txBox="1"/>
          <p:nvPr/>
        </p:nvSpPr>
        <p:spPr>
          <a:xfrm>
            <a:off x="355600" y="6113463"/>
            <a:ext cx="11790363" cy="584200"/>
          </a:xfrm>
          <a:prstGeom prst="rect">
            <a:avLst/>
          </a:prstGeom>
          <a:solidFill>
            <a:schemeClr val="bg1">
              <a:lumMod val="95000"/>
            </a:schemeClr>
          </a:solidFill>
          <a:ln>
            <a:solidFill>
              <a:schemeClr val="tx1"/>
            </a:solidFill>
          </a:ln>
        </p:spPr>
        <p:txBody>
          <a:bodyPr>
            <a:spAutoFit/>
          </a:bodyPr>
          <a:lstStyle/>
          <a:p>
            <a:pPr>
              <a:defRPr/>
            </a:pPr>
            <a:r>
              <a:rPr lang="ru-RU" sz="1600" dirty="0"/>
              <a:t>Определение Судебной коллегии по экономическим спорам Верховного Суда Российской Федерации от 16.09.2021 N 306-ЭС21-11589 по делу N А57-6792/2020 </a:t>
            </a:r>
          </a:p>
        </p:txBody>
      </p:sp>
    </p:spTree>
    <p:extLst>
      <p:ext uri="{BB962C8B-B14F-4D97-AF65-F5344CB8AC3E}">
        <p14:creationId xmlns:p14="http://schemas.microsoft.com/office/powerpoint/2010/main" val="112877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a:extLst>
              <a:ext uri="{FF2B5EF4-FFF2-40B4-BE49-F238E27FC236}">
                <a16:creationId xmlns:a16="http://schemas.microsoft.com/office/drawing/2014/main" id="{6409569D-8D8A-F22E-AA29-E850C2B76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4095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a:extLst>
              <a:ext uri="{FF2B5EF4-FFF2-40B4-BE49-F238E27FC236}">
                <a16:creationId xmlns:a16="http://schemas.microsoft.com/office/drawing/2014/main" id="{C6D0DD46-7F1C-A6A9-46EF-8583A7D39E0F}"/>
              </a:ext>
            </a:extLst>
          </p:cNvPr>
          <p:cNvSpPr txBox="1">
            <a:spLocks noChangeArrowheads="1"/>
          </p:cNvSpPr>
          <p:nvPr/>
        </p:nvSpPr>
        <p:spPr bwMode="auto">
          <a:xfrm>
            <a:off x="11696700" y="390525"/>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000">
                <a:solidFill>
                  <a:srgbClr val="212121"/>
                </a:solidFill>
                <a:latin typeface="Arial" panose="020B0604020202020204" pitchFamily="34" charset="0"/>
                <a:cs typeface="Arial" panose="020B0604020202020204" pitchFamily="34" charset="0"/>
              </a:rPr>
              <a:t>2</a:t>
            </a:r>
          </a:p>
        </p:txBody>
      </p:sp>
      <p:sp>
        <p:nvSpPr>
          <p:cNvPr id="8196" name="TextBox 7">
            <a:extLst>
              <a:ext uri="{FF2B5EF4-FFF2-40B4-BE49-F238E27FC236}">
                <a16:creationId xmlns:a16="http://schemas.microsoft.com/office/drawing/2014/main" id="{AF5C1F42-F46E-BA43-4B3C-F8900605ED14}"/>
              </a:ext>
            </a:extLst>
          </p:cNvPr>
          <p:cNvSpPr txBox="1">
            <a:spLocks noChangeArrowheads="1"/>
          </p:cNvSpPr>
          <p:nvPr/>
        </p:nvSpPr>
        <p:spPr bwMode="auto">
          <a:xfrm>
            <a:off x="1679575" y="1042988"/>
            <a:ext cx="403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b="1">
                <a:solidFill>
                  <a:srgbClr val="212121"/>
                </a:solidFill>
                <a:latin typeface="Arial" panose="020B0604020202020204" pitchFamily="34" charset="0"/>
              </a:rPr>
              <a:t>Программа</a:t>
            </a:r>
            <a:r>
              <a:rPr lang="ru-RU" altLang="ru-RU" sz="1800" b="1">
                <a:solidFill>
                  <a:srgbClr val="212121"/>
                </a:solidFill>
                <a:latin typeface="Arial" panose="020B0604020202020204" pitchFamily="34" charset="0"/>
              </a:rPr>
              <a:t>:</a:t>
            </a:r>
            <a:endParaRPr lang="ru-RU" altLang="ru-RU" sz="1800">
              <a:solidFill>
                <a:srgbClr val="212121"/>
              </a:solidFill>
              <a:latin typeface="Arial" panose="020B0604020202020204" pitchFamily="34" charset="0"/>
            </a:endParaRPr>
          </a:p>
        </p:txBody>
      </p:sp>
      <p:sp>
        <p:nvSpPr>
          <p:cNvPr id="8198" name="TextBox 13">
            <a:extLst>
              <a:ext uri="{FF2B5EF4-FFF2-40B4-BE49-F238E27FC236}">
                <a16:creationId xmlns:a16="http://schemas.microsoft.com/office/drawing/2014/main" id="{4D0F3BC6-2208-3EBC-75BE-11AD3AE92508}"/>
              </a:ext>
            </a:extLst>
          </p:cNvPr>
          <p:cNvSpPr txBox="1">
            <a:spLocks noChangeArrowheads="1"/>
          </p:cNvSpPr>
          <p:nvPr/>
        </p:nvSpPr>
        <p:spPr bwMode="auto">
          <a:xfrm>
            <a:off x="450850" y="1757363"/>
            <a:ext cx="1097374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ru-RU" altLang="ru-RU" sz="2000" dirty="0">
                <a:latin typeface="Arial" panose="020B0604020202020204" pitchFamily="34" charset="0"/>
              </a:rPr>
              <a:t>Типовые нарушения при утверждении, размещении и внесении изменений в Положение о закупке.</a:t>
            </a:r>
          </a:p>
          <a:p>
            <a:pPr>
              <a:spcBef>
                <a:spcPct val="0"/>
              </a:spcBef>
              <a:buFontTx/>
              <a:buAutoNum type="arabicPeriod"/>
            </a:pPr>
            <a:r>
              <a:rPr lang="ru-RU" altLang="ru-RU" sz="2000" dirty="0">
                <a:latin typeface="Arial" panose="020B0604020202020204" pitchFamily="34" charset="0"/>
              </a:rPr>
              <a:t>Неконкурентные закупки у единственного поставщика (исполнителя, подрядчика) в положение о закупке – риски или возможности.</a:t>
            </a:r>
          </a:p>
          <a:p>
            <a:pPr>
              <a:spcBef>
                <a:spcPct val="0"/>
              </a:spcBef>
              <a:buFontTx/>
              <a:buAutoNum type="arabicPeriod"/>
            </a:pPr>
            <a:r>
              <a:rPr lang="ru-RU" altLang="ru-RU" sz="2000" dirty="0">
                <a:latin typeface="Arial" panose="020B0604020202020204" pitchFamily="34" charset="0"/>
              </a:rPr>
              <a:t>Особенности закупок у субъектов малого и среднего предпринимательства: роль неконкурентных закупок в достижении установленного минимума, ответственность в случае его невыполнения.</a:t>
            </a:r>
          </a:p>
          <a:p>
            <a:pPr>
              <a:spcBef>
                <a:spcPct val="0"/>
              </a:spcBef>
              <a:buFontTx/>
              <a:buAutoNum type="arabicPeriod"/>
            </a:pPr>
            <a:r>
              <a:rPr lang="ru-RU" altLang="ru-RU" sz="2000" dirty="0">
                <a:latin typeface="Arial" panose="020B0604020202020204" pitchFamily="34" charset="0"/>
              </a:rPr>
              <a:t>Особенности предоставления национального режима при проведении закупок по 223-ФЗ. </a:t>
            </a:r>
          </a:p>
          <a:p>
            <a:pPr>
              <a:spcBef>
                <a:spcPct val="0"/>
              </a:spcBef>
              <a:buFontTx/>
              <a:buAutoNum type="arabicPeriod"/>
            </a:pPr>
            <a:r>
              <a:rPr lang="ru-RU" altLang="ru-RU" sz="2000" dirty="0">
                <a:latin typeface="Arial" panose="020B0604020202020204" pitchFamily="34" charset="0"/>
              </a:rPr>
              <a:t>Ответы на вопросы. </a:t>
            </a:r>
          </a:p>
        </p:txBody>
      </p:sp>
      <p:sp>
        <p:nvSpPr>
          <p:cNvPr id="8199" name="TextBox 14">
            <a:extLst>
              <a:ext uri="{FF2B5EF4-FFF2-40B4-BE49-F238E27FC236}">
                <a16:creationId xmlns:a16="http://schemas.microsoft.com/office/drawing/2014/main" id="{53AB3B72-71D0-768D-7BCE-A156CED9F00B}"/>
              </a:ext>
            </a:extLst>
          </p:cNvPr>
          <p:cNvSpPr txBox="1">
            <a:spLocks noChangeArrowheads="1"/>
          </p:cNvSpPr>
          <p:nvPr/>
        </p:nvSpPr>
        <p:spPr bwMode="auto">
          <a:xfrm>
            <a:off x="1665288" y="5410200"/>
            <a:ext cx="1009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dirty="0">
                <a:solidFill>
                  <a:srgbClr val="212121"/>
                </a:solidFill>
                <a:latin typeface="Arial" panose="020B0604020202020204" pitchFamily="34" charset="0"/>
              </a:rPr>
              <a:t>Напоминаем, что всем участникам семинара будут направлены презентационные материалы на электронную почту, указанную при регистрации.</a:t>
            </a:r>
          </a:p>
        </p:txBody>
      </p:sp>
      <p:pic>
        <p:nvPicPr>
          <p:cNvPr id="8200" name="Рисунок 18">
            <a:extLst>
              <a:ext uri="{FF2B5EF4-FFF2-40B4-BE49-F238E27FC236}">
                <a16:creationId xmlns:a16="http://schemas.microsoft.com/office/drawing/2014/main" id="{9EFD7B7C-83F4-FC8E-7A8E-AEFE99E95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3" y="692150"/>
            <a:ext cx="10985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Рисунок 20">
            <a:extLst>
              <a:ext uri="{FF2B5EF4-FFF2-40B4-BE49-F238E27FC236}">
                <a16:creationId xmlns:a16="http://schemas.microsoft.com/office/drawing/2014/main" id="{33A56165-9BAE-14E2-1179-58392338F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510063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C8C208A-0192-05A7-3BC8-BD4DA61E7B73}"/>
              </a:ext>
            </a:extLst>
          </p:cNvPr>
          <p:cNvSpPr>
            <a:spLocks noGrp="1"/>
          </p:cNvSpPr>
          <p:nvPr>
            <p:ph type="title"/>
          </p:nvPr>
        </p:nvSpPr>
        <p:spPr>
          <a:xfrm>
            <a:off x="2495550" y="115888"/>
            <a:ext cx="9361488" cy="1152525"/>
          </a:xfrm>
          <a:solidFill>
            <a:schemeClr val="accent6"/>
          </a:solidFill>
        </p:spPr>
        <p:txBody>
          <a:bodyPr>
            <a:noAutofit/>
          </a:bodyPr>
          <a:lstStyle/>
          <a:p>
            <a:pPr>
              <a:defRPr/>
            </a:pPr>
            <a:r>
              <a:rPr lang="ru-RU" sz="3800" b="1" dirty="0">
                <a:solidFill>
                  <a:schemeClr val="bg1"/>
                </a:solidFill>
                <a:latin typeface="Arial" panose="020B0604020202020204" pitchFamily="34" charset="0"/>
                <a:cs typeface="Arial" panose="020B0604020202020204" pitchFamily="34" charset="0"/>
              </a:rPr>
              <a:t>Соответствие способов закупок  целям законодательства о закупках</a:t>
            </a:r>
          </a:p>
        </p:txBody>
      </p:sp>
      <p:pic>
        <p:nvPicPr>
          <p:cNvPr id="19459" name="Рисунок 1">
            <a:extLst>
              <a:ext uri="{FF2B5EF4-FFF2-40B4-BE49-F238E27FC236}">
                <a16:creationId xmlns:a16="http://schemas.microsoft.com/office/drawing/2014/main" id="{5E1E3BED-847A-6E63-0023-83B94CDB4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Объект 1">
            <a:extLst>
              <a:ext uri="{FF2B5EF4-FFF2-40B4-BE49-F238E27FC236}">
                <a16:creationId xmlns:a16="http://schemas.microsoft.com/office/drawing/2014/main" id="{55BEFDE4-CA2F-3359-EFC7-8BDB341C4FEB}"/>
              </a:ext>
            </a:extLst>
          </p:cNvPr>
          <p:cNvGraphicFramePr>
            <a:graphicFrameLocks noGrp="1"/>
          </p:cNvGraphicFramePr>
          <p:nvPr>
            <p:ph idx="1"/>
            <p:extLst>
              <p:ext uri="{D42A27DB-BD31-4B8C-83A1-F6EECF244321}">
                <p14:modId xmlns:p14="http://schemas.microsoft.com/office/powerpoint/2010/main" val="587035645"/>
              </p:ext>
            </p:extLst>
          </p:nvPr>
        </p:nvGraphicFramePr>
        <p:xfrm>
          <a:off x="523875" y="1535113"/>
          <a:ext cx="11318875" cy="4968874"/>
        </p:xfrm>
        <a:graphic>
          <a:graphicData uri="http://schemas.openxmlformats.org/drawingml/2006/table">
            <a:tbl>
              <a:tblPr firstRow="1" bandRow="1">
                <a:tableStyleId>{5C22544A-7EE6-4342-B048-85BDC9FD1C3A}</a:tableStyleId>
              </a:tblPr>
              <a:tblGrid>
                <a:gridCol w="6264601">
                  <a:extLst>
                    <a:ext uri="{9D8B030D-6E8A-4147-A177-3AD203B41FA5}">
                      <a16:colId xmlns:a16="http://schemas.microsoft.com/office/drawing/2014/main" val="20000"/>
                    </a:ext>
                  </a:extLst>
                </a:gridCol>
                <a:gridCol w="1224117">
                  <a:extLst>
                    <a:ext uri="{9D8B030D-6E8A-4147-A177-3AD203B41FA5}">
                      <a16:colId xmlns:a16="http://schemas.microsoft.com/office/drawing/2014/main" val="20001"/>
                    </a:ext>
                  </a:extLst>
                </a:gridCol>
                <a:gridCol w="1944186">
                  <a:extLst>
                    <a:ext uri="{9D8B030D-6E8A-4147-A177-3AD203B41FA5}">
                      <a16:colId xmlns:a16="http://schemas.microsoft.com/office/drawing/2014/main" val="20002"/>
                    </a:ext>
                  </a:extLst>
                </a:gridCol>
                <a:gridCol w="1885971">
                  <a:extLst>
                    <a:ext uri="{9D8B030D-6E8A-4147-A177-3AD203B41FA5}">
                      <a16:colId xmlns:a16="http://schemas.microsoft.com/office/drawing/2014/main" val="20003"/>
                    </a:ext>
                  </a:extLst>
                </a:gridCol>
              </a:tblGrid>
              <a:tr h="1463228">
                <a:tc>
                  <a:txBody>
                    <a:bodyPr/>
                    <a:lstStyle/>
                    <a:p>
                      <a:pPr algn="ctr"/>
                      <a:r>
                        <a:rPr lang="ru-RU" sz="1800" dirty="0">
                          <a:latin typeface="Arial" panose="020B0604020202020204" pitchFamily="34" charset="0"/>
                          <a:cs typeface="Arial" panose="020B0604020202020204" pitchFamily="34" charset="0"/>
                        </a:rPr>
                        <a:t>Цели закупок</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Конкурентные способы</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Закупка у единственного поставщика</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Иные неконкурентные способы в электронной форме</a:t>
                      </a:r>
                    </a:p>
                  </a:txBody>
                  <a:tcPr marL="91439" marR="91439" marT="45726" marB="45726"/>
                </a:tc>
                <a:extLst>
                  <a:ext uri="{0D108BD9-81ED-4DB2-BD59-A6C34878D82A}">
                    <a16:rowId xmlns:a16="http://schemas.microsoft.com/office/drawing/2014/main" val="10000"/>
                  </a:ext>
                </a:extLst>
              </a:tr>
              <a:tr h="370887">
                <a:tc>
                  <a:txBody>
                    <a:bodyPr/>
                    <a:lstStyle/>
                    <a:p>
                      <a:r>
                        <a:rPr lang="ru-RU" sz="1800" dirty="0">
                          <a:latin typeface="Arial" panose="020B0604020202020204" pitchFamily="34" charset="0"/>
                          <a:cs typeface="Arial" panose="020B0604020202020204" pitchFamily="34" charset="0"/>
                        </a:rPr>
                        <a:t>обеспечение единства экономического пространства</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1"/>
                  </a:ext>
                </a:extLst>
              </a:tr>
              <a:tr h="640162">
                <a:tc>
                  <a:txBody>
                    <a:bodyPr/>
                    <a:lstStyle/>
                    <a:p>
                      <a:r>
                        <a:rPr lang="ru-RU" sz="1800" dirty="0">
                          <a:latin typeface="Arial" panose="020B0604020202020204" pitchFamily="34" charset="0"/>
                          <a:cs typeface="Arial" panose="020B0604020202020204" pitchFamily="34" charset="0"/>
                        </a:rPr>
                        <a:t>создание условий для своевременного и полного удовлетворения потребностей юридических лиц</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rtl="0" eaLnBrk="1" latinLnBrk="0" hangingPunct="1"/>
                      <a:r>
                        <a:rPr lang="ru-RU" sz="1800" kern="1200" dirty="0">
                          <a:solidFill>
                            <a:schemeClr val="dk1"/>
                          </a:solidFill>
                          <a:effectLst/>
                          <a:latin typeface="+mn-lt"/>
                          <a:ea typeface="+mn-ea"/>
                          <a:cs typeface="+mn-cs"/>
                        </a:rPr>
                        <a:t>+</a:t>
                      </a:r>
                      <a:endParaRPr lang="ru-RU" sz="1800" dirty="0">
                        <a:effectLst/>
                      </a:endParaRPr>
                    </a:p>
                  </a:txBody>
                  <a:tcPr marL="91439" marR="91439" marT="45726" marB="45726"/>
                </a:tc>
                <a:tc>
                  <a:txBody>
                    <a:bodyPr/>
                    <a:lstStyle/>
                    <a:p>
                      <a:pPr algn="ctr"/>
                      <a:r>
                        <a:rPr lang="ru-RU" sz="180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txBody>
                  <a:tcPr marL="91439" marR="91439" marT="45726" marB="45726"/>
                </a:tc>
                <a:extLst>
                  <a:ext uri="{0D108BD9-81ED-4DB2-BD59-A6C34878D82A}">
                    <a16:rowId xmlns:a16="http://schemas.microsoft.com/office/drawing/2014/main" val="10002"/>
                  </a:ext>
                </a:extLst>
              </a:tr>
              <a:tr h="370887">
                <a:tc>
                  <a:txBody>
                    <a:bodyPr/>
                    <a:lstStyle/>
                    <a:p>
                      <a:r>
                        <a:rPr lang="ru-RU" sz="1800" dirty="0">
                          <a:latin typeface="Arial" panose="020B0604020202020204" pitchFamily="34" charset="0"/>
                          <a:cs typeface="Arial" panose="020B0604020202020204" pitchFamily="34" charset="0"/>
                        </a:rPr>
                        <a:t>эффективное использование денежных средств</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3"/>
                  </a:ext>
                </a:extLst>
              </a:tr>
              <a:tr h="640162">
                <a:tc>
                  <a:txBody>
                    <a:bodyPr/>
                    <a:lstStyle/>
                    <a:p>
                      <a:r>
                        <a:rPr lang="ru-RU" sz="1800" dirty="0">
                          <a:latin typeface="Arial" panose="020B0604020202020204" pitchFamily="34" charset="0"/>
                          <a:cs typeface="Arial" panose="020B0604020202020204" pitchFamily="34" charset="0"/>
                        </a:rPr>
                        <a:t>расширение возможностей участия юр. и </a:t>
                      </a:r>
                      <a:r>
                        <a:rPr lang="ru-RU" sz="1800" dirty="0" err="1">
                          <a:latin typeface="Arial" panose="020B0604020202020204" pitchFamily="34" charset="0"/>
                          <a:cs typeface="Arial" panose="020B0604020202020204" pitchFamily="34" charset="0"/>
                        </a:rPr>
                        <a:t>физ.лиц</a:t>
                      </a:r>
                      <a:r>
                        <a:rPr lang="ru-RU" sz="1800" dirty="0">
                          <a:latin typeface="Arial" panose="020B0604020202020204" pitchFamily="34" charset="0"/>
                          <a:cs typeface="Arial" panose="020B0604020202020204" pitchFamily="34" charset="0"/>
                        </a:rPr>
                        <a:t> в закупке</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4"/>
                  </a:ext>
                </a:extLst>
              </a:tr>
              <a:tr h="370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cs typeface="Arial" panose="020B0604020202020204" pitchFamily="34" charset="0"/>
                        </a:rPr>
                        <a:t>стимулирование такого участия</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5"/>
                  </a:ext>
                </a:extLst>
              </a:tr>
              <a:tr h="370887">
                <a:tc>
                  <a:txBody>
                    <a:bodyPr/>
                    <a:lstStyle/>
                    <a:p>
                      <a:r>
                        <a:rPr lang="ru-RU" sz="1800" dirty="0">
                          <a:latin typeface="Arial" panose="020B0604020202020204" pitchFamily="34" charset="0"/>
                          <a:cs typeface="Arial" panose="020B0604020202020204" pitchFamily="34" charset="0"/>
                        </a:rPr>
                        <a:t>развитие добросовестной конкуренции</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6"/>
                  </a:ext>
                </a:extLst>
              </a:tr>
              <a:tr h="370887">
                <a:tc>
                  <a:txBody>
                    <a:bodyPr/>
                    <a:lstStyle/>
                    <a:p>
                      <a:r>
                        <a:rPr lang="ru-RU" sz="1800" dirty="0">
                          <a:latin typeface="Arial" panose="020B0604020202020204" pitchFamily="34" charset="0"/>
                          <a:cs typeface="Arial" panose="020B0604020202020204" pitchFamily="34" charset="0"/>
                        </a:rPr>
                        <a:t>обеспечение гласности и прозрачности закупки</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7"/>
                  </a:ext>
                </a:extLst>
              </a:tr>
              <a:tr h="370887">
                <a:tc>
                  <a:txBody>
                    <a:bodyPr/>
                    <a:lstStyle/>
                    <a:p>
                      <a:r>
                        <a:rPr lang="ru-RU" sz="1800" dirty="0">
                          <a:latin typeface="Arial" panose="020B0604020202020204" pitchFamily="34" charset="0"/>
                          <a:cs typeface="Arial" panose="020B0604020202020204" pitchFamily="34" charset="0"/>
                        </a:rPr>
                        <a:t>предотвращение коррупции и других злоупотреблений</a:t>
                      </a: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marL="0" algn="ctr" rtl="0" eaLnBrk="1" latinLnBrk="0" hangingPunct="1">
                        <a:buNone/>
                      </a:pPr>
                      <a:r>
                        <a:rPr lang="ru-RU" sz="1800" kern="1200" dirty="0">
                          <a:solidFill>
                            <a:srgbClr val="000000"/>
                          </a:solidFill>
                          <a:effectLst/>
                          <a:latin typeface="Arial" panose="020B0604020202020204" pitchFamily="34" charset="0"/>
                          <a:ea typeface="+mn-ea"/>
                          <a:cs typeface="Arial" panose="020B0604020202020204" pitchFamily="34" charset="0"/>
                        </a:rPr>
                        <a:t>-</a:t>
                      </a:r>
                      <a:endParaRPr lang="ru-RU" sz="1800" dirty="0">
                        <a:effectLst/>
                      </a:endParaRPr>
                    </a:p>
                  </a:txBody>
                  <a:tcPr marL="91439" marR="91439" marT="45726" marB="45726"/>
                </a:tc>
                <a:tc>
                  <a:txBody>
                    <a:bodyPr/>
                    <a:lstStyle/>
                    <a:p>
                      <a:pPr algn="ctr"/>
                      <a:r>
                        <a:rPr lang="ru-RU" sz="1800" dirty="0">
                          <a:latin typeface="Arial" panose="020B0604020202020204" pitchFamily="34" charset="0"/>
                          <a:cs typeface="Arial" panose="020B0604020202020204" pitchFamily="34" charset="0"/>
                        </a:rPr>
                        <a:t>+</a:t>
                      </a:r>
                    </a:p>
                  </a:txBody>
                  <a:tcPr marL="91439" marR="91439" marT="45726" marB="45726"/>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8872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009993-DC1A-6DCB-28A0-FE0650AF1435}"/>
              </a:ext>
            </a:extLst>
          </p:cNvPr>
          <p:cNvSpPr txBox="1">
            <a:spLocks noGrp="1"/>
          </p:cNvSpPr>
          <p:nvPr>
            <p:ph type="title"/>
          </p:nvPr>
        </p:nvSpPr>
        <p:spPr>
          <a:xfrm>
            <a:off x="2423593" y="-13774"/>
            <a:ext cx="9584258" cy="1305486"/>
          </a:xfrm>
          <a:solidFill>
            <a:schemeClr val="accent6"/>
          </a:solidFill>
        </p:spPr>
        <p:txBody>
          <a:bodyPr wrap="square" lIns="0" tIns="12700" rIns="0" bIns="0" rtlCol="0">
            <a:spAutoFit/>
          </a:bodyPr>
          <a:lstStyle/>
          <a:p>
            <a:pPr marL="12700">
              <a:spcBef>
                <a:spcPts val="100"/>
              </a:spcBef>
              <a:defRPr/>
            </a:pPr>
            <a:r>
              <a:rPr sz="2800" b="1" spc="-5" dirty="0">
                <a:solidFill>
                  <a:schemeClr val="bg1"/>
                </a:solidFill>
                <a:latin typeface="Arial" panose="020B0604020202020204" pitchFamily="34" charset="0"/>
                <a:cs typeface="Arial" panose="020B0604020202020204" pitchFamily="34" charset="0"/>
              </a:rPr>
              <a:t>Заказчик</a:t>
            </a:r>
            <a:r>
              <a:rPr sz="2800" b="1" spc="-10" dirty="0">
                <a:solidFill>
                  <a:schemeClr val="bg1"/>
                </a:solidFill>
                <a:latin typeface="Arial" panose="020B0604020202020204" pitchFamily="34" charset="0"/>
                <a:cs typeface="Arial" panose="020B0604020202020204" pitchFamily="34" charset="0"/>
              </a:rPr>
              <a:t> </a:t>
            </a:r>
            <a:r>
              <a:rPr sz="2800" b="1" dirty="0">
                <a:solidFill>
                  <a:schemeClr val="bg1"/>
                </a:solidFill>
                <a:latin typeface="Arial" panose="020B0604020202020204" pitchFamily="34" charset="0"/>
                <a:cs typeface="Arial" panose="020B0604020202020204" pitchFamily="34" charset="0"/>
              </a:rPr>
              <a:t>вправе</a:t>
            </a:r>
            <a:r>
              <a:rPr sz="2800" b="1" spc="10" dirty="0">
                <a:solidFill>
                  <a:schemeClr val="bg1"/>
                </a:solidFill>
                <a:latin typeface="Arial" panose="020B0604020202020204" pitchFamily="34" charset="0"/>
                <a:cs typeface="Arial" panose="020B0604020202020204" pitchFamily="34" charset="0"/>
              </a:rPr>
              <a:t> </a:t>
            </a:r>
            <a:r>
              <a:rPr sz="2800" b="1" spc="-5" dirty="0">
                <a:solidFill>
                  <a:schemeClr val="bg1"/>
                </a:solidFill>
                <a:latin typeface="Arial" panose="020B0604020202020204" pitchFamily="34" charset="0"/>
                <a:cs typeface="Arial" panose="020B0604020202020204" pitchFamily="34" charset="0"/>
              </a:rPr>
              <a:t>не размещать</a:t>
            </a:r>
            <a:r>
              <a:rPr sz="2800" b="1" dirty="0">
                <a:solidFill>
                  <a:schemeClr val="bg1"/>
                </a:solidFill>
                <a:latin typeface="Arial" panose="020B0604020202020204" pitchFamily="34" charset="0"/>
                <a:cs typeface="Arial" panose="020B0604020202020204" pitchFamily="34" charset="0"/>
              </a:rPr>
              <a:t> в</a:t>
            </a:r>
            <a:r>
              <a:rPr sz="2800" b="1" spc="-15" dirty="0">
                <a:solidFill>
                  <a:schemeClr val="bg1"/>
                </a:solidFill>
                <a:latin typeface="Arial" panose="020B0604020202020204" pitchFamily="34" charset="0"/>
                <a:cs typeface="Arial" panose="020B0604020202020204" pitchFamily="34" charset="0"/>
              </a:rPr>
              <a:t> </a:t>
            </a:r>
            <a:r>
              <a:rPr sz="2800" b="1" spc="-5" dirty="0">
                <a:solidFill>
                  <a:schemeClr val="bg1"/>
                </a:solidFill>
                <a:latin typeface="Arial" panose="020B0604020202020204" pitchFamily="34" charset="0"/>
                <a:cs typeface="Arial" panose="020B0604020202020204" pitchFamily="34" charset="0"/>
              </a:rPr>
              <a:t>единой </a:t>
            </a:r>
            <a:r>
              <a:rPr sz="2800" b="1" dirty="0">
                <a:solidFill>
                  <a:schemeClr val="bg1"/>
                </a:solidFill>
                <a:latin typeface="Arial" panose="020B0604020202020204" pitchFamily="34" charset="0"/>
                <a:cs typeface="Arial" panose="020B0604020202020204" pitchFamily="34" charset="0"/>
              </a:rPr>
              <a:t>информационной</a:t>
            </a:r>
            <a:br>
              <a:rPr sz="2800" b="1" dirty="0">
                <a:solidFill>
                  <a:schemeClr val="bg1"/>
                </a:solidFill>
                <a:latin typeface="Arial" panose="020B0604020202020204" pitchFamily="34" charset="0"/>
                <a:cs typeface="Arial" panose="020B0604020202020204" pitchFamily="34" charset="0"/>
              </a:rPr>
            </a:br>
            <a:r>
              <a:rPr sz="2800" b="1" spc="-5" dirty="0">
                <a:solidFill>
                  <a:schemeClr val="bg1"/>
                </a:solidFill>
                <a:latin typeface="Arial" panose="020B0604020202020204" pitchFamily="34" charset="0"/>
                <a:cs typeface="Arial" panose="020B0604020202020204" pitchFamily="34" charset="0"/>
              </a:rPr>
              <a:t>системе</a:t>
            </a:r>
            <a:r>
              <a:rPr sz="2800" b="1" spc="-30" dirty="0">
                <a:solidFill>
                  <a:schemeClr val="bg1"/>
                </a:solidFill>
                <a:latin typeface="Arial" panose="020B0604020202020204" pitchFamily="34" charset="0"/>
                <a:cs typeface="Arial" panose="020B0604020202020204" pitchFamily="34" charset="0"/>
              </a:rPr>
              <a:t> </a:t>
            </a:r>
            <a:r>
              <a:rPr sz="2800" b="1" spc="-5" dirty="0">
                <a:solidFill>
                  <a:schemeClr val="bg1"/>
                </a:solidFill>
                <a:latin typeface="Arial" panose="020B0604020202020204" pitchFamily="34" charset="0"/>
                <a:cs typeface="Arial" panose="020B0604020202020204" pitchFamily="34" charset="0"/>
              </a:rPr>
              <a:t>следующую</a:t>
            </a:r>
            <a:r>
              <a:rPr sz="2800" b="1" spc="-10" dirty="0">
                <a:solidFill>
                  <a:schemeClr val="bg1"/>
                </a:solidFill>
                <a:latin typeface="Arial" panose="020B0604020202020204" pitchFamily="34" charset="0"/>
                <a:cs typeface="Arial" panose="020B0604020202020204" pitchFamily="34" charset="0"/>
              </a:rPr>
              <a:t> </a:t>
            </a:r>
            <a:r>
              <a:rPr sz="2800" b="1" spc="-5" dirty="0">
                <a:solidFill>
                  <a:schemeClr val="bg1"/>
                </a:solidFill>
                <a:latin typeface="Arial" panose="020B0604020202020204" pitchFamily="34" charset="0"/>
                <a:cs typeface="Arial" panose="020B0604020202020204" pitchFamily="34" charset="0"/>
              </a:rPr>
              <a:t>информацию:</a:t>
            </a:r>
            <a:endParaRPr sz="2800" b="1" dirty="0">
              <a:solidFill>
                <a:schemeClr val="bg1"/>
              </a:solidFill>
              <a:latin typeface="Arial" panose="020B0604020202020204" pitchFamily="34" charset="0"/>
              <a:cs typeface="Arial" panose="020B0604020202020204" pitchFamily="34" charset="0"/>
            </a:endParaRPr>
          </a:p>
        </p:txBody>
      </p:sp>
      <p:sp>
        <p:nvSpPr>
          <p:cNvPr id="21507" name="object 3">
            <a:extLst>
              <a:ext uri="{FF2B5EF4-FFF2-40B4-BE49-F238E27FC236}">
                <a16:creationId xmlns:a16="http://schemas.microsoft.com/office/drawing/2014/main" id="{DC5B22FE-C66C-7D4E-D669-6BBBDC862117}"/>
              </a:ext>
            </a:extLst>
          </p:cNvPr>
          <p:cNvSpPr txBox="1">
            <a:spLocks noChangeArrowheads="1"/>
          </p:cNvSpPr>
          <p:nvPr/>
        </p:nvSpPr>
        <p:spPr bwMode="auto">
          <a:xfrm>
            <a:off x="847725" y="1364737"/>
            <a:ext cx="11160125" cy="124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13335" rIns="0" bIns="0">
            <a:spAutoFit/>
          </a:bodyPr>
          <a:lstStyle>
            <a:lvl1pPr marL="12700">
              <a:spcBef>
                <a:spcPct val="20000"/>
              </a:spcBef>
              <a:buFont typeface="Arial" panose="020B0604020202020204" pitchFamily="34" charset="0"/>
              <a:buChar char="•"/>
              <a:tabLst>
                <a:tab pos="276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76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76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76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76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76225" algn="l"/>
              </a:tabLst>
              <a:defRPr sz="2000">
                <a:solidFill>
                  <a:schemeClr val="tx1"/>
                </a:solidFill>
                <a:latin typeface="Calibri" panose="020F0502020204030204" pitchFamily="34" charset="0"/>
              </a:defRPr>
            </a:lvl9pPr>
          </a:lstStyle>
          <a:p>
            <a:pPr>
              <a:spcBef>
                <a:spcPts val="100"/>
              </a:spcBef>
              <a:buFontTx/>
              <a:buAutoNum type="arabicParenR"/>
            </a:pPr>
            <a:r>
              <a:rPr lang="ru-RU" altLang="ru-RU" sz="2000">
                <a:cs typeface="Calibri" panose="020F0502020204030204" pitchFamily="34" charset="0"/>
              </a:rPr>
              <a:t>о закупке товаров, работ, услуг, стоимость которых </a:t>
            </a:r>
            <a:r>
              <a:rPr lang="ru-RU" altLang="ru-RU" sz="2000" b="1">
                <a:cs typeface="Calibri" panose="020F0502020204030204" pitchFamily="34" charset="0"/>
              </a:rPr>
              <a:t>не превышает сто тысяч  </a:t>
            </a:r>
            <a:r>
              <a:rPr lang="ru-RU" altLang="ru-RU" sz="2000">
                <a:cs typeface="Calibri" panose="020F0502020204030204" pitchFamily="34" charset="0"/>
              </a:rPr>
              <a:t>рублей. В случае, если годовая выручка заказчика за отчетный финансовый год  составляет более чем пять миллиардов рублей, заказчик вправе не размещать в  единой информационной системе информацию о закупке товаров, работ, услуг,  стоимость которых </a:t>
            </a:r>
            <a:r>
              <a:rPr lang="ru-RU" altLang="ru-RU" sz="2000" b="1">
                <a:cs typeface="Calibri" panose="020F0502020204030204" pitchFamily="34" charset="0"/>
              </a:rPr>
              <a:t>не превышает пятьсот тысяч рублей;</a:t>
            </a:r>
          </a:p>
        </p:txBody>
      </p:sp>
      <p:pic>
        <p:nvPicPr>
          <p:cNvPr id="21508" name="Рисунок 1">
            <a:extLst>
              <a:ext uri="{FF2B5EF4-FFF2-40B4-BE49-F238E27FC236}">
                <a16:creationId xmlns:a16="http://schemas.microsoft.com/office/drawing/2014/main" id="{17B96F4A-B3EE-97FB-090F-3EC297152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3120A16E-EA88-078C-E57C-5810D19AF256}"/>
              </a:ext>
            </a:extLst>
          </p:cNvPr>
          <p:cNvSpPr txBox="1"/>
          <p:nvPr/>
        </p:nvSpPr>
        <p:spPr>
          <a:xfrm>
            <a:off x="847725" y="3503613"/>
            <a:ext cx="11080750" cy="1244600"/>
          </a:xfrm>
          <a:prstGeom prst="rect">
            <a:avLst/>
          </a:prstGeom>
          <a:ln>
            <a:solidFill>
              <a:schemeClr val="tx1"/>
            </a:solidFill>
          </a:ln>
        </p:spPr>
        <p:txBody>
          <a:bodyPr lIns="0" tIns="13335" rIns="0" bIns="0">
            <a:spAutoFit/>
          </a:bodyPr>
          <a:lstStyle/>
          <a:p>
            <a:pPr marL="12700">
              <a:spcBef>
                <a:spcPts val="105"/>
              </a:spcBef>
              <a:defRPr/>
            </a:pPr>
            <a:r>
              <a:rPr sz="2000" dirty="0">
                <a:latin typeface="Calibri"/>
                <a:cs typeface="Calibri"/>
              </a:rPr>
              <a:t>Если</a:t>
            </a:r>
            <a:r>
              <a:rPr sz="2000" spc="-10" dirty="0">
                <a:latin typeface="Calibri"/>
                <a:cs typeface="Calibri"/>
              </a:rPr>
              <a:t> </a:t>
            </a:r>
            <a:r>
              <a:rPr sz="2000" spc="-5" dirty="0">
                <a:latin typeface="Calibri"/>
                <a:cs typeface="Calibri"/>
              </a:rPr>
              <a:t>стоимость</a:t>
            </a:r>
            <a:r>
              <a:rPr sz="2000" spc="-35" dirty="0">
                <a:latin typeface="Calibri"/>
                <a:cs typeface="Calibri"/>
              </a:rPr>
              <a:t> </a:t>
            </a:r>
            <a:r>
              <a:rPr sz="2000" dirty="0">
                <a:latin typeface="Calibri"/>
                <a:cs typeface="Calibri"/>
              </a:rPr>
              <a:t>закупки</a:t>
            </a:r>
            <a:r>
              <a:rPr sz="2000" spc="-15" dirty="0">
                <a:latin typeface="Calibri"/>
                <a:cs typeface="Calibri"/>
              </a:rPr>
              <a:t> </a:t>
            </a:r>
            <a:r>
              <a:rPr sz="2000" b="1" spc="-5" dirty="0">
                <a:latin typeface="Calibri"/>
                <a:cs typeface="Calibri"/>
              </a:rPr>
              <a:t>более</a:t>
            </a:r>
            <a:r>
              <a:rPr sz="2000" b="1" dirty="0">
                <a:latin typeface="Calibri"/>
                <a:cs typeface="Calibri"/>
              </a:rPr>
              <a:t> 100</a:t>
            </a:r>
            <a:r>
              <a:rPr sz="2000" b="1" spc="-25" dirty="0">
                <a:latin typeface="Calibri"/>
                <a:cs typeface="Calibri"/>
              </a:rPr>
              <a:t> </a:t>
            </a:r>
            <a:r>
              <a:rPr sz="2000" b="1" dirty="0">
                <a:latin typeface="Calibri"/>
                <a:cs typeface="Calibri"/>
              </a:rPr>
              <a:t>(500)</a:t>
            </a:r>
            <a:r>
              <a:rPr sz="2000" b="1" spc="-15" dirty="0">
                <a:latin typeface="Calibri"/>
                <a:cs typeface="Calibri"/>
              </a:rPr>
              <a:t> </a:t>
            </a:r>
            <a:r>
              <a:rPr sz="2000" b="1" dirty="0">
                <a:latin typeface="Calibri"/>
                <a:cs typeface="Calibri"/>
              </a:rPr>
              <a:t>тыс. руб.,</a:t>
            </a:r>
            <a:r>
              <a:rPr sz="2000" b="1" spc="-10" dirty="0">
                <a:latin typeface="Calibri"/>
                <a:cs typeface="Calibri"/>
              </a:rPr>
              <a:t> </a:t>
            </a:r>
            <a:r>
              <a:rPr sz="2000" dirty="0">
                <a:latin typeface="Calibri"/>
                <a:cs typeface="Calibri"/>
              </a:rPr>
              <a:t>но</a:t>
            </a:r>
            <a:r>
              <a:rPr sz="2000" spc="-10" dirty="0">
                <a:latin typeface="Calibri"/>
                <a:cs typeface="Calibri"/>
              </a:rPr>
              <a:t> </a:t>
            </a:r>
            <a:r>
              <a:rPr sz="2000" dirty="0" err="1">
                <a:latin typeface="Calibri"/>
                <a:cs typeface="Calibri"/>
              </a:rPr>
              <a:t>закупается</a:t>
            </a:r>
            <a:r>
              <a:rPr sz="2000" spc="-10" dirty="0">
                <a:latin typeface="Calibri"/>
                <a:cs typeface="Calibri"/>
              </a:rPr>
              <a:t> </a:t>
            </a:r>
            <a:r>
              <a:rPr sz="2000" dirty="0">
                <a:latin typeface="Calibri"/>
                <a:cs typeface="Calibri"/>
              </a:rPr>
              <a:t>у</a:t>
            </a:r>
            <a:r>
              <a:rPr lang="ru-RU" sz="2000" dirty="0">
                <a:latin typeface="Calibri"/>
                <a:cs typeface="Calibri"/>
              </a:rPr>
              <a:t> </a:t>
            </a:r>
            <a:r>
              <a:rPr sz="2000" dirty="0" err="1">
                <a:latin typeface="Calibri"/>
                <a:cs typeface="Calibri"/>
              </a:rPr>
              <a:t>единственного</a:t>
            </a:r>
            <a:r>
              <a:rPr sz="2000" spc="-15" dirty="0">
                <a:latin typeface="Calibri"/>
                <a:cs typeface="Calibri"/>
              </a:rPr>
              <a:t> </a:t>
            </a:r>
            <a:r>
              <a:rPr sz="2000" dirty="0">
                <a:latin typeface="Calibri"/>
                <a:cs typeface="Calibri"/>
              </a:rPr>
              <a:t>поставщика</a:t>
            </a:r>
            <a:r>
              <a:rPr sz="2000" spc="-20" dirty="0">
                <a:latin typeface="Calibri"/>
                <a:cs typeface="Calibri"/>
              </a:rPr>
              <a:t> </a:t>
            </a:r>
            <a:r>
              <a:rPr sz="2000" spc="-5" dirty="0">
                <a:latin typeface="Calibri"/>
                <a:cs typeface="Calibri"/>
              </a:rPr>
              <a:t>(подрядчика,</a:t>
            </a:r>
            <a:r>
              <a:rPr sz="2000" spc="-20" dirty="0">
                <a:latin typeface="Calibri"/>
                <a:cs typeface="Calibri"/>
              </a:rPr>
              <a:t> </a:t>
            </a:r>
            <a:r>
              <a:rPr sz="2000" dirty="0">
                <a:latin typeface="Calibri"/>
                <a:cs typeface="Calibri"/>
              </a:rPr>
              <a:t>исполнителя)</a:t>
            </a:r>
            <a:r>
              <a:rPr sz="2000" spc="-15" dirty="0">
                <a:latin typeface="Calibri"/>
                <a:cs typeface="Calibri"/>
              </a:rPr>
              <a:t> </a:t>
            </a:r>
            <a:r>
              <a:rPr sz="2000" dirty="0">
                <a:latin typeface="Calibri"/>
                <a:cs typeface="Calibri"/>
              </a:rPr>
              <a:t>информация</a:t>
            </a:r>
            <a:r>
              <a:rPr sz="2000" spc="-25" dirty="0">
                <a:latin typeface="Calibri"/>
                <a:cs typeface="Calibri"/>
              </a:rPr>
              <a:t> </a:t>
            </a:r>
            <a:r>
              <a:rPr sz="2000" dirty="0">
                <a:latin typeface="Calibri"/>
                <a:cs typeface="Calibri"/>
              </a:rPr>
              <a:t>о</a:t>
            </a:r>
            <a:r>
              <a:rPr sz="2000" spc="-10" dirty="0">
                <a:latin typeface="Calibri"/>
                <a:cs typeface="Calibri"/>
              </a:rPr>
              <a:t> </a:t>
            </a:r>
            <a:r>
              <a:rPr sz="2000" spc="-5" dirty="0">
                <a:latin typeface="Calibri"/>
                <a:cs typeface="Calibri"/>
              </a:rPr>
              <a:t>ней </a:t>
            </a:r>
            <a:r>
              <a:rPr sz="2000" spc="-440" dirty="0">
                <a:latin typeface="Calibri"/>
                <a:cs typeface="Calibri"/>
              </a:rPr>
              <a:t> </a:t>
            </a:r>
            <a:r>
              <a:rPr sz="2000" spc="-5" dirty="0">
                <a:latin typeface="Calibri"/>
                <a:cs typeface="Calibri"/>
              </a:rPr>
              <a:t>размещается:</a:t>
            </a:r>
            <a:endParaRPr sz="2000" dirty="0">
              <a:latin typeface="Calibri"/>
              <a:cs typeface="Calibri"/>
            </a:endParaRPr>
          </a:p>
          <a:p>
            <a:pPr marL="355600" indent="-342900">
              <a:buFont typeface="Wingdings" panose="05000000000000000000" pitchFamily="2" charset="2"/>
              <a:buChar char="Ø"/>
              <a:defRPr/>
            </a:pPr>
            <a:r>
              <a:rPr sz="2000" dirty="0">
                <a:latin typeface="Calibri"/>
                <a:cs typeface="Calibri"/>
              </a:rPr>
              <a:t>В</a:t>
            </a:r>
            <a:r>
              <a:rPr sz="2000" spc="-35" dirty="0">
                <a:latin typeface="Calibri"/>
                <a:cs typeface="Calibri"/>
              </a:rPr>
              <a:t> </a:t>
            </a:r>
            <a:r>
              <a:rPr sz="2000" dirty="0">
                <a:latin typeface="Calibri"/>
                <a:cs typeface="Calibri"/>
              </a:rPr>
              <a:t>плане</a:t>
            </a:r>
            <a:r>
              <a:rPr sz="2000" spc="-15" dirty="0">
                <a:latin typeface="Calibri"/>
                <a:cs typeface="Calibri"/>
              </a:rPr>
              <a:t> </a:t>
            </a:r>
            <a:r>
              <a:rPr sz="2000" dirty="0">
                <a:latin typeface="Calibri"/>
                <a:cs typeface="Calibri"/>
              </a:rPr>
              <a:t>закупок;</a:t>
            </a:r>
          </a:p>
          <a:p>
            <a:pPr marL="355600" indent="-342900">
              <a:buFont typeface="Wingdings" panose="05000000000000000000" pitchFamily="2" charset="2"/>
              <a:buChar char="Ø"/>
              <a:defRPr/>
            </a:pPr>
            <a:r>
              <a:rPr sz="2000" dirty="0">
                <a:latin typeface="Calibri"/>
                <a:cs typeface="Calibri"/>
              </a:rPr>
              <a:t>В</a:t>
            </a:r>
            <a:r>
              <a:rPr sz="2000" spc="-25" dirty="0">
                <a:latin typeface="Calibri"/>
                <a:cs typeface="Calibri"/>
              </a:rPr>
              <a:t> </a:t>
            </a:r>
            <a:r>
              <a:rPr sz="2000" spc="-5" dirty="0">
                <a:latin typeface="Calibri"/>
                <a:cs typeface="Calibri"/>
              </a:rPr>
              <a:t>реестре</a:t>
            </a:r>
            <a:r>
              <a:rPr sz="2000" spc="-25" dirty="0">
                <a:latin typeface="Calibri"/>
                <a:cs typeface="Calibri"/>
              </a:rPr>
              <a:t> </a:t>
            </a:r>
            <a:r>
              <a:rPr sz="2000" spc="-5" dirty="0">
                <a:latin typeface="Calibri"/>
                <a:cs typeface="Calibri"/>
              </a:rPr>
              <a:t>договоров.</a:t>
            </a:r>
            <a:endParaRPr sz="2000" dirty="0">
              <a:latin typeface="Calibri"/>
              <a:cs typeface="Calibri"/>
            </a:endParaRPr>
          </a:p>
        </p:txBody>
      </p:sp>
      <p:pic>
        <p:nvPicPr>
          <p:cNvPr id="21510" name="object 5">
            <a:extLst>
              <a:ext uri="{FF2B5EF4-FFF2-40B4-BE49-F238E27FC236}">
                <a16:creationId xmlns:a16="http://schemas.microsoft.com/office/drawing/2014/main" id="{52E37007-CB4D-F745-6BAB-2E0369D15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879975"/>
            <a:ext cx="5903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object 4">
            <a:extLst>
              <a:ext uri="{FF2B5EF4-FFF2-40B4-BE49-F238E27FC236}">
                <a16:creationId xmlns:a16="http://schemas.microsoft.com/office/drawing/2014/main" id="{562CAA9B-34F2-2D62-6EC7-0D4186242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4879975"/>
            <a:ext cx="4994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трелка: вниз 7">
            <a:extLst>
              <a:ext uri="{FF2B5EF4-FFF2-40B4-BE49-F238E27FC236}">
                <a16:creationId xmlns:a16="http://schemas.microsoft.com/office/drawing/2014/main" id="{D0F5A91E-DA27-4402-4D64-E0E6F9128063}"/>
              </a:ext>
            </a:extLst>
          </p:cNvPr>
          <p:cNvSpPr/>
          <p:nvPr/>
        </p:nvSpPr>
        <p:spPr>
          <a:xfrm>
            <a:off x="9840913" y="2349500"/>
            <a:ext cx="287337" cy="431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TextBox 8">
            <a:extLst>
              <a:ext uri="{FF2B5EF4-FFF2-40B4-BE49-F238E27FC236}">
                <a16:creationId xmlns:a16="http://schemas.microsoft.com/office/drawing/2014/main" id="{9C3156F1-574F-BE00-B257-FF877C6796B1}"/>
              </a:ext>
            </a:extLst>
          </p:cNvPr>
          <p:cNvSpPr txBox="1"/>
          <p:nvPr/>
        </p:nvSpPr>
        <p:spPr>
          <a:xfrm>
            <a:off x="847725" y="2854325"/>
            <a:ext cx="11080750" cy="369888"/>
          </a:xfrm>
          <a:prstGeom prst="rect">
            <a:avLst/>
          </a:prstGeom>
          <a:noFill/>
          <a:ln>
            <a:solidFill>
              <a:schemeClr val="accent1">
                <a:shade val="15000"/>
              </a:schemeClr>
            </a:solidFill>
          </a:ln>
        </p:spPr>
        <p:txBody>
          <a:bodyPr>
            <a:spAutoFit/>
          </a:bodyPr>
          <a:lstStyle/>
          <a:p>
            <a:pPr>
              <a:defRPr/>
            </a:pPr>
            <a:r>
              <a:rPr lang="ru-RU" dirty="0"/>
              <a:t>НО это </a:t>
            </a:r>
            <a:r>
              <a:rPr lang="ru-RU" b="1" dirty="0"/>
              <a:t>не тождественно сумме </a:t>
            </a:r>
            <a:r>
              <a:rPr lang="ru-RU" dirty="0"/>
              <a:t>на которую возможно закупать у единственного поставщика (И,П)</a:t>
            </a:r>
          </a:p>
        </p:txBody>
      </p:sp>
    </p:spTree>
    <p:extLst>
      <p:ext uri="{BB962C8B-B14F-4D97-AF65-F5344CB8AC3E}">
        <p14:creationId xmlns:p14="http://schemas.microsoft.com/office/powerpoint/2010/main" val="425106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151C1B-2268-D6AF-F8AD-492D8D3F3EB9}"/>
              </a:ext>
            </a:extLst>
          </p:cNvPr>
          <p:cNvSpPr>
            <a:spLocks noGrp="1"/>
          </p:cNvSpPr>
          <p:nvPr>
            <p:ph type="title"/>
          </p:nvPr>
        </p:nvSpPr>
        <p:spPr>
          <a:xfrm>
            <a:off x="3359150" y="274638"/>
            <a:ext cx="8223250" cy="1143000"/>
          </a:xfrm>
          <a:solidFill>
            <a:schemeClr val="accent6"/>
          </a:solidFill>
        </p:spPr>
        <p:txBody>
          <a:bodyPr/>
          <a:lstStyle/>
          <a:p>
            <a:pPr>
              <a:defRPr/>
            </a:pPr>
            <a:r>
              <a:rPr lang="ru-RU" sz="3200" b="1" dirty="0">
                <a:solidFill>
                  <a:schemeClr val="bg1"/>
                </a:solidFill>
                <a:latin typeface="Arial" panose="020B0604020202020204" pitchFamily="34" charset="0"/>
                <a:cs typeface="Arial" panose="020B0604020202020204" pitchFamily="34" charset="0"/>
              </a:rPr>
              <a:t>Закупка у </a:t>
            </a:r>
            <a:r>
              <a:rPr lang="ru-RU" sz="3200" b="1" dirty="0" err="1">
                <a:solidFill>
                  <a:schemeClr val="bg1"/>
                </a:solidFill>
                <a:latin typeface="Arial" panose="020B0604020202020204" pitchFamily="34" charset="0"/>
                <a:cs typeface="Arial" panose="020B0604020202020204" pitchFamily="34" charset="0"/>
              </a:rPr>
              <a:t>едпоставщика</a:t>
            </a:r>
            <a:r>
              <a:rPr lang="ru-RU" sz="3200" b="1" dirty="0">
                <a:solidFill>
                  <a:schemeClr val="bg1"/>
                </a:solidFill>
                <a:latin typeface="Arial" panose="020B0604020202020204" pitchFamily="34" charset="0"/>
                <a:cs typeface="Arial" panose="020B0604020202020204" pitchFamily="34" charset="0"/>
              </a:rPr>
              <a:t> до 1 миллиона рублей это много или мало?</a:t>
            </a:r>
          </a:p>
        </p:txBody>
      </p:sp>
      <p:pic>
        <p:nvPicPr>
          <p:cNvPr id="24579" name="Рисунок 3">
            <a:extLst>
              <a:ext uri="{FF2B5EF4-FFF2-40B4-BE49-F238E27FC236}">
                <a16:creationId xmlns:a16="http://schemas.microsoft.com/office/drawing/2014/main" id="{87FB08DE-E123-610E-0ADA-6C21DE9AD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Объект 5">
            <a:extLst>
              <a:ext uri="{FF2B5EF4-FFF2-40B4-BE49-F238E27FC236}">
                <a16:creationId xmlns:a16="http://schemas.microsoft.com/office/drawing/2014/main" id="{FDA670FF-9156-0A5D-64C6-72BE51BAAC36}"/>
              </a:ext>
            </a:extLst>
          </p:cNvPr>
          <p:cNvSpPr>
            <a:spLocks noGrp="1"/>
          </p:cNvSpPr>
          <p:nvPr>
            <p:ph idx="1"/>
          </p:nvPr>
        </p:nvSpPr>
        <p:spPr/>
        <p:txBody>
          <a:bodyPr/>
          <a:lstStyle/>
          <a:p>
            <a:r>
              <a:rPr lang="ru-RU" altLang="ru-RU" sz="1800" b="1" dirty="0">
                <a:latin typeface="Arial" panose="020B0604020202020204" pitchFamily="34" charset="0"/>
                <a:cs typeface="Arial" panose="020B0604020202020204" pitchFamily="34" charset="0"/>
              </a:rPr>
              <a:t>Суть дела</a:t>
            </a:r>
            <a:r>
              <a:rPr lang="ru-RU" altLang="ru-RU" sz="1800" dirty="0">
                <a:latin typeface="Arial" panose="020B0604020202020204" pitchFamily="34" charset="0"/>
                <a:cs typeface="Arial" panose="020B0604020202020204" pitchFamily="34" charset="0"/>
              </a:rPr>
              <a:t>: Пунктом 23 статьи 19 Положения о закупке МАУ установлено, что процедура закупки у единственного поставщика </a:t>
            </a:r>
            <a:r>
              <a:rPr lang="ru-RU" altLang="ru-RU" sz="1800" b="1" dirty="0">
                <a:latin typeface="Arial" panose="020B0604020202020204" pitchFamily="34" charset="0"/>
                <a:cs typeface="Arial" panose="020B0604020202020204" pitchFamily="34" charset="0"/>
              </a:rPr>
              <a:t>может применяться</a:t>
            </a:r>
            <a:r>
              <a:rPr lang="ru-RU" altLang="ru-RU" sz="1800" dirty="0">
                <a:latin typeface="Arial" panose="020B0604020202020204" pitchFamily="34" charset="0"/>
                <a:cs typeface="Arial" panose="020B0604020202020204" pitchFamily="34" charset="0"/>
              </a:rPr>
              <a:t> Заказчиком в случае осуществляются закупки товаров, работ, услуг, стоимость которых</a:t>
            </a:r>
            <a:r>
              <a:rPr lang="ru-RU" altLang="ru-RU" sz="1800" b="1" dirty="0">
                <a:latin typeface="Arial" panose="020B0604020202020204" pitchFamily="34" charset="0"/>
                <a:cs typeface="Arial" panose="020B0604020202020204" pitchFamily="34" charset="0"/>
              </a:rPr>
              <a:t>, не превышает один миллион рублей</a:t>
            </a:r>
            <a:r>
              <a:rPr lang="ru-RU" altLang="ru-RU" sz="1800" dirty="0">
                <a:latin typeface="Arial" panose="020B0604020202020204" pitchFamily="34" charset="0"/>
                <a:cs typeface="Arial" panose="020B0604020202020204" pitchFamily="34" charset="0"/>
              </a:rPr>
              <a:t>. </a:t>
            </a:r>
          </a:p>
          <a:p>
            <a:endParaRPr lang="ru-RU" altLang="ru-RU" sz="1800" b="1" dirty="0">
              <a:latin typeface="Arial" panose="020B0604020202020204" pitchFamily="34" charset="0"/>
              <a:cs typeface="Arial" panose="020B0604020202020204" pitchFamily="34" charset="0"/>
            </a:endParaRPr>
          </a:p>
          <a:p>
            <a:r>
              <a:rPr lang="ru-RU" altLang="ru-RU" sz="1800" b="1" dirty="0">
                <a:latin typeface="Arial" panose="020B0604020202020204" pitchFamily="34" charset="0"/>
                <a:cs typeface="Arial" panose="020B0604020202020204" pitchFamily="34" charset="0"/>
              </a:rPr>
              <a:t>Вывод КО: </a:t>
            </a:r>
            <a:r>
              <a:rPr lang="ru-RU" altLang="ru-RU" sz="1800" dirty="0">
                <a:latin typeface="Arial" panose="020B0604020202020204" pitchFamily="34" charset="0"/>
                <a:cs typeface="Arial" panose="020B0604020202020204" pitchFamily="34" charset="0"/>
              </a:rPr>
              <a:t>Заказчик, включив в Положение о закупке право заключения договора с единственным поставщиком (подрядчиком, исполнителем), стоимость которого не превышает 1 млн. рублей, </a:t>
            </a:r>
            <a:r>
              <a:rPr lang="ru-RU" altLang="ru-RU" sz="1800" b="1" dirty="0">
                <a:latin typeface="Arial" panose="020B0604020202020204" pitchFamily="34" charset="0"/>
                <a:cs typeface="Arial" panose="020B0604020202020204" pitchFamily="34" charset="0"/>
              </a:rPr>
              <a:t>обеспечил возможность проведения закупки с единственным поставщиком (подрядчиком, исполнителем) в любых случаях и при любых потребностях без проведения конкурентных процедур, независимо от наличия конкурентного рынка</a:t>
            </a:r>
            <a:r>
              <a:rPr lang="ru-RU" altLang="ru-RU" sz="1800" dirty="0">
                <a:latin typeface="Arial" panose="020B0604020202020204" pitchFamily="34" charset="0"/>
                <a:cs typeface="Arial" panose="020B0604020202020204" pitchFamily="34" charset="0"/>
              </a:rPr>
              <a:t>, что, в свою очередь, приводит к </a:t>
            </a:r>
            <a:r>
              <a:rPr lang="ru-RU" altLang="ru-RU" sz="1800" b="1" dirty="0">
                <a:latin typeface="Arial" panose="020B0604020202020204" pitchFamily="34" charset="0"/>
                <a:cs typeface="Arial" panose="020B0604020202020204" pitchFamily="34" charset="0"/>
              </a:rPr>
              <a:t>дискриминации и ограничению конкуренции</a:t>
            </a:r>
            <a:r>
              <a:rPr lang="ru-RU" altLang="ru-RU" sz="1800" dirty="0">
                <a:latin typeface="Arial" panose="020B0604020202020204" pitchFamily="34" charset="0"/>
                <a:cs typeface="Arial" panose="020B0604020202020204" pitchFamily="34" charset="0"/>
              </a:rPr>
              <a:t>. Правового обоснования и иных доказательств необходимости включения в Положение о закупке способа закупки у единственного поставщика на сумму, не превышающую 1 000 000 (один миллион) рублей в материалы дела </a:t>
            </a:r>
            <a:r>
              <a:rPr lang="ru-RU" altLang="ru-RU" sz="1800" b="1" dirty="0">
                <a:latin typeface="Arial" panose="020B0604020202020204" pitchFamily="34" charset="0"/>
                <a:cs typeface="Arial" panose="020B0604020202020204" pitchFamily="34" charset="0"/>
              </a:rPr>
              <a:t>не представлен</a:t>
            </a:r>
            <a:r>
              <a:rPr lang="ru-RU" altLang="ru-RU" sz="18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0D069932-A695-A24E-7195-4846872EDD23}"/>
              </a:ext>
            </a:extLst>
          </p:cNvPr>
          <p:cNvSpPr txBox="1"/>
          <p:nvPr/>
        </p:nvSpPr>
        <p:spPr>
          <a:xfrm>
            <a:off x="982663" y="5888038"/>
            <a:ext cx="10972800" cy="646112"/>
          </a:xfrm>
          <a:prstGeom prst="rect">
            <a:avLst/>
          </a:prstGeom>
          <a:solidFill>
            <a:schemeClr val="bg1">
              <a:lumMod val="85000"/>
            </a:schemeClr>
          </a:solidFill>
          <a:ln>
            <a:solidFill>
              <a:schemeClr val="tx1"/>
            </a:solidFill>
          </a:ln>
        </p:spPr>
        <p:txBody>
          <a:bodyPr>
            <a:spAutoFit/>
          </a:bodyPr>
          <a:lstStyle/>
          <a:p>
            <a:pPr>
              <a:defRPr/>
            </a:pPr>
            <a:r>
              <a:rPr lang="ru-RU"/>
              <a:t>Решение Марийского УФАС России от 08.08.2022 по делу N 012/01/17-370/2022 Решение Арбитражного суда Республики Марий Эл от 20.02.2023 по делу N А38-5225/2022</a:t>
            </a:r>
            <a:endParaRPr lang="ru-RU" dirty="0"/>
          </a:p>
        </p:txBody>
      </p:sp>
    </p:spTree>
    <p:extLst>
      <p:ext uri="{BB962C8B-B14F-4D97-AF65-F5344CB8AC3E}">
        <p14:creationId xmlns:p14="http://schemas.microsoft.com/office/powerpoint/2010/main" val="372826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2B698-7E05-205C-CB10-2321DD5BDDEF}"/>
              </a:ext>
            </a:extLst>
          </p:cNvPr>
          <p:cNvSpPr>
            <a:spLocks noGrp="1"/>
          </p:cNvSpPr>
          <p:nvPr>
            <p:ph type="title"/>
          </p:nvPr>
        </p:nvSpPr>
        <p:spPr>
          <a:xfrm>
            <a:off x="3359150" y="274638"/>
            <a:ext cx="8223250" cy="1143000"/>
          </a:xfrm>
          <a:solidFill>
            <a:schemeClr val="accent6"/>
          </a:solidFill>
        </p:spPr>
        <p:txBody>
          <a:bodyPr/>
          <a:lstStyle/>
          <a:p>
            <a:pPr>
              <a:defRPr/>
            </a:pPr>
            <a:r>
              <a:rPr lang="ru-RU" sz="3200" b="1" dirty="0">
                <a:solidFill>
                  <a:schemeClr val="bg1"/>
                </a:solidFill>
                <a:latin typeface="Arial" panose="020B0604020202020204" pitchFamily="34" charset="0"/>
                <a:cs typeface="Arial" panose="020B0604020202020204" pitchFamily="34" charset="0"/>
              </a:rPr>
              <a:t>Достаточно ли указать предельную сумму для закупок у </a:t>
            </a:r>
            <a:r>
              <a:rPr lang="ru-RU" sz="3200" b="1" dirty="0" err="1">
                <a:solidFill>
                  <a:schemeClr val="bg1"/>
                </a:solidFill>
                <a:latin typeface="Arial" panose="020B0604020202020204" pitchFamily="34" charset="0"/>
                <a:cs typeface="Arial" panose="020B0604020202020204" pitchFamily="34" charset="0"/>
              </a:rPr>
              <a:t>едпоставщика</a:t>
            </a:r>
            <a:endParaRPr lang="ru-RU" sz="3200" b="1" dirty="0">
              <a:solidFill>
                <a:schemeClr val="bg1"/>
              </a:solidFill>
              <a:latin typeface="Arial" panose="020B0604020202020204" pitchFamily="34" charset="0"/>
              <a:cs typeface="Arial" panose="020B0604020202020204" pitchFamily="34" charset="0"/>
            </a:endParaRPr>
          </a:p>
        </p:txBody>
      </p:sp>
      <p:pic>
        <p:nvPicPr>
          <p:cNvPr id="25603" name="Рисунок 3">
            <a:extLst>
              <a:ext uri="{FF2B5EF4-FFF2-40B4-BE49-F238E27FC236}">
                <a16:creationId xmlns:a16="http://schemas.microsoft.com/office/drawing/2014/main" id="{FC83DCB8-4769-4339-2106-85DF93DA0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6A588D2-8744-AE83-0341-08B41A42929B}"/>
              </a:ext>
            </a:extLst>
          </p:cNvPr>
          <p:cNvSpPr txBox="1"/>
          <p:nvPr/>
        </p:nvSpPr>
        <p:spPr>
          <a:xfrm>
            <a:off x="609600" y="5942013"/>
            <a:ext cx="10972800" cy="368300"/>
          </a:xfrm>
          <a:prstGeom prst="rect">
            <a:avLst/>
          </a:prstGeom>
          <a:solidFill>
            <a:schemeClr val="bg1">
              <a:lumMod val="85000"/>
            </a:schemeClr>
          </a:solidFill>
          <a:ln>
            <a:solidFill>
              <a:schemeClr val="tx1"/>
            </a:solidFill>
          </a:ln>
        </p:spPr>
        <p:txBody>
          <a:bodyPr>
            <a:spAutoFit/>
          </a:bodyPr>
          <a:lstStyle/>
          <a:p>
            <a:pPr>
              <a:defRPr/>
            </a:pPr>
            <a:r>
              <a:rPr lang="ru-RU"/>
              <a:t>Решение Марийского УФАС России от 07.10.2025 по делу N 012/01/17-489/2025 </a:t>
            </a:r>
            <a:endParaRPr lang="ru-RU" dirty="0"/>
          </a:p>
        </p:txBody>
      </p:sp>
      <p:sp>
        <p:nvSpPr>
          <p:cNvPr id="25605" name="Объект 2">
            <a:extLst>
              <a:ext uri="{FF2B5EF4-FFF2-40B4-BE49-F238E27FC236}">
                <a16:creationId xmlns:a16="http://schemas.microsoft.com/office/drawing/2014/main" id="{B3B5A21D-E1CE-5DB5-CF1D-74C53CF86B75}"/>
              </a:ext>
            </a:extLst>
          </p:cNvPr>
          <p:cNvSpPr>
            <a:spLocks noGrp="1"/>
          </p:cNvSpPr>
          <p:nvPr>
            <p:ph idx="1"/>
          </p:nvPr>
        </p:nvSpPr>
        <p:spPr>
          <a:xfrm>
            <a:off x="192088" y="1600200"/>
            <a:ext cx="11390312" cy="4525963"/>
          </a:xfrm>
        </p:spPr>
        <p:txBody>
          <a:bodyPr/>
          <a:lstStyle/>
          <a:p>
            <a:r>
              <a:rPr lang="ru-RU" altLang="ru-RU" sz="2400">
                <a:latin typeface="Arial" panose="020B0604020202020204" pitchFamily="34" charset="0"/>
                <a:cs typeface="Arial" panose="020B0604020202020204" pitchFamily="34" charset="0"/>
              </a:rPr>
              <a:t>Положением о закупке установлено, что учреждение принимает решение о заключении договора с единственным поставщиком в случае осуществления закупки </a:t>
            </a:r>
            <a:r>
              <a:rPr lang="ru-RU" altLang="ru-RU" sz="2400" b="1">
                <a:latin typeface="Arial" panose="020B0604020202020204" pitchFamily="34" charset="0"/>
                <a:cs typeface="Arial" panose="020B0604020202020204" pitchFamily="34" charset="0"/>
              </a:rPr>
              <a:t>на сумму не свыше 600 тысяч рублей </a:t>
            </a:r>
            <a:r>
              <a:rPr lang="ru-RU" altLang="ru-RU" sz="2400">
                <a:latin typeface="Arial" panose="020B0604020202020204" pitchFamily="34" charset="0"/>
                <a:cs typeface="Arial" panose="020B0604020202020204" pitchFamily="34" charset="0"/>
              </a:rPr>
              <a:t>по одному договору, с учетом всех налогов и сборов.</a:t>
            </a:r>
            <a:br>
              <a:rPr lang="ru-RU" altLang="ru-RU" sz="2400">
                <a:latin typeface="Arial" panose="020B0604020202020204" pitchFamily="34" charset="0"/>
                <a:cs typeface="Arial" panose="020B0604020202020204" pitchFamily="34" charset="0"/>
              </a:rPr>
            </a:br>
            <a:r>
              <a:rPr lang="ru-RU" altLang="ru-RU" sz="2400">
                <a:latin typeface="Arial" panose="020B0604020202020204" pitchFamily="34" charset="0"/>
                <a:cs typeface="Arial" panose="020B0604020202020204" pitchFamily="34" charset="0"/>
              </a:rPr>
              <a:t>Между тем, в рассматриваемом случае неконкурентный способ закупки </a:t>
            </a:r>
            <a:r>
              <a:rPr lang="ru-RU" altLang="ru-RU" sz="2400" b="1">
                <a:latin typeface="Arial" panose="020B0604020202020204" pitchFamily="34" charset="0"/>
                <a:cs typeface="Arial" panose="020B0604020202020204" pitchFamily="34" charset="0"/>
              </a:rPr>
              <a:t>никакими критериями (кроме как ценового) и случаями не ограничен</a:t>
            </a:r>
            <a:r>
              <a:rPr lang="ru-RU" altLang="ru-RU" sz="2400">
                <a:latin typeface="Arial" panose="020B0604020202020204" pitchFamily="34" charset="0"/>
                <a:cs typeface="Arial" panose="020B0604020202020204" pitchFamily="34" charset="0"/>
              </a:rPr>
              <a:t>, что позволяет учреждению осуществлять закупку у единственного поставщика </a:t>
            </a:r>
            <a:r>
              <a:rPr lang="ru-RU" altLang="ru-RU" sz="2400" b="1">
                <a:latin typeface="Arial" panose="020B0604020202020204" pitchFamily="34" charset="0"/>
                <a:cs typeface="Arial" panose="020B0604020202020204" pitchFamily="34" charset="0"/>
              </a:rPr>
              <a:t>независимо от наличия конкурентного рынка</a:t>
            </a:r>
            <a:r>
              <a:rPr lang="ru-RU" altLang="ru-RU" sz="2400">
                <a:latin typeface="Arial" panose="020B0604020202020204" pitchFamily="34" charset="0"/>
                <a:cs typeface="Arial" panose="020B0604020202020204" pitchFamily="34" charset="0"/>
              </a:rPr>
              <a:t>, создает возможность привлечения исполнителя без проведения торгов, и, как следствие, приводит к дискриминации и ограничению конкуренции. </a:t>
            </a:r>
          </a:p>
          <a:p>
            <a:endParaRPr lang="ru-RU" altLang="ru-RU"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41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EB725-87E2-4DC5-83D6-82D29499C60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1F546D-CCA1-9C17-03C4-7DC8BC052F17}"/>
              </a:ext>
            </a:extLst>
          </p:cNvPr>
          <p:cNvSpPr>
            <a:spLocks noGrp="1"/>
          </p:cNvSpPr>
          <p:nvPr>
            <p:ph type="title"/>
          </p:nvPr>
        </p:nvSpPr>
        <p:spPr>
          <a:xfrm>
            <a:off x="2351584" y="274638"/>
            <a:ext cx="9230816" cy="1143000"/>
          </a:xfrm>
          <a:solidFill>
            <a:schemeClr val="accent6"/>
          </a:solidFill>
        </p:spPr>
        <p:txBody>
          <a:bodyPr/>
          <a:lstStyle/>
          <a:p>
            <a:pPr>
              <a:defRPr/>
            </a:pPr>
            <a:r>
              <a:rPr lang="ru-RU" sz="2800" b="1" dirty="0">
                <a:solidFill>
                  <a:schemeClr val="bg1"/>
                </a:solidFill>
                <a:latin typeface="Arial" panose="020B0604020202020204" pitchFamily="34" charset="0"/>
                <a:cs typeface="Arial" panose="020B0604020202020204" pitchFamily="34" charset="0"/>
              </a:rPr>
              <a:t>Основание применения закупки у единственного поставщика (исполнителя, подрядчика)</a:t>
            </a:r>
          </a:p>
        </p:txBody>
      </p:sp>
      <p:pic>
        <p:nvPicPr>
          <p:cNvPr id="25603" name="Рисунок 3">
            <a:extLst>
              <a:ext uri="{FF2B5EF4-FFF2-40B4-BE49-F238E27FC236}">
                <a16:creationId xmlns:a16="http://schemas.microsoft.com/office/drawing/2014/main" id="{155D6AF9-9DAC-ACD1-0DF7-45204F1B8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5103BF4-970E-7712-A2AC-457E5C91A2B9}"/>
              </a:ext>
            </a:extLst>
          </p:cNvPr>
          <p:cNvSpPr txBox="1"/>
          <p:nvPr/>
        </p:nvSpPr>
        <p:spPr>
          <a:xfrm>
            <a:off x="609600" y="5942013"/>
            <a:ext cx="10972800" cy="368300"/>
          </a:xfrm>
          <a:prstGeom prst="rect">
            <a:avLst/>
          </a:prstGeom>
          <a:solidFill>
            <a:schemeClr val="bg1">
              <a:lumMod val="85000"/>
            </a:schemeClr>
          </a:solidFill>
          <a:ln>
            <a:solidFill>
              <a:schemeClr val="tx1"/>
            </a:solidFill>
          </a:ln>
        </p:spPr>
        <p:txBody>
          <a:bodyPr>
            <a:spAutoFit/>
          </a:bodyPr>
          <a:lstStyle/>
          <a:p>
            <a:pPr>
              <a:defRPr/>
            </a:pPr>
            <a:r>
              <a:rPr lang="ru-RU" dirty="0"/>
              <a:t>Из Типового положения о закупке</a:t>
            </a:r>
          </a:p>
        </p:txBody>
      </p:sp>
      <p:sp>
        <p:nvSpPr>
          <p:cNvPr id="25605" name="Объект 2">
            <a:extLst>
              <a:ext uri="{FF2B5EF4-FFF2-40B4-BE49-F238E27FC236}">
                <a16:creationId xmlns:a16="http://schemas.microsoft.com/office/drawing/2014/main" id="{22167FF7-8FAA-946F-736F-5C40E34F8E4B}"/>
              </a:ext>
            </a:extLst>
          </p:cNvPr>
          <p:cNvSpPr>
            <a:spLocks noGrp="1"/>
          </p:cNvSpPr>
          <p:nvPr>
            <p:ph idx="1"/>
          </p:nvPr>
        </p:nvSpPr>
        <p:spPr>
          <a:xfrm>
            <a:off x="192088" y="1600200"/>
            <a:ext cx="11390312" cy="4525963"/>
          </a:xfrm>
        </p:spPr>
        <p:txBody>
          <a:bodyPr/>
          <a:lstStyle/>
          <a:p>
            <a:r>
              <a:rPr lang="ru-RU" sz="3000" dirty="0">
                <a:latin typeface="Arial" panose="020B0604020202020204" pitchFamily="34" charset="0"/>
                <a:cs typeface="Arial" panose="020B0604020202020204" pitchFamily="34" charset="0"/>
              </a:rPr>
              <a:t>осуществления поставки товаров, выполнения работ, оказания услуг для нужд заказчика на сумму, </a:t>
            </a:r>
            <a:r>
              <a:rPr lang="ru-RU" sz="3000" b="1" dirty="0">
                <a:latin typeface="Arial" panose="020B0604020202020204" pitchFamily="34" charset="0"/>
                <a:cs typeface="Arial" panose="020B0604020202020204" pitchFamily="34" charset="0"/>
              </a:rPr>
              <a:t>не превышающую шестисот тысяч рублей.</a:t>
            </a:r>
          </a:p>
          <a:p>
            <a:r>
              <a:rPr lang="ru-RU" sz="3000" dirty="0">
                <a:latin typeface="Arial" panose="020B0604020202020204" pitchFamily="34" charset="0"/>
                <a:cs typeface="Arial" panose="020B0604020202020204" pitchFamily="34" charset="0"/>
              </a:rPr>
              <a:t>При этом годовой объем закупок, который заказчик вправе осуществить на основании настоящего пункта, не должен превышать </a:t>
            </a:r>
            <a:r>
              <a:rPr lang="ru-RU" sz="3000" b="1" dirty="0">
                <a:latin typeface="Arial" panose="020B0604020202020204" pitchFamily="34" charset="0"/>
                <a:cs typeface="Arial" panose="020B0604020202020204" pitchFamily="34" charset="0"/>
              </a:rPr>
              <a:t>тридцать процентов </a:t>
            </a:r>
            <a:r>
              <a:rPr lang="ru-RU" sz="3000" dirty="0">
                <a:latin typeface="Arial" panose="020B0604020202020204" pitchFamily="34" charset="0"/>
                <a:cs typeface="Arial" panose="020B0604020202020204" pitchFamily="34" charset="0"/>
              </a:rPr>
              <a:t>общего годового объема закупок </a:t>
            </a:r>
            <a:r>
              <a:rPr lang="ru-RU" sz="3000" b="1" dirty="0">
                <a:latin typeface="Arial" panose="020B0604020202020204" pitchFamily="34" charset="0"/>
                <a:cs typeface="Arial" panose="020B0604020202020204" pitchFamily="34" charset="0"/>
              </a:rPr>
              <a:t>либо четырех миллионов рублей</a:t>
            </a:r>
            <a:r>
              <a:rPr lang="ru-RU" sz="3000" dirty="0">
                <a:latin typeface="Arial" panose="020B0604020202020204" pitchFamily="34" charset="0"/>
                <a:cs typeface="Arial" panose="020B0604020202020204" pitchFamily="34" charset="0"/>
              </a:rPr>
              <a:t>;</a:t>
            </a:r>
          </a:p>
          <a:p>
            <a:endParaRPr lang="ru-RU" alt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76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1A1EBE9F-8A14-88FA-0E5D-D6925C081B2B}"/>
              </a:ext>
            </a:extLst>
          </p:cNvPr>
          <p:cNvSpPr>
            <a:spLocks noGrp="1" noChangeArrowheads="1"/>
          </p:cNvSpPr>
          <p:nvPr>
            <p:ph type="title"/>
          </p:nvPr>
        </p:nvSpPr>
        <p:spPr>
          <a:xfrm>
            <a:off x="4129088" y="115888"/>
            <a:ext cx="8045450" cy="565150"/>
          </a:xfrm>
          <a:solidFill>
            <a:schemeClr val="accent6"/>
          </a:solidFill>
        </p:spPr>
        <p:txBody>
          <a:bodyPr/>
          <a:lstStyle/>
          <a:p>
            <a:pPr eaLnBrk="1" hangingPunct="1">
              <a:defRPr/>
            </a:pPr>
            <a:r>
              <a:rPr lang="ru-RU" altLang="ru-RU" sz="2800" b="1" dirty="0">
                <a:solidFill>
                  <a:schemeClr val="bg1"/>
                </a:solidFill>
                <a:latin typeface="Arial" panose="020B0604020202020204" pitchFamily="34" charset="0"/>
                <a:ea typeface="Carlito"/>
                <a:cs typeface="Arial" panose="020B0604020202020204" pitchFamily="34" charset="0"/>
              </a:rPr>
              <a:t>Дробление закупок</a:t>
            </a:r>
          </a:p>
        </p:txBody>
      </p:sp>
      <p:sp>
        <p:nvSpPr>
          <p:cNvPr id="29699" name="Текст 2">
            <a:extLst>
              <a:ext uri="{FF2B5EF4-FFF2-40B4-BE49-F238E27FC236}">
                <a16:creationId xmlns:a16="http://schemas.microsoft.com/office/drawing/2014/main" id="{67BC0098-41E5-B069-B108-EE065937266C}"/>
              </a:ext>
            </a:extLst>
          </p:cNvPr>
          <p:cNvSpPr>
            <a:spLocks noGrp="1"/>
          </p:cNvSpPr>
          <p:nvPr>
            <p:ph type="body" idx="1"/>
          </p:nvPr>
        </p:nvSpPr>
        <p:spPr>
          <a:xfrm>
            <a:off x="407988" y="908050"/>
            <a:ext cx="11591925" cy="5329238"/>
          </a:xfrm>
        </p:spPr>
        <p:txBody>
          <a:bodyPr/>
          <a:lstStyle/>
          <a:p>
            <a:pPr eaLnBrk="1" hangingPunct="1">
              <a:spcBef>
                <a:spcPct val="0"/>
              </a:spcBef>
            </a:pPr>
            <a:r>
              <a:rPr lang="ru-RU" altLang="ru-RU" sz="1600" b="1" dirty="0">
                <a:latin typeface="Arial" panose="020B0604020202020204" pitchFamily="34" charset="0"/>
                <a:ea typeface="Carlito"/>
                <a:cs typeface="Arial" panose="020B0604020202020204" pitchFamily="34" charset="0"/>
              </a:rPr>
              <a:t>Обстоятельства</a:t>
            </a:r>
            <a:r>
              <a:rPr lang="ru-RU" altLang="ru-RU" sz="1600" dirty="0">
                <a:latin typeface="Arial" panose="020B0604020202020204" pitchFamily="34" charset="0"/>
                <a:ea typeface="Carlito"/>
                <a:cs typeface="Arial" panose="020B0604020202020204" pitchFamily="34" charset="0"/>
              </a:rPr>
              <a:t>: договоры имеют единую направленность - оснащенность детского технопарка "Кванториум" и заключены на поставку однородных товаров (оборудования). Договоры заключены в один день 12.12.2019, установлен единый срок поставки 31.12.2019, оплата по договорам производится по единому порядку в 2 этапа: 30% стоимости в течение 5 раб. дней с даты выставленного счета, 70% стоимости в качестве окончательного расчета в течение 10 раб. дней после подписания акта поставки. </a:t>
            </a:r>
            <a:r>
              <a:rPr lang="ru-RU" altLang="ru-RU" sz="1600" b="1" dirty="0">
                <a:latin typeface="Arial" panose="020B0604020202020204" pitchFamily="34" charset="0"/>
                <a:ea typeface="Carlito"/>
                <a:cs typeface="Arial" panose="020B0604020202020204" pitchFamily="34" charset="0"/>
              </a:rPr>
              <a:t>Источником финансирования </a:t>
            </a:r>
            <a:r>
              <a:rPr lang="ru-RU" altLang="ru-RU" sz="1600" dirty="0">
                <a:latin typeface="Arial" panose="020B0604020202020204" pitchFamily="34" charset="0"/>
                <a:ea typeface="Carlito"/>
                <a:cs typeface="Arial" panose="020B0604020202020204" pitchFamily="34" charset="0"/>
              </a:rPr>
              <a:t>- соглашение о предоставлении субсидии на иные цели N 303-АУ/ИЦ/4.5-1 от 12.03.2019 в рамках приоритетного национального проекта "Образование", согласно которому учреждению предоставлена субсидия в размере "..."</a:t>
            </a:r>
          </a:p>
          <a:p>
            <a:pPr eaLnBrk="1" hangingPunct="1">
              <a:spcBef>
                <a:spcPct val="0"/>
              </a:spcBef>
            </a:pPr>
            <a:r>
              <a:rPr lang="ru-RU" altLang="ru-RU" sz="1600" b="1" dirty="0">
                <a:latin typeface="Arial" panose="020B0604020202020204" pitchFamily="34" charset="0"/>
                <a:ea typeface="Carlito"/>
                <a:cs typeface="Arial" panose="020B0604020202020204" pitchFamily="34" charset="0"/>
              </a:rPr>
              <a:t>Фактически, исследуемые договоры образуют единую сделку, искусственно раздробленную и оформленную самостоятельными договорами для формального соблюдения ограничений, предусмотренных Законом о закупках, Положением о закупках учреждения и 135-ФЗ.</a:t>
            </a:r>
          </a:p>
          <a:p>
            <a:pPr eaLnBrk="1" hangingPunct="1">
              <a:spcBef>
                <a:spcPct val="0"/>
              </a:spcBef>
            </a:pPr>
            <a:r>
              <a:rPr lang="ru-RU" altLang="ru-RU" sz="1600" dirty="0">
                <a:latin typeface="Arial" panose="020B0604020202020204" pitchFamily="34" charset="0"/>
                <a:ea typeface="Carlito"/>
                <a:cs typeface="Arial" panose="020B0604020202020204" pitchFamily="34" charset="0"/>
              </a:rPr>
              <a:t>По мнению Комиссии, данная ситуация сложилась в результате внесения Заказчиком в Положении о закупке изменение в подп. 1 п. 22.3 раздела 22 (в ред. от 07.06.2019), позволяющее заключить договор по правилам прямой закупки при цене одного договора не более 3 000 000,00 рублей с учетом всех налогов, сборов и иных обязательных платежей без объективных на то оснований при наличии конкурентного рынка.</a:t>
            </a:r>
          </a:p>
          <a:p>
            <a:pPr eaLnBrk="1" hangingPunct="1">
              <a:spcBef>
                <a:spcPct val="0"/>
              </a:spcBef>
            </a:pPr>
            <a:r>
              <a:rPr lang="ru-RU" altLang="ru-RU" sz="1600" b="1" dirty="0">
                <a:latin typeface="Arial" panose="020B0604020202020204" pitchFamily="34" charset="0"/>
                <a:ea typeface="Carlito"/>
                <a:cs typeface="Arial" panose="020B0604020202020204" pitchFamily="34" charset="0"/>
              </a:rPr>
              <a:t>Включив в Положение о закупке (в ред. от 07.06.2019) право заключения договора с единственным поставщиком (подрядчиком, исполнителем), стоимость которого не превышает 3 000 000,00 руб., ГАУ ДО "О" обеспечил возможность проведения закупки с единственным поставщиком (подрядчиком, исполнителем) в любых случаях и при любых потребностях без проведения конкурентных процедур, независимо от наличия конкурентного рынка, что, в свою очередь, приводит к дискриминации и ограничению конкуренции.</a:t>
            </a:r>
          </a:p>
          <a:p>
            <a:pPr eaLnBrk="1" hangingPunct="1">
              <a:spcBef>
                <a:spcPct val="0"/>
              </a:spcBef>
            </a:pPr>
            <a:r>
              <a:rPr lang="ru-RU" altLang="ru-RU" sz="1600" dirty="0">
                <a:latin typeface="Arial" panose="020B0604020202020204" pitchFamily="34" charset="0"/>
                <a:ea typeface="Carlito"/>
                <a:cs typeface="Arial" panose="020B0604020202020204" pitchFamily="34" charset="0"/>
              </a:rPr>
              <a:t> Решение: Учреждение признано нарушившим требования ч. 1 ст. 17 ФЗ "О защите конкуренции»</a:t>
            </a:r>
          </a:p>
        </p:txBody>
      </p:sp>
      <p:sp>
        <p:nvSpPr>
          <p:cNvPr id="19460" name="TextBox 3">
            <a:extLst>
              <a:ext uri="{FF2B5EF4-FFF2-40B4-BE49-F238E27FC236}">
                <a16:creationId xmlns:a16="http://schemas.microsoft.com/office/drawing/2014/main" id="{2635A1DA-10F4-911F-5BBA-1B59FB1ADAA4}"/>
              </a:ext>
            </a:extLst>
          </p:cNvPr>
          <p:cNvSpPr txBox="1">
            <a:spLocks noChangeArrowheads="1"/>
          </p:cNvSpPr>
          <p:nvPr/>
        </p:nvSpPr>
        <p:spPr bwMode="auto">
          <a:xfrm>
            <a:off x="1974850" y="6295231"/>
            <a:ext cx="8458200" cy="338138"/>
          </a:xfrm>
          <a:prstGeom prst="rect">
            <a:avLst/>
          </a:prstGeom>
          <a:solidFill>
            <a:schemeClr val="bg1">
              <a:lumMod val="85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ru-RU" altLang="ru-RU" sz="1600" b="1" i="1" dirty="0">
                <a:latin typeface="Arial" panose="020B0604020202020204" pitchFamily="34" charset="0"/>
                <a:cs typeface="Arial" panose="020B0604020202020204" pitchFamily="34" charset="0"/>
              </a:rPr>
              <a:t>Решение Оренбургского УФАС России от 03.11.2020 по делу N 056/01/17-587/2020</a:t>
            </a:r>
          </a:p>
        </p:txBody>
      </p:sp>
      <p:pic>
        <p:nvPicPr>
          <p:cNvPr id="29701" name="Рисунок 1">
            <a:extLst>
              <a:ext uri="{FF2B5EF4-FFF2-40B4-BE49-F238E27FC236}">
                <a16:creationId xmlns:a16="http://schemas.microsoft.com/office/drawing/2014/main" id="{3F6074C0-7159-99D5-C7D1-287D4766E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8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object 3">
            <a:extLst>
              <a:ext uri="{FF2B5EF4-FFF2-40B4-BE49-F238E27FC236}">
                <a16:creationId xmlns:a16="http://schemas.microsoft.com/office/drawing/2014/main" id="{59735A14-2687-6DF3-6EFE-39B5602419CF}"/>
              </a:ext>
            </a:extLst>
          </p:cNvPr>
          <p:cNvSpPr>
            <a:spLocks noGrp="1" noChangeArrowheads="1"/>
          </p:cNvSpPr>
          <p:nvPr>
            <p:ph type="title"/>
          </p:nvPr>
        </p:nvSpPr>
        <p:spPr>
          <a:xfrm>
            <a:off x="5735638" y="96838"/>
            <a:ext cx="6284912" cy="695325"/>
          </a:xfrm>
          <a:solidFill>
            <a:schemeClr val="accent6"/>
          </a:solidFill>
        </p:spPr>
        <p:txBody>
          <a:bodyPr tIns="12065"/>
          <a:lstStyle/>
          <a:p>
            <a:pPr marL="12700" eaLnBrk="1" hangingPunct="1">
              <a:spcBef>
                <a:spcPts val="100"/>
              </a:spcBef>
              <a:defRPr/>
            </a:pPr>
            <a:r>
              <a:rPr lang="ru-RU" altLang="ru-RU" b="1" dirty="0">
                <a:solidFill>
                  <a:schemeClr val="bg1"/>
                </a:solidFill>
                <a:ea typeface="Carlito"/>
              </a:rPr>
              <a:t>Дробление закупок</a:t>
            </a:r>
          </a:p>
        </p:txBody>
      </p:sp>
      <p:sp>
        <p:nvSpPr>
          <p:cNvPr id="21508" name="object 4">
            <a:extLst>
              <a:ext uri="{FF2B5EF4-FFF2-40B4-BE49-F238E27FC236}">
                <a16:creationId xmlns:a16="http://schemas.microsoft.com/office/drawing/2014/main" id="{8BA72C4B-425C-1C54-6352-34473FC7134C}"/>
              </a:ext>
            </a:extLst>
          </p:cNvPr>
          <p:cNvSpPr txBox="1">
            <a:spLocks noChangeArrowheads="1"/>
          </p:cNvSpPr>
          <p:nvPr/>
        </p:nvSpPr>
        <p:spPr bwMode="auto">
          <a:xfrm>
            <a:off x="407988" y="1125538"/>
            <a:ext cx="11625262" cy="3027362"/>
          </a:xfrm>
          <a:prstGeom prst="rect">
            <a:avLst/>
          </a:prstGeom>
          <a:noFill/>
          <a:ln w="9525">
            <a:solidFill>
              <a:srgbClr val="000000"/>
            </a:solidFill>
            <a:miter lim="800000"/>
            <a:headEnd/>
            <a:tailEnd/>
          </a:ln>
        </p:spPr>
        <p:txBody>
          <a:bodyPr lIns="0" tIns="11430" rIns="0" bIns="0">
            <a:spAutoFit/>
          </a:bodyPr>
          <a:lstStyle>
            <a:lvl1pPr marL="355600" indent="-344488">
              <a:tabLst>
                <a:tab pos="355600" algn="l"/>
                <a:tab pos="357188" algn="l"/>
              </a:tabLst>
              <a:defRPr>
                <a:solidFill>
                  <a:schemeClr val="tx1"/>
                </a:solidFill>
                <a:latin typeface="Calibri" panose="020F0502020204030204" pitchFamily="34" charset="0"/>
              </a:defRPr>
            </a:lvl1pPr>
            <a:lvl2pPr marL="742950" indent="-285750">
              <a:tabLst>
                <a:tab pos="355600" algn="l"/>
                <a:tab pos="357188" algn="l"/>
              </a:tabLst>
              <a:defRPr>
                <a:solidFill>
                  <a:schemeClr val="tx1"/>
                </a:solidFill>
                <a:latin typeface="Calibri" panose="020F0502020204030204" pitchFamily="34" charset="0"/>
              </a:defRPr>
            </a:lvl2pPr>
            <a:lvl3pPr marL="1143000" indent="-228600">
              <a:tabLst>
                <a:tab pos="355600" algn="l"/>
                <a:tab pos="357188" algn="l"/>
              </a:tabLst>
              <a:defRPr>
                <a:solidFill>
                  <a:schemeClr val="tx1"/>
                </a:solidFill>
                <a:latin typeface="Calibri" panose="020F0502020204030204" pitchFamily="34" charset="0"/>
              </a:defRPr>
            </a:lvl3pPr>
            <a:lvl4pPr marL="1600200" indent="-228600">
              <a:tabLst>
                <a:tab pos="355600" algn="l"/>
                <a:tab pos="357188" algn="l"/>
              </a:tabLst>
              <a:defRPr>
                <a:solidFill>
                  <a:schemeClr val="tx1"/>
                </a:solidFill>
                <a:latin typeface="Calibri" panose="020F0502020204030204" pitchFamily="34" charset="0"/>
              </a:defRPr>
            </a:lvl4pPr>
            <a:lvl5pPr marL="2057400" indent="-228600">
              <a:tabLst>
                <a:tab pos="355600" algn="l"/>
                <a:tab pos="3571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55600" algn="l"/>
                <a:tab pos="3571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55600" algn="l"/>
                <a:tab pos="3571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55600" algn="l"/>
                <a:tab pos="3571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55600" algn="l"/>
                <a:tab pos="357188" algn="l"/>
              </a:tabLst>
              <a:defRPr>
                <a:solidFill>
                  <a:schemeClr val="tx1"/>
                </a:solidFill>
                <a:latin typeface="Calibri" panose="020F0502020204030204" pitchFamily="34" charset="0"/>
              </a:defRPr>
            </a:lvl9pPr>
          </a:lstStyle>
          <a:p>
            <a:pPr marL="11112" indent="0" eaLnBrk="1" hangingPunct="1">
              <a:spcBef>
                <a:spcPts val="88"/>
              </a:spcBef>
              <a:defRPr/>
            </a:pPr>
            <a:r>
              <a:rPr lang="ru-RU" altLang="ru-RU" sz="1600" b="1" dirty="0">
                <a:latin typeface="Arial" panose="020B0604020202020204" pitchFamily="34" charset="0"/>
                <a:ea typeface="Carlito"/>
                <a:cs typeface="Arial" panose="020B0604020202020204" pitchFamily="34" charset="0"/>
              </a:rPr>
              <a:t>Суть дела: </a:t>
            </a:r>
            <a:r>
              <a:rPr lang="ru-RU" altLang="ru-RU" sz="1600" dirty="0">
                <a:latin typeface="Arial" panose="020B0604020202020204" pitchFamily="34" charset="0"/>
                <a:ea typeface="Carlito"/>
                <a:cs typeface="Arial" panose="020B0604020202020204" pitchFamily="34" charset="0"/>
              </a:rPr>
              <a:t>в целях поставки неона и монтажа данного оборудования на фасад УДС  Молот, 14.02.2018 Учреждением был заключен ряд договоров на общую сумму 2 535 235руб.:</a:t>
            </a:r>
          </a:p>
          <a:p>
            <a:pPr eaLnBrk="1" hangingPunct="1">
              <a:spcBef>
                <a:spcPts val="438"/>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117 с ИП Смирновым С.А. на оказание услуг по монтажу направляющих и неона, монтажу светильников на фасад УДС Молот на сумму 494 200 руб.;</a:t>
            </a:r>
          </a:p>
          <a:p>
            <a:pPr eaLnBrk="1" hangingPunct="1">
              <a:spcBef>
                <a:spcPts val="438"/>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118 с ИП Смирновым С.А. на оказание услуг по монтажу металлических рам и сеток на фасад УДС Молот на сумму 476 215 руб.;</a:t>
            </a:r>
          </a:p>
          <a:p>
            <a:pPr eaLnBrk="1" hangingPunct="1">
              <a:spcBef>
                <a:spcPts val="425"/>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119 с ИП Дмитриевым Д.С. на выполнение услуг по устройству, монтажу наружного оборудования УДС Молот на сумму 417 970 руб.;</a:t>
            </a:r>
          </a:p>
          <a:p>
            <a:pPr eaLnBrk="1" hangingPunct="1">
              <a:spcBef>
                <a:spcPts val="438"/>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121 с ООО «ЕДС-ПРОЕКТ» на сумму 480 000 руб. - поставка профессионального неона;</a:t>
            </a:r>
          </a:p>
          <a:p>
            <a:pPr eaLnBrk="1" hangingPunct="1">
              <a:spcBef>
                <a:spcPts val="438"/>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122 с ООО «Уран Н» на сумму 217 680 руб. - поставка крепежных и соединительных элементов для неона;</a:t>
            </a:r>
          </a:p>
          <a:p>
            <a:pPr eaLnBrk="1" hangingPunct="1">
              <a:spcBef>
                <a:spcPts val="438"/>
              </a:spcBef>
              <a:buFont typeface="Arial" panose="020B0604020202020204" pitchFamily="34" charset="0"/>
              <a:buChar char="•"/>
              <a:defRPr/>
            </a:pPr>
            <a:r>
              <a:rPr lang="ru-RU" altLang="ru-RU" sz="1600" dirty="0">
                <a:latin typeface="Arial" panose="020B0604020202020204" pitchFamily="34" charset="0"/>
                <a:ea typeface="Carlito"/>
                <a:cs typeface="Arial" panose="020B0604020202020204" pitchFamily="34" charset="0"/>
              </a:rPr>
              <a:t>№ 123 с ООО «</a:t>
            </a:r>
            <a:r>
              <a:rPr lang="ru-RU" altLang="ru-RU" sz="1600" dirty="0" err="1">
                <a:latin typeface="Arial" panose="020B0604020202020204" pitchFamily="34" charset="0"/>
                <a:ea typeface="Carlito"/>
                <a:cs typeface="Arial" panose="020B0604020202020204" pitchFamily="34" charset="0"/>
              </a:rPr>
              <a:t>ВеСта</a:t>
            </a:r>
            <a:r>
              <a:rPr lang="ru-RU" altLang="ru-RU" sz="1600" dirty="0">
                <a:latin typeface="Arial" panose="020B0604020202020204" pitchFamily="34" charset="0"/>
                <a:ea typeface="Carlito"/>
                <a:cs typeface="Arial" panose="020B0604020202020204" pitchFamily="34" charset="0"/>
              </a:rPr>
              <a:t>» на сумму 449 170 руб. - поставка неона, дополнительных  деталей.</a:t>
            </a:r>
          </a:p>
        </p:txBody>
      </p:sp>
      <p:sp>
        <p:nvSpPr>
          <p:cNvPr id="2" name="TextBox 1">
            <a:extLst>
              <a:ext uri="{FF2B5EF4-FFF2-40B4-BE49-F238E27FC236}">
                <a16:creationId xmlns:a16="http://schemas.microsoft.com/office/drawing/2014/main" id="{56D173CF-787F-DFF4-80B6-078D1A31ECC6}"/>
              </a:ext>
            </a:extLst>
          </p:cNvPr>
          <p:cNvSpPr txBox="1"/>
          <p:nvPr/>
        </p:nvSpPr>
        <p:spPr>
          <a:xfrm>
            <a:off x="407988" y="4365625"/>
            <a:ext cx="11612562" cy="1476375"/>
          </a:xfrm>
          <a:prstGeom prst="rect">
            <a:avLst/>
          </a:prstGeom>
          <a:noFill/>
          <a:ln>
            <a:solidFill>
              <a:schemeClr val="accent1">
                <a:shade val="15000"/>
              </a:schemeClr>
            </a:solidFill>
          </a:ln>
        </p:spPr>
        <p:txBody>
          <a:bodyPr>
            <a:spAutoFit/>
          </a:bodyPr>
          <a:lstStyle/>
          <a:p>
            <a:pPr>
              <a:defRPr/>
            </a:pPr>
            <a:r>
              <a:rPr lang="ru-RU" b="1" dirty="0"/>
              <a:t>Решение суда</a:t>
            </a:r>
            <a:r>
              <a:rPr lang="ru-RU" dirty="0"/>
              <a:t>: апелляционный суд признает верной позицию антимонопольного органа о том, что заключение указанных договоров, предметы которых неразрывно связаны между собой, направлено на</a:t>
            </a:r>
          </a:p>
          <a:p>
            <a:pPr>
              <a:defRPr/>
            </a:pPr>
            <a:r>
              <a:rPr lang="ru-RU" dirty="0"/>
              <a:t>достижение единой хозяйственной цели, в связи с чем фактически эти договоры представляют собой единую сделку, искусственно раздробленную и оформленную шестью самостоятельными договорами для формального соблюдения ограничений, предусмотренных Положением о закупках. </a:t>
            </a:r>
          </a:p>
        </p:txBody>
      </p:sp>
      <p:sp>
        <p:nvSpPr>
          <p:cNvPr id="4" name="object 10">
            <a:extLst>
              <a:ext uri="{FF2B5EF4-FFF2-40B4-BE49-F238E27FC236}">
                <a16:creationId xmlns:a16="http://schemas.microsoft.com/office/drawing/2014/main" id="{2ADE933D-D145-6BF7-980B-7FB7FF2738AA}"/>
              </a:ext>
            </a:extLst>
          </p:cNvPr>
          <p:cNvSpPr txBox="1">
            <a:spLocks noChangeArrowheads="1"/>
          </p:cNvSpPr>
          <p:nvPr/>
        </p:nvSpPr>
        <p:spPr bwMode="auto">
          <a:xfrm>
            <a:off x="407988" y="6002338"/>
            <a:ext cx="11612562" cy="258762"/>
          </a:xfrm>
          <a:prstGeom prst="rect">
            <a:avLst/>
          </a:prstGeom>
          <a:solidFill>
            <a:schemeClr val="bg1">
              <a:lumMod val="85000"/>
            </a:schemeClr>
          </a:solidFill>
          <a:ln w="9525">
            <a:solidFill>
              <a:srgbClr val="000000"/>
            </a:solidFill>
            <a:miter lim="800000"/>
            <a:headEnd/>
            <a:tailEnd/>
          </a:ln>
        </p:spPr>
        <p:txBody>
          <a:bodyPr lIns="0" tIns="11430" rIns="0" bIns="0">
            <a:spAutoFit/>
          </a:bodyPr>
          <a:lstStyle>
            <a:lvl1pPr marL="381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8"/>
              </a:spcBef>
              <a:defRPr/>
            </a:pPr>
            <a:r>
              <a:rPr lang="ru-RU" altLang="ru-RU" sz="1600" b="1" dirty="0">
                <a:latin typeface="Arial" panose="020B0604020202020204" pitchFamily="34" charset="0"/>
                <a:cs typeface="Arial" panose="020B0604020202020204" pitchFamily="34" charset="0"/>
              </a:rPr>
              <a:t>Постановление 17 арбитражного  апелляционного суда № 17АП-11920/2019-  АК от 26.09.19 дело № А50-9973/2019</a:t>
            </a:r>
            <a:endParaRPr lang="ru-RU" altLang="ru-RU" sz="1600" baseline="39000" dirty="0">
              <a:latin typeface="Carlito"/>
              <a:ea typeface="Carlito"/>
              <a:cs typeface="Carlito"/>
            </a:endParaRPr>
          </a:p>
        </p:txBody>
      </p:sp>
    </p:spTree>
    <p:extLst>
      <p:ext uri="{BB962C8B-B14F-4D97-AF65-F5344CB8AC3E}">
        <p14:creationId xmlns:p14="http://schemas.microsoft.com/office/powerpoint/2010/main" val="329499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a:extLst>
              <a:ext uri="{FF2B5EF4-FFF2-40B4-BE49-F238E27FC236}">
                <a16:creationId xmlns:a16="http://schemas.microsoft.com/office/drawing/2014/main" id="{7E0211DB-FC95-E02F-FE71-65EAABBA5032}"/>
              </a:ext>
            </a:extLst>
          </p:cNvPr>
          <p:cNvSpPr>
            <a:spLocks noGrp="1" noChangeArrowheads="1"/>
          </p:cNvSpPr>
          <p:nvPr>
            <p:ph type="title"/>
          </p:nvPr>
        </p:nvSpPr>
        <p:spPr>
          <a:xfrm>
            <a:off x="2782888" y="0"/>
            <a:ext cx="9383712" cy="1108075"/>
          </a:xfrm>
          <a:solidFill>
            <a:schemeClr val="accent6"/>
          </a:solidFill>
        </p:spPr>
        <p:txBody>
          <a:bodyPr/>
          <a:lstStyle/>
          <a:p>
            <a:pPr eaLnBrk="1" hangingPunct="1">
              <a:defRPr/>
            </a:pPr>
            <a:r>
              <a:rPr lang="ru-RU" altLang="ru-RU" sz="3600" b="1" dirty="0">
                <a:solidFill>
                  <a:schemeClr val="bg1"/>
                </a:solidFill>
                <a:ea typeface="Carlito"/>
              </a:rPr>
              <a:t>Систематическое заключение договоров по одному предмету</a:t>
            </a:r>
          </a:p>
        </p:txBody>
      </p:sp>
      <p:sp>
        <p:nvSpPr>
          <p:cNvPr id="27651" name="Текст 2">
            <a:extLst>
              <a:ext uri="{FF2B5EF4-FFF2-40B4-BE49-F238E27FC236}">
                <a16:creationId xmlns:a16="http://schemas.microsoft.com/office/drawing/2014/main" id="{CF6C115C-8FF3-8C48-35DF-14E063B34B77}"/>
              </a:ext>
            </a:extLst>
          </p:cNvPr>
          <p:cNvSpPr>
            <a:spLocks noGrp="1" noChangeArrowheads="1"/>
          </p:cNvSpPr>
          <p:nvPr>
            <p:ph type="body" idx="1"/>
          </p:nvPr>
        </p:nvSpPr>
        <p:spPr>
          <a:xfrm>
            <a:off x="334963" y="1317625"/>
            <a:ext cx="11593512" cy="4271963"/>
          </a:xfrm>
        </p:spPr>
        <p:txBody>
          <a:bodyPr/>
          <a:lstStyle/>
          <a:p>
            <a:pPr marL="0" indent="0" eaLnBrk="1" hangingPunct="1">
              <a:spcBef>
                <a:spcPct val="0"/>
              </a:spcBef>
              <a:buFont typeface="Arial" panose="020B0604020202020204" pitchFamily="34" charset="0"/>
              <a:buNone/>
              <a:defRPr/>
            </a:pPr>
            <a:r>
              <a:rPr lang="ru-RU" altLang="ru-RU" sz="2000" b="1" dirty="0">
                <a:latin typeface="Times New Roman" panose="02020603050405020304" pitchFamily="18" charset="0"/>
                <a:cs typeface="Times New Roman" panose="02020603050405020304" pitchFamily="18" charset="0"/>
              </a:rPr>
              <a:t>Суть дела: </a:t>
            </a:r>
            <a:r>
              <a:rPr lang="ru-RU" altLang="ru-RU" sz="2000" dirty="0">
                <a:latin typeface="Times New Roman" panose="02020603050405020304" pitchFamily="18" charset="0"/>
                <a:cs typeface="Times New Roman" panose="02020603050405020304" pitchFamily="18" charset="0"/>
              </a:rPr>
              <a:t>Заказчик систематически заключал договоры </a:t>
            </a:r>
            <a:r>
              <a:rPr lang="ru-RU" altLang="ru-RU" sz="2000" b="1" dirty="0">
                <a:latin typeface="Times New Roman" panose="02020603050405020304" pitchFamily="18" charset="0"/>
                <a:cs typeface="Times New Roman" panose="02020603050405020304" pitchFamily="18" charset="0"/>
              </a:rPr>
              <a:t>на финансовую аренду транспортных средств </a:t>
            </a:r>
            <a:r>
              <a:rPr lang="ru-RU" altLang="ru-RU" sz="2000" dirty="0">
                <a:latin typeface="Times New Roman" panose="02020603050405020304" pitchFamily="18" charset="0"/>
                <a:cs typeface="Times New Roman" panose="02020603050405020304" pitchFamily="18" charset="0"/>
              </a:rPr>
              <a:t>с одними и теми же лицами при наличии возможности провести конкурентные процедуры.</a:t>
            </a:r>
          </a:p>
          <a:p>
            <a:pPr marL="0" indent="0" eaLnBrk="1" hangingPunct="1">
              <a:spcBef>
                <a:spcPct val="0"/>
              </a:spcBef>
              <a:buFont typeface="Arial" panose="020B0604020202020204" pitchFamily="34" charset="0"/>
              <a:buNone/>
              <a:defRPr/>
            </a:pPr>
            <a:r>
              <a:rPr lang="ru-RU" altLang="ru-RU" sz="2000" dirty="0">
                <a:latin typeface="Times New Roman" panose="02020603050405020304" pitchFamily="18" charset="0"/>
                <a:cs typeface="Times New Roman" panose="02020603050405020304" pitchFamily="18" charset="0"/>
              </a:rPr>
              <a:t>При этом, в соответствии с данными рейтингового агентства, в список крупнейших лизинговых компаний по состоянию на дату проведения анализа состояния конкуренции входило 93 организации. </a:t>
            </a:r>
          </a:p>
          <a:p>
            <a:pPr marL="0" indent="0" eaLnBrk="1" hangingPunct="1">
              <a:spcBef>
                <a:spcPct val="0"/>
              </a:spcBef>
              <a:buFont typeface="Arial" panose="020B0604020202020204" pitchFamily="34" charset="0"/>
              <a:buNone/>
              <a:defRPr/>
            </a:pPr>
            <a:r>
              <a:rPr lang="ru-RU" altLang="ru-RU" sz="2000" b="1" dirty="0">
                <a:latin typeface="Times New Roman" panose="02020603050405020304" pitchFamily="18" charset="0"/>
                <a:cs typeface="Times New Roman" panose="02020603050405020304" pitchFamily="18" charset="0"/>
              </a:rPr>
              <a:t>Вывод УФАС:</a:t>
            </a:r>
          </a:p>
          <a:p>
            <a:pPr eaLnBrk="1" hangingPunct="1">
              <a:spcBef>
                <a:spcPct val="0"/>
              </a:spcBef>
              <a:defRPr/>
            </a:pPr>
            <a:r>
              <a:rPr lang="ru-RU" altLang="ru-RU" sz="2000" dirty="0">
                <a:latin typeface="Times New Roman" panose="02020603050405020304" pitchFamily="18" charset="0"/>
                <a:cs typeface="Times New Roman" panose="02020603050405020304" pitchFamily="18" charset="0"/>
              </a:rPr>
              <a:t>Рассматриваемый товарный рынок является конкурентным.</a:t>
            </a:r>
          </a:p>
          <a:p>
            <a:pPr eaLnBrk="1" hangingPunct="1">
              <a:spcBef>
                <a:spcPct val="0"/>
              </a:spcBef>
              <a:defRPr/>
            </a:pPr>
            <a:r>
              <a:rPr lang="ru-RU" altLang="ru-RU" sz="2000" dirty="0">
                <a:latin typeface="Times New Roman" panose="02020603050405020304" pitchFamily="18" charset="0"/>
                <a:cs typeface="Times New Roman" panose="02020603050405020304" pitchFamily="18" charset="0"/>
              </a:rPr>
              <a:t>Таким образом, действия заказчика по включению в Положение случая закупки у единственного источника на конкурентном рынке </a:t>
            </a:r>
            <a:r>
              <a:rPr lang="ru-RU" altLang="ru-RU" sz="2000" b="1" dirty="0">
                <a:latin typeface="Times New Roman" panose="02020603050405020304" pitchFamily="18" charset="0"/>
                <a:cs typeface="Times New Roman" panose="02020603050405020304" pitchFamily="18" charset="0"/>
              </a:rPr>
              <a:t>не соответствуют требованиям Закона № 223-ФЗ и являются нарушением части 1 статьи 17 Закона № 135-ФЗ</a:t>
            </a:r>
            <a:r>
              <a:rPr lang="ru-RU" altLang="ru-RU" sz="2000" dirty="0">
                <a:latin typeface="Times New Roman" panose="02020603050405020304" pitchFamily="18" charset="0"/>
                <a:cs typeface="Times New Roman" panose="02020603050405020304" pitchFamily="18" charset="0"/>
              </a:rPr>
              <a:t>, так как указанный пункт Положения о закупке не учитывает ни характер таких услуг в связи с исключительностью их исполнения единственным поставщиком, ни особые цели и принципы (включение указанного пункта в качестве случая закупки у единственного источника не направлено на развитие добросовестной конкуренции и фактически ограничивает право потенциальных участников на участие в конкурентных процедурах).</a:t>
            </a:r>
          </a:p>
        </p:txBody>
      </p:sp>
      <p:pic>
        <p:nvPicPr>
          <p:cNvPr id="34820" name="Рисунок 1">
            <a:extLst>
              <a:ext uri="{FF2B5EF4-FFF2-40B4-BE49-F238E27FC236}">
                <a16:creationId xmlns:a16="http://schemas.microsoft.com/office/drawing/2014/main" id="{437579D7-A7DA-75F6-3FD5-8D2F614AB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198CECE-97DA-90FB-E434-9F12509DC18A}"/>
              </a:ext>
            </a:extLst>
          </p:cNvPr>
          <p:cNvSpPr txBox="1"/>
          <p:nvPr/>
        </p:nvSpPr>
        <p:spPr>
          <a:xfrm>
            <a:off x="650875" y="5692775"/>
            <a:ext cx="11376025" cy="369888"/>
          </a:xfrm>
          <a:prstGeom prst="rect">
            <a:avLst/>
          </a:prstGeom>
          <a:solidFill>
            <a:schemeClr val="bg1">
              <a:lumMod val="85000"/>
            </a:schemeClr>
          </a:solidFill>
          <a:ln>
            <a:solidFill>
              <a:srgbClr val="000000"/>
            </a:solidFill>
          </a:ln>
        </p:spPr>
        <p:txBody>
          <a:bodyPr>
            <a:spAutoFit/>
          </a:bodyPr>
          <a:lstStyle/>
          <a:p>
            <a:pPr>
              <a:defRPr/>
            </a:pPr>
            <a:r>
              <a:rPr lang="ru-RU" b="1" i="1" dirty="0"/>
              <a:t>Решение Башкортостанского УФАС России от 19.11.2021 по делу № Т0002/01/17-1667/2021.</a:t>
            </a:r>
          </a:p>
        </p:txBody>
      </p:sp>
    </p:spTree>
    <p:extLst>
      <p:ext uri="{BB962C8B-B14F-4D97-AF65-F5344CB8AC3E}">
        <p14:creationId xmlns:p14="http://schemas.microsoft.com/office/powerpoint/2010/main" val="235086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3">
            <a:extLst>
              <a:ext uri="{FF2B5EF4-FFF2-40B4-BE49-F238E27FC236}">
                <a16:creationId xmlns:a16="http://schemas.microsoft.com/office/drawing/2014/main" id="{BB15697C-92C5-462A-D500-93F4C701374B}"/>
              </a:ext>
            </a:extLst>
          </p:cNvPr>
          <p:cNvSpPr txBox="1">
            <a:spLocks noChangeArrowheads="1"/>
          </p:cNvSpPr>
          <p:nvPr/>
        </p:nvSpPr>
        <p:spPr bwMode="auto">
          <a:xfrm>
            <a:off x="420688" y="1196975"/>
            <a:ext cx="117713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478" rIns="0" bIns="0">
            <a:spAutoFit/>
          </a:bodyPr>
          <a:lstStyle>
            <a:lvl1pPr marL="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88"/>
              </a:spcBef>
              <a:buFontTx/>
              <a:buNone/>
            </a:pPr>
            <a:r>
              <a:rPr lang="ru-RU" altLang="ru-RU" sz="1800" dirty="0">
                <a:latin typeface="Times New Roman" panose="02020603050405020304" pitchFamily="18" charset="0"/>
                <a:cs typeface="Times New Roman" panose="02020603050405020304" pitchFamily="18" charset="0"/>
              </a:rPr>
              <a:t>Заказчик с деятельностью по обеспечению проведения спортивных мероприятий </a:t>
            </a:r>
            <a:r>
              <a:rPr lang="ru-RU" altLang="ru-RU" sz="1800" b="1" dirty="0">
                <a:latin typeface="Times New Roman" panose="02020603050405020304" pitchFamily="18" charset="0"/>
                <a:cs typeface="Times New Roman" panose="02020603050405020304" pitchFamily="18" charset="0"/>
              </a:rPr>
              <a:t>ежегодно </a:t>
            </a:r>
            <a:r>
              <a:rPr lang="ru-RU" altLang="ru-RU" sz="1800" dirty="0">
                <a:latin typeface="Times New Roman" panose="02020603050405020304" pitchFamily="18" charset="0"/>
                <a:cs typeface="Times New Roman" panose="02020603050405020304" pitchFamily="18" charset="0"/>
              </a:rPr>
              <a:t>закупал спортивные товары неконкурентным способом </a:t>
            </a:r>
            <a:r>
              <a:rPr lang="ru-RU" altLang="ru-RU" sz="1800" b="1" dirty="0">
                <a:latin typeface="Times New Roman" panose="02020603050405020304" pitchFamily="18" charset="0"/>
                <a:cs typeface="Times New Roman" panose="02020603050405020304" pitchFamily="18" charset="0"/>
              </a:rPr>
              <a:t>у одних и тех же поставщиков</a:t>
            </a:r>
            <a:r>
              <a:rPr lang="ru-RU" altLang="ru-RU" sz="1800" dirty="0">
                <a:latin typeface="Times New Roman" panose="02020603050405020304" pitchFamily="18" charset="0"/>
                <a:cs typeface="Times New Roman" panose="02020603050405020304" pitchFamily="18" charset="0"/>
              </a:rPr>
              <a:t>.</a:t>
            </a:r>
          </a:p>
          <a:p>
            <a:pPr eaLnBrk="1" hangingPunct="1">
              <a:spcBef>
                <a:spcPts val="563"/>
              </a:spcBef>
              <a:buFontTx/>
              <a:buNone/>
            </a:pPr>
            <a:r>
              <a:rPr lang="ru-RU" altLang="ru-RU" sz="1800" dirty="0" err="1">
                <a:latin typeface="Times New Roman" panose="02020603050405020304" pitchFamily="18" charset="0"/>
                <a:cs typeface="Times New Roman" panose="02020603050405020304" pitchFamily="18" charset="0"/>
              </a:rPr>
              <a:t>ПоЗ</a:t>
            </a:r>
            <a:r>
              <a:rPr lang="ru-RU" altLang="ru-RU" sz="1800" dirty="0">
                <a:latin typeface="Times New Roman" panose="02020603050405020304" pitchFamily="18" charset="0"/>
                <a:cs typeface="Times New Roman" panose="02020603050405020304" pitchFamily="18" charset="0"/>
              </a:rPr>
              <a:t> позволяло заключать сделки с </a:t>
            </a:r>
            <a:r>
              <a:rPr lang="ru-RU" altLang="ru-RU" sz="1800" dirty="0" err="1">
                <a:latin typeface="Times New Roman" panose="02020603050405020304" pitchFamily="18" charset="0"/>
                <a:cs typeface="Times New Roman" panose="02020603050405020304" pitchFamily="18" charset="0"/>
              </a:rPr>
              <a:t>ед.поставщиком</a:t>
            </a:r>
            <a:r>
              <a:rPr lang="ru-RU" altLang="ru-RU" sz="1800" dirty="0">
                <a:latin typeface="Times New Roman" panose="02020603050405020304" pitchFamily="18" charset="0"/>
                <a:cs typeface="Times New Roman" panose="02020603050405020304" pitchFamily="18" charset="0"/>
              </a:rPr>
              <a:t> </a:t>
            </a:r>
            <a:r>
              <a:rPr lang="ru-RU" altLang="ru-RU" sz="1800" b="1" dirty="0">
                <a:latin typeface="Times New Roman" panose="02020603050405020304" pitchFamily="18" charset="0"/>
                <a:cs typeface="Times New Roman" panose="02020603050405020304" pitchFamily="18" charset="0"/>
              </a:rPr>
              <a:t>более чем в 60 случаях </a:t>
            </a:r>
            <a:r>
              <a:rPr lang="ru-RU" altLang="ru-RU" sz="1800" dirty="0">
                <a:latin typeface="Times New Roman" panose="02020603050405020304" pitchFamily="18" charset="0"/>
                <a:cs typeface="Times New Roman" panose="02020603050405020304" pitchFamily="18" charset="0"/>
              </a:rPr>
              <a:t>независимо от наличия конкурентного рынка.</a:t>
            </a:r>
          </a:p>
          <a:p>
            <a:pPr eaLnBrk="1" hangingPunct="1">
              <a:spcBef>
                <a:spcPts val="450"/>
              </a:spcBef>
              <a:buFontTx/>
              <a:buNone/>
            </a:pPr>
            <a:r>
              <a:rPr lang="ru-RU" altLang="ru-RU" sz="1800" b="1" dirty="0">
                <a:latin typeface="Times New Roman" panose="02020603050405020304" pitchFamily="18" charset="0"/>
                <a:cs typeface="Times New Roman" panose="02020603050405020304" pitchFamily="18" charset="0"/>
              </a:rPr>
              <a:t>Контролеры предписали скорректировать ПОЗ. Суды их поддержали:</a:t>
            </a:r>
            <a:endParaRPr lang="ru-RU" altLang="ru-RU" sz="1800" dirty="0">
              <a:latin typeface="Times New Roman" panose="02020603050405020304" pitchFamily="18" charset="0"/>
              <a:cs typeface="Times New Roman" panose="02020603050405020304" pitchFamily="18" charset="0"/>
            </a:endParaRPr>
          </a:p>
          <a:p>
            <a:pPr eaLnBrk="1" hangingPunct="1">
              <a:spcBef>
                <a:spcPct val="0"/>
              </a:spcBef>
              <a:buFontTx/>
              <a:buChar char="●"/>
            </a:pPr>
            <a:r>
              <a:rPr lang="ru-RU" altLang="ru-RU" sz="1800" dirty="0">
                <a:latin typeface="Times New Roman" panose="02020603050405020304" pitchFamily="18" charset="0"/>
                <a:cs typeface="Times New Roman" panose="02020603050405020304" pitchFamily="18" charset="0"/>
              </a:rPr>
              <a:t>невозможность поставки спортивных товаров иными поставщиками, не обосновали;</a:t>
            </a:r>
          </a:p>
          <a:p>
            <a:pPr eaLnBrk="1" hangingPunct="1">
              <a:spcBef>
                <a:spcPts val="13"/>
              </a:spcBef>
              <a:buFontTx/>
              <a:buChar char="●"/>
            </a:pPr>
            <a:r>
              <a:rPr lang="ru-RU" altLang="ru-RU" sz="1800" dirty="0">
                <a:latin typeface="Times New Roman" panose="02020603050405020304" pitchFamily="18" charset="0"/>
                <a:cs typeface="Times New Roman" panose="02020603050405020304" pitchFamily="18" charset="0"/>
              </a:rPr>
              <a:t>срочность закупки, уникальность товара и иные обстоятельства необходимости закупки неконкурентным способом, не доказали;</a:t>
            </a:r>
          </a:p>
          <a:p>
            <a:pPr eaLnBrk="1" hangingPunct="1">
              <a:spcBef>
                <a:spcPts val="38"/>
              </a:spcBef>
              <a:buFontTx/>
              <a:buChar char="●"/>
            </a:pPr>
            <a:r>
              <a:rPr lang="ru-RU" altLang="ru-RU" sz="1800" dirty="0">
                <a:latin typeface="Times New Roman" panose="02020603050405020304" pitchFamily="18" charset="0"/>
                <a:cs typeface="Times New Roman" panose="02020603050405020304" pitchFamily="18" charset="0"/>
              </a:rPr>
              <a:t>ПОЗ позволяло использовать неконкурентные способы во всех случаях и при любых  потребностях заказчика. В нем нет условий применения таких способов. Это ограничивает конкуренцию и нарушает основные закупочные принципы;</a:t>
            </a:r>
          </a:p>
          <a:p>
            <a:pPr eaLnBrk="1" hangingPunct="1">
              <a:spcBef>
                <a:spcPts val="38"/>
              </a:spcBef>
              <a:buFontTx/>
              <a:buChar char="●"/>
            </a:pPr>
            <a:r>
              <a:rPr lang="ru-RU" altLang="ru-RU" sz="1800" dirty="0">
                <a:latin typeface="Times New Roman" panose="02020603050405020304" pitchFamily="18" charset="0"/>
                <a:cs typeface="Times New Roman" panose="02020603050405020304" pitchFamily="18" charset="0"/>
              </a:rPr>
              <a:t>Закон не дает заказчику право проводить неконкурентные закупки по своему  усмотрению.</a:t>
            </a:r>
          </a:p>
          <a:p>
            <a:pPr eaLnBrk="1" hangingPunct="1">
              <a:spcBef>
                <a:spcPct val="0"/>
              </a:spcBef>
              <a:buFontTx/>
              <a:buNone/>
            </a:pPr>
            <a:r>
              <a:rPr lang="ru-RU" altLang="ru-RU" sz="1800" b="1" dirty="0">
                <a:latin typeface="Times New Roman" panose="02020603050405020304" pitchFamily="18" charset="0"/>
                <a:cs typeface="Times New Roman" panose="02020603050405020304" pitchFamily="18" charset="0"/>
              </a:rPr>
              <a:t>В ПОЗ следует устанавливать ограничения для применения таких процедур.</a:t>
            </a:r>
          </a:p>
          <a:p>
            <a:pPr eaLnBrk="1" hangingPunct="1">
              <a:spcBef>
                <a:spcPts val="913"/>
              </a:spcBef>
              <a:buFontTx/>
              <a:buNone/>
            </a:pPr>
            <a:r>
              <a:rPr lang="ru-RU" altLang="ru-RU" sz="1600" b="1" dirty="0">
                <a:latin typeface="Times New Roman" panose="02020603050405020304" pitchFamily="18" charset="0"/>
                <a:cs typeface="Times New Roman" panose="02020603050405020304" pitchFamily="18" charset="0"/>
              </a:rPr>
              <a:t>Апелляция также напомнила, что для закупки у </a:t>
            </a:r>
            <a:r>
              <a:rPr lang="ru-RU" altLang="ru-RU" sz="1600" b="1" dirty="0" err="1">
                <a:latin typeface="Times New Roman" panose="02020603050405020304" pitchFamily="18" charset="0"/>
                <a:cs typeface="Times New Roman" panose="02020603050405020304" pitchFamily="18" charset="0"/>
              </a:rPr>
              <a:t>едпоставщика</a:t>
            </a:r>
            <a:r>
              <a:rPr lang="ru-RU" altLang="ru-RU" sz="1600" b="1" dirty="0">
                <a:latin typeface="Times New Roman" panose="02020603050405020304" pitchFamily="18" charset="0"/>
                <a:cs typeface="Times New Roman" panose="02020603050405020304" pitchFamily="18" charset="0"/>
              </a:rPr>
              <a:t> нужны объективные причины, например </a:t>
            </a:r>
            <a:r>
              <a:rPr lang="ru-RU" altLang="ru-RU" sz="1600" b="1" dirty="0" err="1">
                <a:latin typeface="Times New Roman" panose="02020603050405020304" pitchFamily="18" charset="0"/>
                <a:cs typeface="Times New Roman" panose="02020603050405020304" pitchFamily="18" charset="0"/>
              </a:rPr>
              <a:t>низкоконкурентный</a:t>
            </a:r>
            <a:r>
              <a:rPr lang="ru-RU" altLang="ru-RU" sz="1600" b="1" dirty="0">
                <a:latin typeface="Times New Roman" panose="02020603050405020304" pitchFamily="18" charset="0"/>
                <a:cs typeface="Times New Roman" panose="02020603050405020304" pitchFamily="18" charset="0"/>
              </a:rPr>
              <a:t> рынок или срочность закупки.</a:t>
            </a:r>
            <a:endParaRPr lang="ru-RU" altLang="ru-RU" sz="1600"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1F590E34-3361-0912-C295-67E4A747CC01}"/>
              </a:ext>
            </a:extLst>
          </p:cNvPr>
          <p:cNvSpPr/>
          <p:nvPr/>
        </p:nvSpPr>
        <p:spPr>
          <a:xfrm>
            <a:off x="2495550" y="92075"/>
            <a:ext cx="9577388" cy="87788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bg1"/>
                </a:solidFill>
                <a:latin typeface="Arial" panose="020B0604020202020204" pitchFamily="34" charset="0"/>
                <a:cs typeface="Arial" panose="020B0604020202020204" pitchFamily="34" charset="0"/>
              </a:rPr>
              <a:t>Для закупок у </a:t>
            </a:r>
            <a:r>
              <a:rPr lang="ru-RU" sz="2800" b="1" dirty="0" err="1">
                <a:solidFill>
                  <a:schemeClr val="bg1"/>
                </a:solidFill>
                <a:latin typeface="Arial" panose="020B0604020202020204" pitchFamily="34" charset="0"/>
                <a:cs typeface="Arial" panose="020B0604020202020204" pitchFamily="34" charset="0"/>
              </a:rPr>
              <a:t>едпоставщика</a:t>
            </a:r>
            <a:r>
              <a:rPr lang="ru-RU" sz="2800" b="1" dirty="0">
                <a:solidFill>
                  <a:schemeClr val="bg1"/>
                </a:solidFill>
                <a:latin typeface="Arial" panose="020B0604020202020204" pitchFamily="34" charset="0"/>
                <a:cs typeface="Arial" panose="020B0604020202020204" pitchFamily="34" charset="0"/>
              </a:rPr>
              <a:t> необходимы объективные причины</a:t>
            </a:r>
          </a:p>
        </p:txBody>
      </p:sp>
      <p:sp>
        <p:nvSpPr>
          <p:cNvPr id="4" name="object 2">
            <a:extLst>
              <a:ext uri="{FF2B5EF4-FFF2-40B4-BE49-F238E27FC236}">
                <a16:creationId xmlns:a16="http://schemas.microsoft.com/office/drawing/2014/main" id="{64E50708-85A8-CAE2-2B10-A9E5D7E7450B}"/>
              </a:ext>
            </a:extLst>
          </p:cNvPr>
          <p:cNvSpPr txBox="1">
            <a:spLocks noChangeArrowheads="1"/>
          </p:cNvSpPr>
          <p:nvPr/>
        </p:nvSpPr>
        <p:spPr bwMode="auto">
          <a:xfrm>
            <a:off x="550863" y="5507038"/>
            <a:ext cx="11306175" cy="346075"/>
          </a:xfrm>
          <a:prstGeom prst="rect">
            <a:avLst/>
          </a:prstGeom>
          <a:solidFill>
            <a:schemeClr val="bg1">
              <a:lumMod val="85000"/>
            </a:schemeClr>
          </a:solidFill>
          <a:ln>
            <a:noFill/>
          </a:ln>
        </p:spPr>
        <p:txBody>
          <a:bodyPr lIns="0" tIns="9049"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ts val="75"/>
              </a:spcBef>
              <a:defRPr/>
            </a:pPr>
            <a:r>
              <a:rPr lang="ru-RU" altLang="ru-RU" sz="2000" b="1" dirty="0">
                <a:latin typeface="Times New Roman" panose="02020603050405020304" pitchFamily="18" charset="0"/>
                <a:cs typeface="Times New Roman" panose="02020603050405020304" pitchFamily="18" charset="0"/>
              </a:rPr>
              <a:t>Постановление 8-го ААС от 26.01.2023 по делу № А70-18212/2022</a:t>
            </a:r>
            <a:endParaRPr lang="ru-RU" altLang="ru-RU" sz="2000" dirty="0">
              <a:latin typeface="Times New Roman" panose="02020603050405020304" pitchFamily="18" charset="0"/>
              <a:cs typeface="Times New Roman" panose="02020603050405020304" pitchFamily="18" charset="0"/>
            </a:endParaRPr>
          </a:p>
        </p:txBody>
      </p:sp>
      <p:sp>
        <p:nvSpPr>
          <p:cNvPr id="5" name="object 6">
            <a:extLst>
              <a:ext uri="{FF2B5EF4-FFF2-40B4-BE49-F238E27FC236}">
                <a16:creationId xmlns:a16="http://schemas.microsoft.com/office/drawing/2014/main" id="{644DA47C-35FE-1B16-7558-823355643786}"/>
              </a:ext>
            </a:extLst>
          </p:cNvPr>
          <p:cNvSpPr txBox="1">
            <a:spLocks noChangeArrowheads="1"/>
          </p:cNvSpPr>
          <p:nvPr/>
        </p:nvSpPr>
        <p:spPr bwMode="auto">
          <a:xfrm>
            <a:off x="550863" y="6016625"/>
            <a:ext cx="11306175" cy="657225"/>
          </a:xfrm>
          <a:prstGeom prst="rect">
            <a:avLst/>
          </a:prstGeom>
          <a:solidFill>
            <a:schemeClr val="bg1">
              <a:lumMod val="85000"/>
            </a:schemeClr>
          </a:solidFill>
          <a:ln>
            <a:noFill/>
          </a:ln>
        </p:spPr>
        <p:txBody>
          <a:bodyPr lIns="0" tIns="10478"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8"/>
              </a:spcBef>
              <a:defRPr/>
            </a:pPr>
            <a:r>
              <a:rPr lang="ru-RU" altLang="ru-RU" sz="1400" dirty="0">
                <a:latin typeface="Times New Roman" panose="02020603050405020304" pitchFamily="18" charset="0"/>
                <a:cs typeface="Times New Roman" panose="02020603050405020304" pitchFamily="18" charset="0"/>
              </a:rPr>
              <a:t>Аналогично Определение СКЭС ВС РФ  от 16.09.2021 № 306-ЭС21-13429 по делу № А57-6544/2020, Постановление АС  Западно-Сибирского округа от 29.09.2022 № Ф04-5023/2022 по делу № А75-13727/2021, Постановление Арбитражного суда Западно-Сибирского округа от 22.03.2024 N Ф04-453/2024 по делу N А75-9485/2023 </a:t>
            </a:r>
          </a:p>
        </p:txBody>
      </p:sp>
    </p:spTree>
    <p:extLst>
      <p:ext uri="{BB962C8B-B14F-4D97-AF65-F5344CB8AC3E}">
        <p14:creationId xmlns:p14="http://schemas.microsoft.com/office/powerpoint/2010/main" val="52697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1">
            <a:extLst>
              <a:ext uri="{FF2B5EF4-FFF2-40B4-BE49-F238E27FC236}">
                <a16:creationId xmlns:a16="http://schemas.microsoft.com/office/drawing/2014/main" id="{921AA09A-16E3-05D2-B236-B6F63D6B9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6B39204A-E62E-7F9D-B189-1E82AFA74F3E}"/>
              </a:ext>
            </a:extLst>
          </p:cNvPr>
          <p:cNvSpPr>
            <a:spLocks noGrp="1"/>
          </p:cNvSpPr>
          <p:nvPr>
            <p:ph type="title"/>
          </p:nvPr>
        </p:nvSpPr>
        <p:spPr>
          <a:xfrm>
            <a:off x="2640013" y="26988"/>
            <a:ext cx="9518650" cy="706437"/>
          </a:xfrm>
          <a:solidFill>
            <a:schemeClr val="accent6"/>
          </a:solidFill>
        </p:spPr>
        <p:txBody>
          <a:bodyPr/>
          <a:lstStyle/>
          <a:p>
            <a:pPr>
              <a:defRPr/>
            </a:pPr>
            <a:r>
              <a:rPr lang="ru-RU" sz="3200" b="1" dirty="0">
                <a:solidFill>
                  <a:schemeClr val="bg1"/>
                </a:solidFill>
              </a:rPr>
              <a:t>Виды неконкурентных способов закупок</a:t>
            </a:r>
          </a:p>
        </p:txBody>
      </p:sp>
      <p:sp>
        <p:nvSpPr>
          <p:cNvPr id="36868" name="TextBox 2">
            <a:extLst>
              <a:ext uri="{FF2B5EF4-FFF2-40B4-BE49-F238E27FC236}">
                <a16:creationId xmlns:a16="http://schemas.microsoft.com/office/drawing/2014/main" id="{C7827380-CDF4-E52B-CAC6-7202E6CCC7D4}"/>
              </a:ext>
            </a:extLst>
          </p:cNvPr>
          <p:cNvSpPr txBox="1">
            <a:spLocks noChangeArrowheads="1"/>
          </p:cNvSpPr>
          <p:nvPr/>
        </p:nvSpPr>
        <p:spPr bwMode="auto">
          <a:xfrm>
            <a:off x="766763" y="1268413"/>
            <a:ext cx="10585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ü"/>
            </a:pPr>
            <a:r>
              <a:rPr lang="ru-RU" altLang="ru-RU" sz="2800">
                <a:latin typeface="Arial" panose="020B0604020202020204" pitchFamily="34" charset="0"/>
              </a:rPr>
              <a:t>закупки у единственного поставщика (исполнителя, подрядчика);</a:t>
            </a:r>
          </a:p>
          <a:p>
            <a:pPr>
              <a:spcBef>
                <a:spcPct val="0"/>
              </a:spcBef>
              <a:buFont typeface="Wingdings" panose="05000000000000000000" pitchFamily="2" charset="2"/>
              <a:buChar char="ü"/>
            </a:pPr>
            <a:r>
              <a:rPr lang="ru-RU" altLang="ru-RU" sz="2800">
                <a:latin typeface="Arial" panose="020B0604020202020204" pitchFamily="34" charset="0"/>
              </a:rPr>
              <a:t>Закупки в электронном магазине у СМСП;</a:t>
            </a:r>
          </a:p>
          <a:p>
            <a:pPr>
              <a:spcBef>
                <a:spcPct val="0"/>
              </a:spcBef>
              <a:buFont typeface="Wingdings" panose="05000000000000000000" pitchFamily="2" charset="2"/>
              <a:buChar char="ü"/>
            </a:pPr>
            <a:r>
              <a:rPr lang="ru-RU" altLang="ru-RU" sz="2800">
                <a:latin typeface="Arial" panose="020B0604020202020204" pitchFamily="34" charset="0"/>
              </a:rPr>
              <a:t>закупки способом запроса цен;</a:t>
            </a:r>
          </a:p>
          <a:p>
            <a:pPr>
              <a:spcBef>
                <a:spcPct val="0"/>
              </a:spcBef>
              <a:buFont typeface="Wingdings" panose="05000000000000000000" pitchFamily="2" charset="2"/>
              <a:buChar char="ü"/>
            </a:pPr>
            <a:r>
              <a:rPr lang="ru-RU" altLang="ru-RU" sz="2800">
                <a:latin typeface="Arial" panose="020B0604020202020204" pitchFamily="34" charset="0"/>
              </a:rPr>
              <a:t>……………………………………….</a:t>
            </a:r>
          </a:p>
        </p:txBody>
      </p:sp>
      <p:sp>
        <p:nvSpPr>
          <p:cNvPr id="36869" name="TextBox 3">
            <a:extLst>
              <a:ext uri="{FF2B5EF4-FFF2-40B4-BE49-F238E27FC236}">
                <a16:creationId xmlns:a16="http://schemas.microsoft.com/office/drawing/2014/main" id="{B30FBBB4-83F8-FF8F-3514-9AB313709DAF}"/>
              </a:ext>
            </a:extLst>
          </p:cNvPr>
          <p:cNvSpPr txBox="1">
            <a:spLocks noChangeArrowheads="1"/>
          </p:cNvSpPr>
          <p:nvPr/>
        </p:nvSpPr>
        <p:spPr bwMode="auto">
          <a:xfrm>
            <a:off x="754063" y="4221163"/>
            <a:ext cx="10585450" cy="1477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Неконкретные способы закупок называются так, не всегда из-за отсутствия конкуренции, а из-за того, что они не всем критериям  ч. 3 ст. 3 соответствуют и чаще всего либо извещение не размещается в ЕИС либо заказчику объективно необходимо закупить товар с определенными характеристиками  либо определенного товарного знака и производителя и описание объекта закупки не соответствует требованиям п. 3 ч. 3 ст. 3 Закона 223-ФЗ</a:t>
            </a:r>
          </a:p>
        </p:txBody>
      </p:sp>
    </p:spTree>
    <p:extLst>
      <p:ext uri="{BB962C8B-B14F-4D97-AF65-F5344CB8AC3E}">
        <p14:creationId xmlns:p14="http://schemas.microsoft.com/office/powerpoint/2010/main" val="247246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572D-1F6E-1E12-4E6A-36B168BDEE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262ED1-30A8-674D-A0A2-20404A7EE327}"/>
              </a:ext>
            </a:extLst>
          </p:cNvPr>
          <p:cNvSpPr txBox="1"/>
          <p:nvPr/>
        </p:nvSpPr>
        <p:spPr>
          <a:xfrm>
            <a:off x="1559496" y="764704"/>
            <a:ext cx="9361040" cy="2554545"/>
          </a:xfrm>
          <a:prstGeom prst="rect">
            <a:avLst/>
          </a:prstGeom>
          <a:noFill/>
        </p:spPr>
        <p:txBody>
          <a:bodyPr wrap="square" rtlCol="0">
            <a:spAutoFit/>
          </a:bodyPr>
          <a:lstStyle/>
          <a:p>
            <a:pPr algn="ctr"/>
            <a:r>
              <a:rPr lang="ru-RU" sz="4000" b="1" dirty="0">
                <a:cs typeface="Arial" panose="020B0604020202020204" pitchFamily="34" charset="0"/>
              </a:rPr>
              <a:t>Типовые нарушения при утверждении, размещении и внесении изменений в Положение о закупке.</a:t>
            </a:r>
          </a:p>
        </p:txBody>
      </p:sp>
      <p:pic>
        <p:nvPicPr>
          <p:cNvPr id="5" name="Рисунок 4">
            <a:extLst>
              <a:ext uri="{FF2B5EF4-FFF2-40B4-BE49-F238E27FC236}">
                <a16:creationId xmlns:a16="http://schemas.microsoft.com/office/drawing/2014/main" id="{560AC1EE-8676-08EB-74BE-18666BA9EFC3}"/>
              </a:ext>
            </a:extLst>
          </p:cNvPr>
          <p:cNvPicPr>
            <a:picLocks noChangeAspect="1"/>
          </p:cNvPicPr>
          <p:nvPr/>
        </p:nvPicPr>
        <p:blipFill>
          <a:blip r:embed="rId2"/>
          <a:stretch>
            <a:fillRect/>
          </a:stretch>
        </p:blipFill>
        <p:spPr>
          <a:xfrm>
            <a:off x="443372" y="3429000"/>
            <a:ext cx="11593288" cy="3310509"/>
          </a:xfrm>
          <a:prstGeom prst="rect">
            <a:avLst/>
          </a:prstGeom>
        </p:spPr>
      </p:pic>
      <p:pic>
        <p:nvPicPr>
          <p:cNvPr id="2" name="Рисунок 1">
            <a:extLst>
              <a:ext uri="{FF2B5EF4-FFF2-40B4-BE49-F238E27FC236}">
                <a16:creationId xmlns:a16="http://schemas.microsoft.com/office/drawing/2014/main" id="{92890133-46B5-96B9-20C5-1CD14C3DF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72" y="33739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96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
            <a:extLst>
              <a:ext uri="{FF2B5EF4-FFF2-40B4-BE49-F238E27FC236}">
                <a16:creationId xmlns:a16="http://schemas.microsoft.com/office/drawing/2014/main" id="{4D9ABE41-C9D5-BA1F-AA36-EC882B09B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095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F7FC652-0793-BC6E-546B-B3781D9B1F16}"/>
              </a:ext>
            </a:extLst>
          </p:cNvPr>
          <p:cNvSpPr txBox="1"/>
          <p:nvPr/>
        </p:nvSpPr>
        <p:spPr>
          <a:xfrm>
            <a:off x="2782888" y="188913"/>
            <a:ext cx="9290050" cy="2678112"/>
          </a:xfrm>
          <a:prstGeom prst="rect">
            <a:avLst/>
          </a:prstGeom>
          <a:solidFill>
            <a:schemeClr val="accent6"/>
          </a:solidFill>
        </p:spPr>
        <p:txBody>
          <a:bodyPr>
            <a:spAutoFit/>
          </a:bodyPr>
          <a:lstStyle/>
          <a:p>
            <a:pPr algn="ctr">
              <a:defRPr/>
            </a:pPr>
            <a:r>
              <a:rPr lang="ru-RU" sz="2800" b="1" spc="-5" dirty="0">
                <a:solidFill>
                  <a:schemeClr val="bg1"/>
                </a:solidFill>
                <a:cs typeface="Arial" panose="020B0604020202020204" pitchFamily="34" charset="0"/>
              </a:rPr>
              <a:t>Закупки </a:t>
            </a:r>
            <a:r>
              <a:rPr lang="ru-RU" sz="2800" b="1" dirty="0">
                <a:solidFill>
                  <a:schemeClr val="bg1"/>
                </a:solidFill>
                <a:cs typeface="Arial" panose="020B0604020202020204" pitchFamily="34" charset="0"/>
              </a:rPr>
              <a:t>у </a:t>
            </a:r>
            <a:r>
              <a:rPr lang="ru-RU" sz="2800" b="1" spc="-15" dirty="0">
                <a:solidFill>
                  <a:schemeClr val="bg1"/>
                </a:solidFill>
                <a:cs typeface="Arial" panose="020B0604020202020204" pitchFamily="34" charset="0"/>
              </a:rPr>
              <a:t>субъектов </a:t>
            </a:r>
            <a:r>
              <a:rPr lang="ru-RU" sz="2800" b="1" spc="-10" dirty="0">
                <a:solidFill>
                  <a:schemeClr val="bg1"/>
                </a:solidFill>
                <a:cs typeface="Arial" panose="020B0604020202020204" pitchFamily="34" charset="0"/>
              </a:rPr>
              <a:t>малого </a:t>
            </a:r>
            <a:r>
              <a:rPr lang="ru-RU" sz="2800" b="1" dirty="0">
                <a:solidFill>
                  <a:schemeClr val="bg1"/>
                </a:solidFill>
                <a:cs typeface="Arial" panose="020B0604020202020204" pitchFamily="34" charset="0"/>
              </a:rPr>
              <a:t>и</a:t>
            </a:r>
            <a:r>
              <a:rPr lang="ru-RU" sz="2800" b="1" spc="-100" dirty="0">
                <a:solidFill>
                  <a:schemeClr val="bg1"/>
                </a:solidFill>
                <a:cs typeface="Arial" panose="020B0604020202020204" pitchFamily="34" charset="0"/>
              </a:rPr>
              <a:t> </a:t>
            </a:r>
            <a:r>
              <a:rPr lang="ru-RU" sz="2800" b="1" spc="-10" dirty="0">
                <a:solidFill>
                  <a:schemeClr val="bg1"/>
                </a:solidFill>
                <a:cs typeface="Arial" panose="020B0604020202020204" pitchFamily="34" charset="0"/>
              </a:rPr>
              <a:t>среднего</a:t>
            </a:r>
            <a:br>
              <a:rPr lang="ru-RU" sz="2800" dirty="0">
                <a:solidFill>
                  <a:schemeClr val="bg1"/>
                </a:solidFill>
                <a:cs typeface="Arial" panose="020B0604020202020204" pitchFamily="34" charset="0"/>
              </a:rPr>
            </a:br>
            <a:r>
              <a:rPr lang="ru-RU" sz="2800" b="1" spc="-25" dirty="0">
                <a:solidFill>
                  <a:schemeClr val="bg1"/>
                </a:solidFill>
                <a:cs typeface="Arial" panose="020B0604020202020204" pitchFamily="34" charset="0"/>
              </a:rPr>
              <a:t>предпринимательства </a:t>
            </a:r>
            <a:r>
              <a:rPr lang="ru-RU" sz="2800" b="1" spc="-10" dirty="0">
                <a:solidFill>
                  <a:schemeClr val="bg1"/>
                </a:solidFill>
                <a:cs typeface="Arial" panose="020B0604020202020204" pitchFamily="34" charset="0"/>
              </a:rPr>
              <a:t>осуществляются</a:t>
            </a:r>
            <a:r>
              <a:rPr lang="ru-RU" sz="2800" b="1" spc="-15" dirty="0">
                <a:solidFill>
                  <a:schemeClr val="bg1"/>
                </a:solidFill>
                <a:cs typeface="Arial" panose="020B0604020202020204" pitchFamily="34" charset="0"/>
              </a:rPr>
              <a:t> </a:t>
            </a:r>
            <a:r>
              <a:rPr lang="ru-RU" sz="2800" b="1" dirty="0">
                <a:solidFill>
                  <a:schemeClr val="bg1"/>
                </a:solidFill>
                <a:cs typeface="Arial" panose="020B0604020202020204" pitchFamily="34" charset="0"/>
              </a:rPr>
              <a:t>путем </a:t>
            </a:r>
            <a:r>
              <a:rPr lang="ru-RU" sz="2800" b="1" u="sng" dirty="0">
                <a:solidFill>
                  <a:schemeClr val="bg1"/>
                </a:solidFill>
                <a:cs typeface="Arial" panose="020B0604020202020204" pitchFamily="34" charset="0"/>
              </a:rPr>
              <a:t>проведения предусмотренных </a:t>
            </a:r>
            <a:r>
              <a:rPr lang="ru-RU" sz="2800" b="1" u="sng" spc="-15" dirty="0">
                <a:solidFill>
                  <a:schemeClr val="bg1"/>
                </a:solidFill>
                <a:cs typeface="Arial" panose="020B0604020202020204" pitchFamily="34" charset="0"/>
              </a:rPr>
              <a:t>положением </a:t>
            </a:r>
            <a:r>
              <a:rPr lang="ru-RU" sz="2800" b="1" u="sng" dirty="0">
                <a:solidFill>
                  <a:schemeClr val="bg1"/>
                </a:solidFill>
                <a:cs typeface="Arial" panose="020B0604020202020204" pitchFamily="34" charset="0"/>
              </a:rPr>
              <a:t>о</a:t>
            </a:r>
            <a:r>
              <a:rPr lang="ru-RU" sz="2800" b="1" u="sng" spc="-145" dirty="0">
                <a:solidFill>
                  <a:schemeClr val="bg1"/>
                </a:solidFill>
                <a:cs typeface="Arial" panose="020B0604020202020204" pitchFamily="34" charset="0"/>
              </a:rPr>
              <a:t> </a:t>
            </a:r>
            <a:r>
              <a:rPr lang="ru-RU" sz="2800" b="1" u="sng" spc="-5" dirty="0">
                <a:solidFill>
                  <a:schemeClr val="bg1"/>
                </a:solidFill>
                <a:cs typeface="Arial" panose="020B0604020202020204" pitchFamily="34" charset="0"/>
              </a:rPr>
              <a:t>закупке</a:t>
            </a:r>
            <a:r>
              <a:rPr lang="ru-RU" sz="2800" b="1" spc="-5" dirty="0">
                <a:solidFill>
                  <a:schemeClr val="bg1"/>
                </a:solidFill>
                <a:cs typeface="Arial" panose="020B0604020202020204" pitchFamily="34" charset="0"/>
              </a:rPr>
              <a:t>,  утвержденным </a:t>
            </a:r>
            <a:r>
              <a:rPr lang="ru-RU" sz="2800" b="1" spc="-20" dirty="0">
                <a:solidFill>
                  <a:schemeClr val="bg1"/>
                </a:solidFill>
                <a:cs typeface="Arial" panose="020B0604020202020204" pitchFamily="34" charset="0"/>
              </a:rPr>
              <a:t>заказчиком </a:t>
            </a:r>
            <a:r>
              <a:rPr lang="ru-RU" sz="2800" b="1" dirty="0">
                <a:solidFill>
                  <a:schemeClr val="bg1"/>
                </a:solidFill>
                <a:cs typeface="Arial" panose="020B0604020202020204" pitchFamily="34" charset="0"/>
              </a:rPr>
              <a:t>в </a:t>
            </a:r>
            <a:r>
              <a:rPr lang="ru-RU" sz="2800" b="1" spc="-5" dirty="0">
                <a:solidFill>
                  <a:schemeClr val="bg1"/>
                </a:solidFill>
                <a:cs typeface="Arial" panose="020B0604020202020204" pitchFamily="34" charset="0"/>
              </a:rPr>
              <a:t>соответствии </a:t>
            </a:r>
            <a:r>
              <a:rPr lang="ru-RU" sz="2800" b="1" dirty="0">
                <a:solidFill>
                  <a:schemeClr val="bg1"/>
                </a:solidFill>
                <a:cs typeface="Arial" panose="020B0604020202020204" pitchFamily="34" charset="0"/>
              </a:rPr>
              <a:t>с</a:t>
            </a:r>
            <a:r>
              <a:rPr lang="ru-RU" sz="2800" b="1" spc="-45" dirty="0">
                <a:solidFill>
                  <a:schemeClr val="bg1"/>
                </a:solidFill>
                <a:cs typeface="Arial" panose="020B0604020202020204" pitchFamily="34" charset="0"/>
              </a:rPr>
              <a:t> </a:t>
            </a:r>
            <a:r>
              <a:rPr lang="ru-RU" sz="2800" b="1" dirty="0">
                <a:solidFill>
                  <a:schemeClr val="bg1"/>
                </a:solidFill>
                <a:cs typeface="Arial" panose="020B0604020202020204" pitchFamily="34" charset="0"/>
              </a:rPr>
              <a:t>223-фз,</a:t>
            </a:r>
            <a:r>
              <a:rPr lang="en-US" sz="2800" b="1" dirty="0">
                <a:solidFill>
                  <a:schemeClr val="bg1"/>
                </a:solidFill>
                <a:cs typeface="Arial" panose="020B0604020202020204" pitchFamily="34" charset="0"/>
              </a:rPr>
              <a:t> </a:t>
            </a:r>
            <a:r>
              <a:rPr lang="ru-RU" sz="2800" b="1" u="sng" spc="-10" dirty="0">
                <a:solidFill>
                  <a:schemeClr val="bg1"/>
                </a:solidFill>
                <a:cs typeface="Arial" panose="020B0604020202020204" pitchFamily="34" charset="0"/>
              </a:rPr>
              <a:t>торгов, </a:t>
            </a:r>
            <a:r>
              <a:rPr lang="ru-RU" sz="2800" b="1" u="sng" dirty="0">
                <a:solidFill>
                  <a:schemeClr val="bg1"/>
                </a:solidFill>
                <a:cs typeface="Arial" panose="020B0604020202020204" pitchFamily="34" charset="0"/>
              </a:rPr>
              <a:t>иных способов</a:t>
            </a:r>
            <a:r>
              <a:rPr lang="ru-RU" sz="2800" b="1" u="sng" spc="-65" dirty="0">
                <a:solidFill>
                  <a:schemeClr val="bg1"/>
                </a:solidFill>
                <a:cs typeface="Arial" panose="020B0604020202020204" pitchFamily="34" charset="0"/>
              </a:rPr>
              <a:t> </a:t>
            </a:r>
            <a:r>
              <a:rPr lang="ru-RU" sz="2800" b="1" u="sng" spc="-5" dirty="0">
                <a:solidFill>
                  <a:schemeClr val="bg1"/>
                </a:solidFill>
                <a:cs typeface="Arial" panose="020B0604020202020204" pitchFamily="34" charset="0"/>
              </a:rPr>
              <a:t>закупки</a:t>
            </a:r>
            <a:r>
              <a:rPr lang="ru-RU" sz="2800" b="1" spc="-5" dirty="0">
                <a:solidFill>
                  <a:schemeClr val="bg1"/>
                </a:solidFill>
                <a:cs typeface="Arial" panose="020B0604020202020204" pitchFamily="34" charset="0"/>
              </a:rPr>
              <a:t>:</a:t>
            </a:r>
            <a:endParaRPr lang="ru-RU" sz="2800" b="1"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44F58365-A0D3-D42F-7850-9E168B3F5C51}"/>
              </a:ext>
            </a:extLst>
          </p:cNvPr>
          <p:cNvSpPr txBox="1"/>
          <p:nvPr/>
        </p:nvSpPr>
        <p:spPr>
          <a:xfrm>
            <a:off x="550863" y="3284538"/>
            <a:ext cx="8858250" cy="2862262"/>
          </a:xfrm>
          <a:prstGeom prst="rect">
            <a:avLst/>
          </a:prstGeom>
          <a:noFill/>
          <a:ln>
            <a:solidFill>
              <a:schemeClr val="accent1">
                <a:shade val="15000"/>
              </a:schemeClr>
            </a:solidFill>
          </a:ln>
        </p:spPr>
        <p:txBody>
          <a:bodyPr>
            <a:spAutoFit/>
          </a:bodyPr>
          <a:lstStyle/>
          <a:p>
            <a:pPr>
              <a:defRPr/>
            </a:pPr>
            <a:r>
              <a:rPr lang="ru-RU" dirty="0"/>
              <a:t>а) участниками которых являются </a:t>
            </a:r>
            <a:r>
              <a:rPr lang="ru-RU" b="1" dirty="0"/>
              <a:t>любые лица</a:t>
            </a:r>
            <a:r>
              <a:rPr lang="ru-RU" dirty="0"/>
              <a:t>, указанные в части 5 статьи 3 Федерального закона 223- ФЗ, в том числе субъекты малого и среднего  предпринимательства;</a:t>
            </a:r>
          </a:p>
          <a:p>
            <a:pPr>
              <a:defRPr/>
            </a:pPr>
            <a:endParaRPr lang="ru-RU" dirty="0"/>
          </a:p>
          <a:p>
            <a:pPr>
              <a:defRPr/>
            </a:pPr>
            <a:r>
              <a:rPr lang="ru-RU" dirty="0"/>
              <a:t>б) участниками которых являются </a:t>
            </a:r>
            <a:r>
              <a:rPr lang="ru-RU" b="1" dirty="0"/>
              <a:t>только субъекты  </a:t>
            </a:r>
            <a:r>
              <a:rPr lang="ru-RU" dirty="0"/>
              <a:t>малого и среднего предпринимательства;</a:t>
            </a:r>
          </a:p>
          <a:p>
            <a:pPr>
              <a:defRPr/>
            </a:pPr>
            <a:endParaRPr lang="ru-RU" dirty="0"/>
          </a:p>
          <a:p>
            <a:pPr>
              <a:defRPr/>
            </a:pPr>
            <a:r>
              <a:rPr lang="ru-RU" dirty="0"/>
              <a:t>в) в отношении участников которых заказчиком  устанавливается требование о </a:t>
            </a:r>
            <a:r>
              <a:rPr lang="ru-RU" b="1" dirty="0"/>
              <a:t>привлечении к  исполнению договора субподрядчиков </a:t>
            </a:r>
            <a:r>
              <a:rPr lang="ru-RU" dirty="0"/>
              <a:t>(соисполнителей) из числа субъектов малого и среднего  предпринимательства.</a:t>
            </a:r>
          </a:p>
        </p:txBody>
      </p:sp>
      <p:sp>
        <p:nvSpPr>
          <p:cNvPr id="7" name="Правая фигурная скобка 6">
            <a:extLst>
              <a:ext uri="{FF2B5EF4-FFF2-40B4-BE49-F238E27FC236}">
                <a16:creationId xmlns:a16="http://schemas.microsoft.com/office/drawing/2014/main" id="{6F6FF86C-80C5-9FC5-47E2-E57E223B6EC8}"/>
              </a:ext>
            </a:extLst>
          </p:cNvPr>
          <p:cNvSpPr/>
          <p:nvPr/>
        </p:nvSpPr>
        <p:spPr>
          <a:xfrm>
            <a:off x="9264650" y="3141663"/>
            <a:ext cx="719138" cy="3167062"/>
          </a:xfrm>
          <a:prstGeom prst="rightBrace">
            <a:avLst/>
          </a:prstGeom>
          <a:ln w="412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8" name="TextBox 7">
            <a:extLst>
              <a:ext uri="{FF2B5EF4-FFF2-40B4-BE49-F238E27FC236}">
                <a16:creationId xmlns:a16="http://schemas.microsoft.com/office/drawing/2014/main" id="{BF2E7F30-A2E4-EDF5-F32B-2B8DAD9C6ED5}"/>
              </a:ext>
            </a:extLst>
          </p:cNvPr>
          <p:cNvSpPr txBox="1"/>
          <p:nvPr/>
        </p:nvSpPr>
        <p:spPr>
          <a:xfrm>
            <a:off x="10128250" y="3270250"/>
            <a:ext cx="1944688" cy="2862263"/>
          </a:xfrm>
          <a:prstGeom prst="rect">
            <a:avLst/>
          </a:prstGeom>
          <a:noFill/>
          <a:ln>
            <a:solidFill>
              <a:schemeClr val="accent1">
                <a:shade val="95000"/>
                <a:satMod val="105000"/>
              </a:schemeClr>
            </a:solidFill>
          </a:ln>
        </p:spPr>
        <p:txBody>
          <a:bodyPr>
            <a:spAutoFit/>
          </a:bodyPr>
          <a:lstStyle/>
          <a:p>
            <a:pPr>
              <a:defRPr/>
            </a:pPr>
            <a:r>
              <a:rPr lang="ru-RU" dirty="0"/>
              <a:t>Мин. </a:t>
            </a:r>
            <a:r>
              <a:rPr lang="ru-RU" b="1" dirty="0"/>
              <a:t>25%</a:t>
            </a:r>
            <a:r>
              <a:rPr lang="ru-RU" dirty="0"/>
              <a:t> от совокупного годового стоимостного объема договоров, </a:t>
            </a:r>
            <a:r>
              <a:rPr lang="ru-RU" b="1" dirty="0"/>
              <a:t>заключенных заказчиками по результатам закупок</a:t>
            </a:r>
            <a:r>
              <a:rPr lang="ru-RU" dirty="0"/>
              <a:t>. </a:t>
            </a:r>
          </a:p>
        </p:txBody>
      </p:sp>
      <p:sp>
        <p:nvSpPr>
          <p:cNvPr id="9" name="TextBox 8">
            <a:extLst>
              <a:ext uri="{FF2B5EF4-FFF2-40B4-BE49-F238E27FC236}">
                <a16:creationId xmlns:a16="http://schemas.microsoft.com/office/drawing/2014/main" id="{EC31C107-ED2A-899E-0A93-1AD70CB09932}"/>
              </a:ext>
            </a:extLst>
          </p:cNvPr>
          <p:cNvSpPr txBox="1"/>
          <p:nvPr/>
        </p:nvSpPr>
        <p:spPr>
          <a:xfrm>
            <a:off x="8509000" y="4292600"/>
            <a:ext cx="900113" cy="646113"/>
          </a:xfrm>
          <a:prstGeom prst="rect">
            <a:avLst/>
          </a:prstGeom>
          <a:noFill/>
          <a:ln>
            <a:solidFill>
              <a:schemeClr val="accent1">
                <a:shade val="15000"/>
              </a:schemeClr>
            </a:solidFill>
          </a:ln>
        </p:spPr>
        <p:txBody>
          <a:bodyPr>
            <a:spAutoFit/>
          </a:bodyPr>
          <a:lstStyle/>
          <a:p>
            <a:pPr>
              <a:defRPr/>
            </a:pPr>
            <a:r>
              <a:rPr lang="ru-RU" b="1" dirty="0"/>
              <a:t>Мин 20%</a:t>
            </a:r>
          </a:p>
        </p:txBody>
      </p:sp>
    </p:spTree>
    <p:extLst>
      <p:ext uri="{BB962C8B-B14F-4D97-AF65-F5344CB8AC3E}">
        <p14:creationId xmlns:p14="http://schemas.microsoft.com/office/powerpoint/2010/main" val="108455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59BBB9-3837-6635-E2D3-235494057AD6}"/>
              </a:ext>
            </a:extLst>
          </p:cNvPr>
          <p:cNvSpPr txBox="1"/>
          <p:nvPr/>
        </p:nvSpPr>
        <p:spPr>
          <a:xfrm>
            <a:off x="3503613" y="188913"/>
            <a:ext cx="8569325" cy="954087"/>
          </a:xfrm>
          <a:prstGeom prst="rect">
            <a:avLst/>
          </a:prstGeom>
          <a:solidFill>
            <a:schemeClr val="accent6"/>
          </a:solidFill>
        </p:spPr>
        <p:txBody>
          <a:bodyPr>
            <a:spAutoFit/>
          </a:bodyPr>
          <a:lstStyle/>
          <a:p>
            <a:pPr algn="ctr" eaLnBrk="1" fontAlgn="auto" hangingPunct="1">
              <a:spcBef>
                <a:spcPts val="100"/>
              </a:spcBef>
              <a:spcAft>
                <a:spcPts val="0"/>
              </a:spcAft>
              <a:defRPr/>
            </a:pPr>
            <a:r>
              <a:rPr lang="ru-RU" sz="2800" b="1" kern="0" dirty="0">
                <a:solidFill>
                  <a:schemeClr val="bg1"/>
                </a:solidFill>
              </a:rPr>
              <a:t>Способы закупок, в которых могут участвовать только СМСП</a:t>
            </a:r>
          </a:p>
        </p:txBody>
      </p:sp>
      <p:sp>
        <p:nvSpPr>
          <p:cNvPr id="38915" name="Объект 2">
            <a:extLst>
              <a:ext uri="{FF2B5EF4-FFF2-40B4-BE49-F238E27FC236}">
                <a16:creationId xmlns:a16="http://schemas.microsoft.com/office/drawing/2014/main" id="{588F9B17-D825-5FE1-0C79-ADB3A55F81FB}"/>
              </a:ext>
            </a:extLst>
          </p:cNvPr>
          <p:cNvSpPr>
            <a:spLocks noGrp="1"/>
          </p:cNvSpPr>
          <p:nvPr>
            <p:ph idx="1"/>
          </p:nvPr>
        </p:nvSpPr>
        <p:spPr>
          <a:xfrm>
            <a:off x="266700" y="1300163"/>
            <a:ext cx="11664950" cy="2447925"/>
          </a:xfrm>
        </p:spPr>
        <p:txBody>
          <a:bodyPr/>
          <a:lstStyle/>
          <a:p>
            <a:pPr algn="just" eaLnBrk="1" hangingPunct="1">
              <a:spcBef>
                <a:spcPct val="0"/>
              </a:spcBef>
            </a:pPr>
            <a:r>
              <a:rPr lang="ru-RU" altLang="ru-RU" sz="1900">
                <a:latin typeface="Arial" panose="020B0604020202020204" pitchFamily="34" charset="0"/>
                <a:cs typeface="Arial" panose="020B0604020202020204" pitchFamily="34" charset="0"/>
              </a:rPr>
              <a:t>1) конкурентной закупки в электронной форме, участниками которой могут быть только субъекты МСП, особенности осуществления которой установлены статьей 3.4 Закона N 223-ФЗ; </a:t>
            </a:r>
          </a:p>
          <a:p>
            <a:pPr algn="just" eaLnBrk="1" hangingPunct="1">
              <a:spcBef>
                <a:spcPct val="0"/>
              </a:spcBef>
            </a:pPr>
            <a:r>
              <a:rPr lang="ru-RU" altLang="ru-RU" sz="1900" b="1">
                <a:latin typeface="Arial" panose="020B0604020202020204" pitchFamily="34" charset="0"/>
                <a:cs typeface="Arial" panose="020B0604020202020204" pitchFamily="34" charset="0"/>
              </a:rPr>
              <a:t>2) неконкурентной закупки, проводимой в соответствии с пунктом 20.1 Положения Постановления Правительства РФ от 11 декабря 2014 г. N 1352  с применением механизма "электронного магазина", если условиями такой закупки предусматривается участие в ней только субъектов МСП; </a:t>
            </a:r>
          </a:p>
          <a:p>
            <a:pPr algn="just" eaLnBrk="1" hangingPunct="1">
              <a:spcBef>
                <a:spcPct val="0"/>
              </a:spcBef>
            </a:pPr>
            <a:r>
              <a:rPr lang="ru-RU" altLang="ru-RU" sz="1900">
                <a:latin typeface="Arial" panose="020B0604020202020204" pitchFamily="34" charset="0"/>
                <a:cs typeface="Arial" panose="020B0604020202020204" pitchFamily="34" charset="0"/>
              </a:rPr>
              <a:t>3) неконкурентной закупки, предусматривающей участие нескольких участников закупки, но только из числа субъектов МСП. </a:t>
            </a:r>
          </a:p>
        </p:txBody>
      </p:sp>
      <p:sp>
        <p:nvSpPr>
          <p:cNvPr id="2" name="TextBox 1">
            <a:extLst>
              <a:ext uri="{FF2B5EF4-FFF2-40B4-BE49-F238E27FC236}">
                <a16:creationId xmlns:a16="http://schemas.microsoft.com/office/drawing/2014/main" id="{F51C1C1F-E173-DE5A-A779-7E0814827BAB}"/>
              </a:ext>
            </a:extLst>
          </p:cNvPr>
          <p:cNvSpPr txBox="1"/>
          <p:nvPr/>
        </p:nvSpPr>
        <p:spPr>
          <a:xfrm>
            <a:off x="407988" y="6235700"/>
            <a:ext cx="11017250" cy="369888"/>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ru-RU" kern="0" dirty="0">
                <a:solidFill>
                  <a:sysClr val="windowText" lastClr="000000"/>
                </a:solidFill>
              </a:rPr>
              <a:t>Письмо Минфина  РФ от 1 августа 2023 г. N 24-07-09/71913</a:t>
            </a:r>
          </a:p>
        </p:txBody>
      </p:sp>
      <p:sp>
        <p:nvSpPr>
          <p:cNvPr id="38917" name="TextBox 3">
            <a:extLst>
              <a:ext uri="{FF2B5EF4-FFF2-40B4-BE49-F238E27FC236}">
                <a16:creationId xmlns:a16="http://schemas.microsoft.com/office/drawing/2014/main" id="{C0CD894B-0940-399A-4F67-DF3393BFDF6A}"/>
              </a:ext>
            </a:extLst>
          </p:cNvPr>
          <p:cNvSpPr txBox="1">
            <a:spLocks noChangeArrowheads="1"/>
          </p:cNvSpPr>
          <p:nvPr/>
        </p:nvSpPr>
        <p:spPr bwMode="auto">
          <a:xfrm>
            <a:off x="265113" y="3898900"/>
            <a:ext cx="11807825" cy="203200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latin typeface="Arial" panose="020B0604020202020204" pitchFamily="34" charset="0"/>
              </a:rPr>
              <a:t>Вывод: Для достижения общего годового объема закупок у субъектов МСП (в размере не менее чем 25 % совокупного годового стоимостного объема договоров) заказчики могут осуществлять в том числе закупки у единственного поставщика (исполнителя, подрядчика), предусмотренные положением о закупке, при этом из указанного годового объема закупок годовой объем закупок, участниками которых являются только субъекты МСП (в размере не менее чем 20 процентов совокупного годового стоимостного объема договоров), заказчики могут достигать только путем проведения закупок, указанных в вышеизложенных пунктах 1 - 3.</a:t>
            </a:r>
          </a:p>
        </p:txBody>
      </p:sp>
      <p:pic>
        <p:nvPicPr>
          <p:cNvPr id="38918" name="Рисунок 1">
            <a:extLst>
              <a:ext uri="{FF2B5EF4-FFF2-40B4-BE49-F238E27FC236}">
                <a16:creationId xmlns:a16="http://schemas.microsoft.com/office/drawing/2014/main" id="{2E1AB022-85AB-4756-C197-110E046B1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385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AAB7F-E43F-6BB9-C429-7EF88BF026B3}"/>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Особенности закупки у СМСП неконкурентным способом в электронной форме</a:t>
            </a:r>
          </a:p>
        </p:txBody>
      </p:sp>
      <p:sp>
        <p:nvSpPr>
          <p:cNvPr id="39939" name="Объект 2">
            <a:extLst>
              <a:ext uri="{FF2B5EF4-FFF2-40B4-BE49-F238E27FC236}">
                <a16:creationId xmlns:a16="http://schemas.microsoft.com/office/drawing/2014/main" id="{D244869E-5D08-25AA-68A5-69ECB93EB877}"/>
              </a:ext>
            </a:extLst>
          </p:cNvPr>
          <p:cNvSpPr>
            <a:spLocks noGrp="1"/>
          </p:cNvSpPr>
          <p:nvPr>
            <p:ph idx="1"/>
          </p:nvPr>
        </p:nvSpPr>
        <p:spPr>
          <a:xfrm>
            <a:off x="334963" y="1116013"/>
            <a:ext cx="11318875" cy="2025650"/>
          </a:xfrm>
        </p:spPr>
        <p:txBody>
          <a:bodyPr/>
          <a:lstStyle/>
          <a:p>
            <a:pPr eaLnBrk="1" hangingPunct="1">
              <a:spcBef>
                <a:spcPct val="0"/>
              </a:spcBef>
            </a:pPr>
            <a:r>
              <a:rPr lang="ru-RU" altLang="ru-RU" sz="2000" b="1">
                <a:latin typeface="Arial" panose="020B0604020202020204" pitchFamily="34" charset="0"/>
                <a:cs typeface="Arial" panose="020B0604020202020204" pitchFamily="34" charset="0"/>
              </a:rPr>
              <a:t>Нормативно-правовая основа </a:t>
            </a:r>
            <a:r>
              <a:rPr lang="ru-RU" altLang="ru-RU" sz="2000">
                <a:latin typeface="Arial" panose="020B0604020202020204" pitchFamily="34" charset="0"/>
                <a:cs typeface="Arial" panose="020B0604020202020204" pitchFamily="34" charset="0"/>
              </a:rPr>
              <a:t>– п. 20 (1) Постановления Правительства РФ от 11.12.2014 № 1352. Данный пункт был введен Постановлением Правительства РФ от 16.12.2021 </a:t>
            </a:r>
            <a:r>
              <a:rPr lang="en-US" altLang="ru-RU" sz="2000">
                <a:latin typeface="Arial" panose="020B0604020202020204" pitchFamily="34" charset="0"/>
                <a:cs typeface="Arial" panose="020B0604020202020204" pitchFamily="34" charset="0"/>
              </a:rPr>
              <a:t>N 2323</a:t>
            </a: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r>
              <a:rPr lang="ru-RU" altLang="ru-RU" sz="2000">
                <a:latin typeface="Arial" panose="020B0604020202020204" pitchFamily="34" charset="0"/>
                <a:cs typeface="Arial" panose="020B0604020202020204" pitchFamily="34" charset="0"/>
              </a:rPr>
              <a:t>20(1). Для осуществления закупок, предусмотренных </a:t>
            </a:r>
            <a:r>
              <a:rPr lang="ru-RU" altLang="ru-RU" sz="2000" i="1">
                <a:latin typeface="Arial" panose="020B0604020202020204" pitchFamily="34" charset="0"/>
                <a:cs typeface="Arial" panose="020B0604020202020204" pitchFamily="34" charset="0"/>
              </a:rPr>
              <a:t>подпунктом "б" пункта 4 </a:t>
            </a:r>
            <a:r>
              <a:rPr lang="ru-RU" altLang="ru-RU" sz="2000">
                <a:latin typeface="Arial" panose="020B0604020202020204" pitchFamily="34" charset="0"/>
                <a:cs typeface="Arial" panose="020B0604020202020204" pitchFamily="34" charset="0"/>
              </a:rPr>
              <a:t>настоящего Положения, </a:t>
            </a:r>
            <a:r>
              <a:rPr lang="ru-RU" altLang="ru-RU" sz="2000" b="1">
                <a:latin typeface="Arial" panose="020B0604020202020204" pitchFamily="34" charset="0"/>
                <a:cs typeface="Arial" panose="020B0604020202020204" pitchFamily="34" charset="0"/>
              </a:rPr>
              <a:t>заказчик вправе </a:t>
            </a:r>
            <a:r>
              <a:rPr lang="ru-RU" altLang="ru-RU" sz="2000">
                <a:latin typeface="Arial" panose="020B0604020202020204" pitchFamily="34" charset="0"/>
                <a:cs typeface="Arial" panose="020B0604020202020204" pitchFamily="34" charset="0"/>
              </a:rPr>
              <a:t>установить в положении о закупке </a:t>
            </a:r>
            <a:r>
              <a:rPr lang="ru-RU" altLang="ru-RU" sz="2000" b="1">
                <a:latin typeface="Arial" panose="020B0604020202020204" pitchFamily="34" charset="0"/>
                <a:cs typeface="Arial" panose="020B0604020202020204" pitchFamily="34" charset="0"/>
              </a:rPr>
              <a:t>способ неконкурентной закупки</a:t>
            </a:r>
            <a:r>
              <a:rPr lang="ru-RU" altLang="ru-RU" sz="2000">
                <a:latin typeface="Arial" panose="020B0604020202020204" pitchFamily="34" charset="0"/>
                <a:cs typeface="Arial" panose="020B0604020202020204" pitchFamily="34" charset="0"/>
              </a:rPr>
              <a:t>, порядок проведения которого предусматривает следующее:</a:t>
            </a:r>
          </a:p>
          <a:p>
            <a:pPr eaLnBrk="1" hangingPunct="1">
              <a:spcBef>
                <a:spcPct val="0"/>
              </a:spcBef>
            </a:pPr>
            <a:r>
              <a:rPr lang="ru-RU" altLang="ru-RU" sz="2000">
                <a:latin typeface="Arial" panose="020B0604020202020204" pitchFamily="34" charset="0"/>
                <a:cs typeface="Arial" panose="020B0604020202020204" pitchFamily="34" charset="0"/>
              </a:rPr>
              <a:t>а) осуществление закупки </a:t>
            </a:r>
            <a:r>
              <a:rPr lang="ru-RU" altLang="ru-RU" sz="2000" b="1">
                <a:latin typeface="Arial" panose="020B0604020202020204" pitchFamily="34" charset="0"/>
                <a:cs typeface="Arial" panose="020B0604020202020204" pitchFamily="34" charset="0"/>
              </a:rPr>
              <a:t>в электронной форме на электронной площадке</a:t>
            </a:r>
            <a:r>
              <a:rPr lang="ru-RU" altLang="ru-RU" sz="2000">
                <a:latin typeface="Arial" panose="020B0604020202020204" pitchFamily="34" charset="0"/>
                <a:cs typeface="Arial" panose="020B0604020202020204" pitchFamily="34" charset="0"/>
              </a:rPr>
              <a:t>, предусмотренной частью 10 статьи 3.4 Федерального закона;</a:t>
            </a: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a:p>
            <a:pPr eaLnBrk="1" hangingPunct="1">
              <a:spcBef>
                <a:spcPct val="0"/>
              </a:spcBef>
            </a:pPr>
            <a:endParaRPr lang="ru-RU" altLang="ru-RU" sz="2000">
              <a:latin typeface="Arial" panose="020B0604020202020204" pitchFamily="34" charset="0"/>
              <a:cs typeface="Arial" panose="020B0604020202020204" pitchFamily="34" charset="0"/>
            </a:endParaRPr>
          </a:p>
        </p:txBody>
      </p:sp>
      <p:pic>
        <p:nvPicPr>
          <p:cNvPr id="39940" name="Рисунок 1">
            <a:extLst>
              <a:ext uri="{FF2B5EF4-FFF2-40B4-BE49-F238E27FC236}">
                <a16:creationId xmlns:a16="http://schemas.microsoft.com/office/drawing/2014/main" id="{6C7EF74C-1E11-F782-24AF-05EED1989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трелка: вниз 3">
            <a:extLst>
              <a:ext uri="{FF2B5EF4-FFF2-40B4-BE49-F238E27FC236}">
                <a16:creationId xmlns:a16="http://schemas.microsoft.com/office/drawing/2014/main" id="{CAC1B821-1D5E-7464-75EA-5A9D624EADB2}"/>
              </a:ext>
            </a:extLst>
          </p:cNvPr>
          <p:cNvSpPr/>
          <p:nvPr/>
        </p:nvSpPr>
        <p:spPr>
          <a:xfrm>
            <a:off x="8399463" y="3752850"/>
            <a:ext cx="361950" cy="5984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942" name="TextBox 5">
            <a:extLst>
              <a:ext uri="{FF2B5EF4-FFF2-40B4-BE49-F238E27FC236}">
                <a16:creationId xmlns:a16="http://schemas.microsoft.com/office/drawing/2014/main" id="{9633B3D3-2AF9-E7C6-3830-675DBBE2222D}"/>
              </a:ext>
            </a:extLst>
          </p:cNvPr>
          <p:cNvSpPr txBox="1">
            <a:spLocks noChangeArrowheads="1"/>
          </p:cNvSpPr>
          <p:nvPr/>
        </p:nvSpPr>
        <p:spPr bwMode="auto">
          <a:xfrm>
            <a:off x="803275" y="4545013"/>
            <a:ext cx="10585450" cy="708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000">
                <a:latin typeface="Arial" panose="020B0604020202020204" pitchFamily="34" charset="0"/>
              </a:rPr>
              <a:t>Для применение данного способа – он должен быть предусмотрен в Положение о закупке. Отсутствие данного способа закупки в ПоЗ </a:t>
            </a:r>
            <a:r>
              <a:rPr lang="ru-RU" altLang="ru-RU" sz="2000" b="1">
                <a:latin typeface="Arial" panose="020B0604020202020204" pitchFamily="34" charset="0"/>
              </a:rPr>
              <a:t>не является </a:t>
            </a:r>
            <a:r>
              <a:rPr lang="ru-RU" altLang="ru-RU" sz="2000">
                <a:latin typeface="Arial" panose="020B0604020202020204" pitchFamily="34" charset="0"/>
              </a:rPr>
              <a:t>нарушением.</a:t>
            </a:r>
          </a:p>
        </p:txBody>
      </p:sp>
      <p:sp>
        <p:nvSpPr>
          <p:cNvPr id="39943" name="TextBox 7">
            <a:extLst>
              <a:ext uri="{FF2B5EF4-FFF2-40B4-BE49-F238E27FC236}">
                <a16:creationId xmlns:a16="http://schemas.microsoft.com/office/drawing/2014/main" id="{7AF45F34-231A-9A2F-BDC7-D74BAB6141EE}"/>
              </a:ext>
            </a:extLst>
          </p:cNvPr>
          <p:cNvSpPr txBox="1">
            <a:spLocks noChangeArrowheads="1"/>
          </p:cNvSpPr>
          <p:nvPr/>
        </p:nvSpPr>
        <p:spPr bwMode="auto">
          <a:xfrm>
            <a:off x="773113" y="5610225"/>
            <a:ext cx="10585450"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К какому типу закупок относится – </a:t>
            </a:r>
            <a:r>
              <a:rPr lang="ru-RU" altLang="ru-RU" sz="1800" b="1">
                <a:latin typeface="Arial" panose="020B0604020202020204" pitchFamily="34" charset="0"/>
              </a:rPr>
              <a:t>к неконкурентным закупкам, </a:t>
            </a:r>
            <a:r>
              <a:rPr lang="ru-RU" altLang="ru-RU" sz="1800">
                <a:latin typeface="Arial" panose="020B0604020202020204" pitchFamily="34" charset="0"/>
              </a:rPr>
              <a:t>т.е. данный способ не отвечает критериям, предусмотренным к конкурентным закупкам (ч. 3.1 ст. 3 223-ФЗ) и не применяется ст. 3.2 Закона 223-ФЗ (</a:t>
            </a:r>
            <a:r>
              <a:rPr lang="ru-RU" altLang="ru-RU" sz="1400" b="1" i="1">
                <a:latin typeface="Arial" panose="020B0604020202020204" pitchFamily="34" charset="0"/>
              </a:rPr>
              <a:t>Решение Томского УФАС России от 14.01.2025 по делу N 070/07/3-1178/2024)</a:t>
            </a:r>
          </a:p>
        </p:txBody>
      </p:sp>
    </p:spTree>
    <p:extLst>
      <p:ext uri="{BB962C8B-B14F-4D97-AF65-F5344CB8AC3E}">
        <p14:creationId xmlns:p14="http://schemas.microsoft.com/office/powerpoint/2010/main" val="351047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98F754-044D-1CEA-49AF-BEE6CFB70570}"/>
              </a:ext>
            </a:extLst>
          </p:cNvPr>
          <p:cNvSpPr txBox="1"/>
          <p:nvPr/>
        </p:nvSpPr>
        <p:spPr>
          <a:xfrm>
            <a:off x="3432175" y="144463"/>
            <a:ext cx="8569325" cy="828675"/>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Основание проведения закупки у СМСП неконкурентным способом в электронной форме</a:t>
            </a:r>
          </a:p>
        </p:txBody>
      </p:sp>
      <p:pic>
        <p:nvPicPr>
          <p:cNvPr id="40963" name="Рисунок 1">
            <a:extLst>
              <a:ext uri="{FF2B5EF4-FFF2-40B4-BE49-F238E27FC236}">
                <a16:creationId xmlns:a16="http://schemas.microsoft.com/office/drawing/2014/main" id="{2EEF2299-466F-FFD1-AFA9-071DF44C2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a:extLst>
              <a:ext uri="{FF2B5EF4-FFF2-40B4-BE49-F238E27FC236}">
                <a16:creationId xmlns:a16="http://schemas.microsoft.com/office/drawing/2014/main" id="{67B4C4E8-7FAA-F40E-0775-6D7434531D94}"/>
              </a:ext>
            </a:extLst>
          </p:cNvPr>
          <p:cNvSpPr txBox="1">
            <a:spLocks noChangeArrowheads="1"/>
          </p:cNvSpPr>
          <p:nvPr/>
        </p:nvSpPr>
        <p:spPr bwMode="auto">
          <a:xfrm>
            <a:off x="227013" y="1196975"/>
            <a:ext cx="11737975"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Включение в Положение о закупке порядка проведения закупки по принципу электронного магазина, допускающего возможность закупать товары, работы, услуги без проведения конкурентных процедур, </a:t>
            </a:r>
            <a:r>
              <a:rPr lang="ru-RU" altLang="ru-RU" sz="1800" b="1">
                <a:latin typeface="Arial" panose="020B0604020202020204" pitchFamily="34" charset="0"/>
              </a:rPr>
              <a:t>независимо от наличия конкурентного рынка </a:t>
            </a:r>
            <a:r>
              <a:rPr lang="ru-RU" altLang="ru-RU" sz="1800">
                <a:latin typeface="Arial" panose="020B0604020202020204" pitchFamily="34" charset="0"/>
              </a:rPr>
              <a:t>также имеют признаки нарушения части 1 статьи 3 Закона № 223-ФЗ, части 1 статьи 17 Закона о защите конкуренции.</a:t>
            </a:r>
          </a:p>
        </p:txBody>
      </p:sp>
      <p:sp>
        <p:nvSpPr>
          <p:cNvPr id="7" name="TextBox 6">
            <a:extLst>
              <a:ext uri="{FF2B5EF4-FFF2-40B4-BE49-F238E27FC236}">
                <a16:creationId xmlns:a16="http://schemas.microsoft.com/office/drawing/2014/main" id="{72724383-E64A-BA19-D03F-1D6896FA2F65}"/>
              </a:ext>
            </a:extLst>
          </p:cNvPr>
          <p:cNvSpPr txBox="1"/>
          <p:nvPr/>
        </p:nvSpPr>
        <p:spPr>
          <a:xfrm>
            <a:off x="227013" y="2492375"/>
            <a:ext cx="11774487" cy="646113"/>
          </a:xfrm>
          <a:prstGeom prst="rect">
            <a:avLst/>
          </a:prstGeom>
          <a:solidFill>
            <a:schemeClr val="bg1">
              <a:lumMod val="85000"/>
            </a:schemeClr>
          </a:solidFill>
          <a:ln>
            <a:solidFill>
              <a:schemeClr val="accent1"/>
            </a:solidFill>
          </a:ln>
        </p:spPr>
        <p:txBody>
          <a:bodyPr>
            <a:spAutoFit/>
          </a:bodyPr>
          <a:lstStyle/>
          <a:p>
            <a:pPr>
              <a:defRPr/>
            </a:pPr>
            <a:r>
              <a:rPr lang="ru-RU" dirty="0"/>
              <a:t>Постановление Восьмого арбитражного апелляционного суда от 07.05.2025 г. оставлено в силе решение Арбитражного суда Ханты-Мансийского округа – Югры от 03.02.2025 по делу по делу № А75-16183/ 2024.</a:t>
            </a:r>
          </a:p>
        </p:txBody>
      </p:sp>
      <p:sp>
        <p:nvSpPr>
          <p:cNvPr id="9" name="TextBox 8">
            <a:extLst>
              <a:ext uri="{FF2B5EF4-FFF2-40B4-BE49-F238E27FC236}">
                <a16:creationId xmlns:a16="http://schemas.microsoft.com/office/drawing/2014/main" id="{0446F652-579F-C597-07C7-C878B28D1592}"/>
              </a:ext>
            </a:extLst>
          </p:cNvPr>
          <p:cNvSpPr txBox="1"/>
          <p:nvPr/>
        </p:nvSpPr>
        <p:spPr>
          <a:xfrm>
            <a:off x="333375" y="3860800"/>
            <a:ext cx="11772900" cy="2032000"/>
          </a:xfrm>
          <a:prstGeom prst="rect">
            <a:avLst/>
          </a:prstGeom>
          <a:noFill/>
          <a:ln>
            <a:solidFill>
              <a:schemeClr val="accent1"/>
            </a:solidFill>
          </a:ln>
        </p:spPr>
        <p:txBody>
          <a:bodyPr>
            <a:spAutoFit/>
          </a:bodyPr>
          <a:lstStyle/>
          <a:p>
            <a:pPr marL="285750" indent="-285750">
              <a:buFont typeface="Wingdings" panose="05000000000000000000" pitchFamily="2" charset="2"/>
              <a:buChar char="Ø"/>
              <a:defRPr/>
            </a:pPr>
            <a:r>
              <a:rPr lang="ru-RU" dirty="0"/>
              <a:t>Закупка в электронном магазине проводится в случае, если проведение конкурентных закупок, участниками которых могут быть только субъекты МСП, нецелесообразно или невозможно ввиду сроков проведения таких закупок или ввиду срочной необходимости в удовлетворении потребностей Заказчика. </a:t>
            </a:r>
          </a:p>
          <a:p>
            <a:pPr>
              <a:defRPr/>
            </a:pPr>
            <a:endParaRPr lang="ru-RU" dirty="0"/>
          </a:p>
          <a:p>
            <a:pPr marL="285750" indent="-285750">
              <a:buFont typeface="Wingdings" panose="05000000000000000000" pitchFamily="2" charset="2"/>
              <a:buChar char="Ø"/>
              <a:defRPr/>
            </a:pPr>
            <a:r>
              <a:rPr lang="ru-RU" dirty="0"/>
              <a:t>Закупка в электронном магазине осуществляются в случае, если предмет такой закупки включен в утвержденный и размещенный в единой информационной системе перечень товаров, работ, услуг, закупки которых осуществляются у субъектов МСП. </a:t>
            </a:r>
          </a:p>
        </p:txBody>
      </p:sp>
      <p:sp>
        <p:nvSpPr>
          <p:cNvPr id="40967" name="TextBox 9">
            <a:extLst>
              <a:ext uri="{FF2B5EF4-FFF2-40B4-BE49-F238E27FC236}">
                <a16:creationId xmlns:a16="http://schemas.microsoft.com/office/drawing/2014/main" id="{CF6EEE9B-702E-B797-3333-A48F86153249}"/>
              </a:ext>
            </a:extLst>
          </p:cNvPr>
          <p:cNvSpPr txBox="1">
            <a:spLocks noChangeArrowheads="1"/>
          </p:cNvSpPr>
          <p:nvPr/>
        </p:nvSpPr>
        <p:spPr bwMode="auto">
          <a:xfrm>
            <a:off x="2981325" y="3314700"/>
            <a:ext cx="6265863" cy="369888"/>
          </a:xfrm>
          <a:prstGeom prst="rect">
            <a:avLst/>
          </a:prstGeom>
          <a:solidFill>
            <a:srgbClr val="00B0F0"/>
          </a:solidFill>
          <a:ln w="9525">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chemeClr val="bg1"/>
                </a:solidFill>
                <a:latin typeface="Arial" panose="020B0604020202020204" pitchFamily="34" charset="0"/>
              </a:rPr>
              <a:t>Пример основания применения данного способа закупок</a:t>
            </a:r>
          </a:p>
        </p:txBody>
      </p:sp>
    </p:spTree>
    <p:extLst>
      <p:ext uri="{BB962C8B-B14F-4D97-AF65-F5344CB8AC3E}">
        <p14:creationId xmlns:p14="http://schemas.microsoft.com/office/powerpoint/2010/main" val="373603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09D4F-DC91-6DB4-78F8-BDF4D118D25B}"/>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На каких площадках проводится закупка в электронной форме у СМСП</a:t>
            </a:r>
          </a:p>
        </p:txBody>
      </p:sp>
      <p:pic>
        <p:nvPicPr>
          <p:cNvPr id="41987" name="Рисунок 1">
            <a:extLst>
              <a:ext uri="{FF2B5EF4-FFF2-40B4-BE49-F238E27FC236}">
                <a16:creationId xmlns:a16="http://schemas.microsoft.com/office/drawing/2014/main" id="{298D022B-5B40-CE7B-9CD9-605605B4D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трелка: вниз 3">
            <a:extLst>
              <a:ext uri="{FF2B5EF4-FFF2-40B4-BE49-F238E27FC236}">
                <a16:creationId xmlns:a16="http://schemas.microsoft.com/office/drawing/2014/main" id="{4EBBE725-156D-6C75-A070-8649763905E0}"/>
              </a:ext>
            </a:extLst>
          </p:cNvPr>
          <p:cNvSpPr/>
          <p:nvPr/>
        </p:nvSpPr>
        <p:spPr>
          <a:xfrm>
            <a:off x="5087938" y="1946275"/>
            <a:ext cx="360362" cy="5984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989" name="TextBox 2">
            <a:extLst>
              <a:ext uri="{FF2B5EF4-FFF2-40B4-BE49-F238E27FC236}">
                <a16:creationId xmlns:a16="http://schemas.microsoft.com/office/drawing/2014/main" id="{283F2D02-201F-70C1-C164-01B81677DD8E}"/>
              </a:ext>
            </a:extLst>
          </p:cNvPr>
          <p:cNvSpPr txBox="1">
            <a:spLocks noChangeArrowheads="1"/>
          </p:cNvSpPr>
          <p:nvPr/>
        </p:nvSpPr>
        <p:spPr bwMode="auto">
          <a:xfrm>
            <a:off x="695325" y="1484313"/>
            <a:ext cx="11161713"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а) осуществление закупки в электронной форме на электронной площадке, предусмотренной частью 10 статьи 3.4 Федерального закона;</a:t>
            </a:r>
          </a:p>
        </p:txBody>
      </p:sp>
      <p:pic>
        <p:nvPicPr>
          <p:cNvPr id="41990" name="Рисунок 7">
            <a:extLst>
              <a:ext uri="{FF2B5EF4-FFF2-40B4-BE49-F238E27FC236}">
                <a16:creationId xmlns:a16="http://schemas.microsoft.com/office/drawing/2014/main" id="{25C771AE-67A6-8C9E-1501-8CD009698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859088"/>
            <a:ext cx="489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Рисунок 11">
            <a:extLst>
              <a:ext uri="{FF2B5EF4-FFF2-40B4-BE49-F238E27FC236}">
                <a16:creationId xmlns:a16="http://schemas.microsoft.com/office/drawing/2014/main" id="{1B970F42-AFE2-7F47-435F-568F4FC99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2849563"/>
            <a:ext cx="35480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Рисунок 6">
            <a:extLst>
              <a:ext uri="{FF2B5EF4-FFF2-40B4-BE49-F238E27FC236}">
                <a16:creationId xmlns:a16="http://schemas.microsoft.com/office/drawing/2014/main" id="{16DD30C8-9F27-2428-5403-50C78BEBD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2343150"/>
            <a:ext cx="19621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ED7D6C8-F6DF-7F20-B762-A34F10B17767}"/>
              </a:ext>
            </a:extLst>
          </p:cNvPr>
          <p:cNvSpPr txBox="1"/>
          <p:nvPr/>
        </p:nvSpPr>
        <p:spPr>
          <a:xfrm>
            <a:off x="695325" y="4567238"/>
            <a:ext cx="11377613" cy="646112"/>
          </a:xfrm>
          <a:prstGeom prst="rect">
            <a:avLst/>
          </a:prstGeom>
          <a:noFill/>
          <a:ln>
            <a:solidFill>
              <a:schemeClr val="accent1">
                <a:shade val="15000"/>
              </a:schemeClr>
            </a:solidFill>
          </a:ln>
        </p:spPr>
        <p:txBody>
          <a:bodyPr>
            <a:spAutoFit/>
          </a:bodyPr>
          <a:lstStyle/>
          <a:p>
            <a:pPr>
              <a:defRPr/>
            </a:pPr>
            <a:r>
              <a:rPr lang="ru-RU" dirty="0"/>
              <a:t>Проведение закупки на электронной торговой площадке которая отсутствует в перечне, утвержденным Постановлением Правительства РФ от 12.07.2018 N 1447-р </a:t>
            </a:r>
            <a:r>
              <a:rPr lang="ru-RU" b="1" dirty="0"/>
              <a:t>является неправомерным</a:t>
            </a:r>
          </a:p>
        </p:txBody>
      </p:sp>
      <p:sp>
        <p:nvSpPr>
          <p:cNvPr id="10" name="TextBox 9">
            <a:extLst>
              <a:ext uri="{FF2B5EF4-FFF2-40B4-BE49-F238E27FC236}">
                <a16:creationId xmlns:a16="http://schemas.microsoft.com/office/drawing/2014/main" id="{34229A7E-4EA2-CD4F-B20E-5DA8793D2445}"/>
              </a:ext>
            </a:extLst>
          </p:cNvPr>
          <p:cNvSpPr txBox="1"/>
          <p:nvPr/>
        </p:nvSpPr>
        <p:spPr>
          <a:xfrm>
            <a:off x="452438" y="5661025"/>
            <a:ext cx="11404600" cy="646113"/>
          </a:xfrm>
          <a:prstGeom prst="rect">
            <a:avLst/>
          </a:prstGeom>
          <a:solidFill>
            <a:schemeClr val="bg1">
              <a:lumMod val="85000"/>
            </a:schemeClr>
          </a:solidFill>
          <a:ln>
            <a:solidFill>
              <a:schemeClr val="accent1">
                <a:shade val="15000"/>
              </a:schemeClr>
            </a:solidFill>
          </a:ln>
        </p:spPr>
        <p:txBody>
          <a:bodyPr>
            <a:spAutoFit/>
          </a:bodyPr>
          <a:lstStyle/>
          <a:p>
            <a:pPr>
              <a:defRPr/>
            </a:pPr>
            <a:r>
              <a:rPr lang="ru-RU" i="1" dirty="0"/>
              <a:t>См. Решение Красноярского УФАС России от 25.12.2024 N 024/07/3-4560/2024, Решение Кемеровского УФАС России от 04.12.2024 по жалобе N 042/07/3-2091/2024</a:t>
            </a:r>
          </a:p>
        </p:txBody>
      </p:sp>
    </p:spTree>
    <p:extLst>
      <p:ext uri="{BB962C8B-B14F-4D97-AF65-F5344CB8AC3E}">
        <p14:creationId xmlns:p14="http://schemas.microsoft.com/office/powerpoint/2010/main" val="320994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5489BD-D9F3-9632-F8E5-A94A26F76C43}"/>
              </a:ext>
            </a:extLst>
          </p:cNvPr>
          <p:cNvSpPr txBox="1"/>
          <p:nvPr/>
        </p:nvSpPr>
        <p:spPr>
          <a:xfrm>
            <a:off x="3455988" y="282575"/>
            <a:ext cx="8569325" cy="460375"/>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Как называется данный способ закупки в </a:t>
            </a:r>
            <a:r>
              <a:rPr lang="ru-RU" sz="2400" b="1" kern="0" dirty="0" err="1">
                <a:solidFill>
                  <a:schemeClr val="bg1"/>
                </a:solidFill>
              </a:rPr>
              <a:t>ПоЗ</a:t>
            </a:r>
            <a:endParaRPr lang="ru-RU" sz="2400" b="1" kern="0" dirty="0">
              <a:solidFill>
                <a:schemeClr val="bg1"/>
              </a:solidFill>
            </a:endParaRPr>
          </a:p>
        </p:txBody>
      </p:sp>
      <p:pic>
        <p:nvPicPr>
          <p:cNvPr id="43011" name="Рисунок 1">
            <a:extLst>
              <a:ext uri="{FF2B5EF4-FFF2-40B4-BE49-F238E27FC236}">
                <a16:creationId xmlns:a16="http://schemas.microsoft.com/office/drawing/2014/main" id="{6990F8A4-6D1A-9733-3201-0D9DB479D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724E113-0A9E-F8A9-3F43-1523700A170B}"/>
              </a:ext>
            </a:extLst>
          </p:cNvPr>
          <p:cNvSpPr txBox="1"/>
          <p:nvPr/>
        </p:nvSpPr>
        <p:spPr>
          <a:xfrm>
            <a:off x="839788" y="1125538"/>
            <a:ext cx="11160125" cy="1476375"/>
          </a:xfrm>
          <a:prstGeom prst="rect">
            <a:avLst/>
          </a:prstGeom>
          <a:noFill/>
          <a:ln>
            <a:solidFill>
              <a:schemeClr val="accent1">
                <a:shade val="15000"/>
              </a:schemeClr>
            </a:solidFill>
          </a:ln>
        </p:spPr>
        <p:txBody>
          <a:bodyPr>
            <a:spAutoFit/>
          </a:bodyPr>
          <a:lstStyle/>
          <a:p>
            <a:pPr eaLnBrk="1" hangingPunct="1">
              <a:defRPr/>
            </a:pPr>
            <a:r>
              <a:rPr lang="ru-RU" altLang="ru-RU">
                <a:cs typeface="Arial" panose="020B0604020202020204" pitchFamily="34" charset="0"/>
              </a:rPr>
              <a:t>20(1). Для осуществления закупок, предусмотренных </a:t>
            </a:r>
            <a:r>
              <a:rPr lang="ru-RU" altLang="ru-RU" i="1">
                <a:cs typeface="Arial" panose="020B0604020202020204" pitchFamily="34" charset="0"/>
              </a:rPr>
              <a:t>подпунктом "б" пункта 4 </a:t>
            </a:r>
            <a:r>
              <a:rPr lang="ru-RU" altLang="ru-RU">
                <a:cs typeface="Arial" panose="020B0604020202020204" pitchFamily="34" charset="0"/>
              </a:rPr>
              <a:t>настоящего Положения, </a:t>
            </a:r>
            <a:r>
              <a:rPr lang="ru-RU" altLang="ru-RU" b="1">
                <a:cs typeface="Arial" panose="020B0604020202020204" pitchFamily="34" charset="0"/>
              </a:rPr>
              <a:t>заказчик вправе </a:t>
            </a:r>
            <a:r>
              <a:rPr lang="ru-RU" altLang="ru-RU">
                <a:cs typeface="Arial" panose="020B0604020202020204" pitchFamily="34" charset="0"/>
              </a:rPr>
              <a:t>установить в положении о закупке </a:t>
            </a:r>
            <a:r>
              <a:rPr lang="ru-RU" altLang="ru-RU" b="1">
                <a:cs typeface="Arial" panose="020B0604020202020204" pitchFamily="34" charset="0"/>
              </a:rPr>
              <a:t>способ неконкурентной закупки</a:t>
            </a:r>
            <a:r>
              <a:rPr lang="ru-RU" altLang="ru-RU">
                <a:cs typeface="Arial" panose="020B0604020202020204" pitchFamily="34" charset="0"/>
              </a:rPr>
              <a:t>, порядок проведения которого предусматривает следующее:</a:t>
            </a:r>
          </a:p>
          <a:p>
            <a:pPr eaLnBrk="1" hangingPunct="1">
              <a:defRPr/>
            </a:pPr>
            <a:r>
              <a:rPr lang="ru-RU" altLang="ru-RU">
                <a:cs typeface="Arial" panose="020B0604020202020204" pitchFamily="34" charset="0"/>
              </a:rPr>
              <a:t>а) осуществление закупки </a:t>
            </a:r>
            <a:r>
              <a:rPr lang="ru-RU" altLang="ru-RU" b="1">
                <a:cs typeface="Arial" panose="020B0604020202020204" pitchFamily="34" charset="0"/>
              </a:rPr>
              <a:t>в электронной форме на электронной площадке</a:t>
            </a:r>
            <a:r>
              <a:rPr lang="ru-RU" altLang="ru-RU">
                <a:cs typeface="Arial" panose="020B0604020202020204" pitchFamily="34" charset="0"/>
              </a:rPr>
              <a:t>, предусмотренной частью 10 статьи 3.4 Федерального закона;</a:t>
            </a:r>
            <a:endParaRPr lang="ru-RU" altLang="ru-RU" dirty="0">
              <a:cs typeface="Arial" panose="020B0604020202020204" pitchFamily="34" charset="0"/>
            </a:endParaRPr>
          </a:p>
        </p:txBody>
      </p:sp>
      <p:sp>
        <p:nvSpPr>
          <p:cNvPr id="3" name="Стрелка: вниз 2">
            <a:extLst>
              <a:ext uri="{FF2B5EF4-FFF2-40B4-BE49-F238E27FC236}">
                <a16:creationId xmlns:a16="http://schemas.microsoft.com/office/drawing/2014/main" id="{E4D54D96-0100-4F3B-8BB4-F4F4C091F2BF}"/>
              </a:ext>
            </a:extLst>
          </p:cNvPr>
          <p:cNvSpPr/>
          <p:nvPr/>
        </p:nvSpPr>
        <p:spPr>
          <a:xfrm>
            <a:off x="6096000" y="2349500"/>
            <a:ext cx="504825" cy="7270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a:extLst>
              <a:ext uri="{FF2B5EF4-FFF2-40B4-BE49-F238E27FC236}">
                <a16:creationId xmlns:a16="http://schemas.microsoft.com/office/drawing/2014/main" id="{5DD55D24-3066-8B9C-0319-09ECB92E8754}"/>
              </a:ext>
            </a:extLst>
          </p:cNvPr>
          <p:cNvSpPr txBox="1"/>
          <p:nvPr/>
        </p:nvSpPr>
        <p:spPr>
          <a:xfrm>
            <a:off x="839788" y="5224462"/>
            <a:ext cx="10874375" cy="1016000"/>
          </a:xfrm>
          <a:prstGeom prst="rect">
            <a:avLst/>
          </a:prstGeom>
          <a:noFill/>
          <a:ln>
            <a:solidFill>
              <a:schemeClr val="accent1">
                <a:shade val="15000"/>
              </a:schemeClr>
            </a:solidFill>
          </a:ln>
        </p:spPr>
        <p:txBody>
          <a:bodyPr>
            <a:spAutoFit/>
          </a:bodyPr>
          <a:lstStyle/>
          <a:p>
            <a:pPr>
              <a:defRPr/>
            </a:pPr>
            <a:r>
              <a:rPr lang="ru-RU" sz="2000" dirty="0"/>
              <a:t>Поскольку название процедуры в </a:t>
            </a:r>
            <a:r>
              <a:rPr lang="ru-RU" sz="2000" dirty="0" err="1"/>
              <a:t>ПоЗ</a:t>
            </a:r>
            <a:r>
              <a:rPr lang="ru-RU" sz="2000" dirty="0"/>
              <a:t> и на электронной площадке могут не совпадать рекомендуем в </a:t>
            </a:r>
            <a:r>
              <a:rPr lang="ru-RU" sz="2000" dirty="0" err="1"/>
              <a:t>ПоЗ</a:t>
            </a:r>
            <a:r>
              <a:rPr lang="ru-RU" sz="2000" dirty="0"/>
              <a:t> предусмотреть, что наименование данной неконкурентной закупки может отличаться от наименования на электронной площадке.</a:t>
            </a:r>
          </a:p>
        </p:txBody>
      </p:sp>
      <p:sp>
        <p:nvSpPr>
          <p:cNvPr id="6" name="TextBox 5">
            <a:extLst>
              <a:ext uri="{FF2B5EF4-FFF2-40B4-BE49-F238E27FC236}">
                <a16:creationId xmlns:a16="http://schemas.microsoft.com/office/drawing/2014/main" id="{FAAEEC58-EFF2-7AC5-A305-3E7B7CEE87E0}"/>
              </a:ext>
            </a:extLst>
          </p:cNvPr>
          <p:cNvSpPr txBox="1"/>
          <p:nvPr/>
        </p:nvSpPr>
        <p:spPr>
          <a:xfrm>
            <a:off x="1631950" y="3213100"/>
            <a:ext cx="9936163" cy="1569660"/>
          </a:xfrm>
          <a:prstGeom prst="rect">
            <a:avLst/>
          </a:prstGeom>
          <a:noFill/>
          <a:ln>
            <a:solidFill>
              <a:schemeClr val="accent1">
                <a:shade val="15000"/>
              </a:schemeClr>
            </a:solidFill>
          </a:ln>
        </p:spPr>
        <p:txBody>
          <a:bodyPr>
            <a:spAutoFit/>
          </a:bodyPr>
          <a:lstStyle/>
          <a:p>
            <a:pPr>
              <a:defRPr/>
            </a:pPr>
            <a:r>
              <a:rPr lang="ru-RU" sz="2400" b="1" dirty="0"/>
              <a:t>Варианты:  </a:t>
            </a:r>
            <a:r>
              <a:rPr lang="ru-RU" sz="2400" dirty="0"/>
              <a:t>электронная закупка для СМСП, </a:t>
            </a:r>
          </a:p>
          <a:p>
            <a:pPr>
              <a:defRPr/>
            </a:pPr>
            <a:r>
              <a:rPr lang="ru-RU" sz="2400" dirty="0"/>
              <a:t>Закупка с «полки»,</a:t>
            </a:r>
          </a:p>
          <a:p>
            <a:pPr>
              <a:defRPr/>
            </a:pPr>
            <a:r>
              <a:rPr lang="ru-RU" sz="2400" dirty="0"/>
              <a:t>закупка в электронном магазине для СМСП, </a:t>
            </a:r>
          </a:p>
          <a:p>
            <a:pPr>
              <a:defRPr/>
            </a:pPr>
            <a:r>
              <a:rPr lang="ru-RU" sz="2400" dirty="0"/>
              <a:t>закупка в электронной форме для СМСП и т.п. </a:t>
            </a:r>
          </a:p>
        </p:txBody>
      </p:sp>
    </p:spTree>
    <p:extLst>
      <p:ext uri="{BB962C8B-B14F-4D97-AF65-F5344CB8AC3E}">
        <p14:creationId xmlns:p14="http://schemas.microsoft.com/office/powerpoint/2010/main" val="912581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4B2C4-DDE0-47D6-7D68-A95A9591FBA1}"/>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Какие товары, работы, услуги можно закупать данным способом и на какую сумму</a:t>
            </a:r>
          </a:p>
        </p:txBody>
      </p:sp>
      <p:pic>
        <p:nvPicPr>
          <p:cNvPr id="44035" name="Рисунок 1">
            <a:extLst>
              <a:ext uri="{FF2B5EF4-FFF2-40B4-BE49-F238E27FC236}">
                <a16:creationId xmlns:a16="http://schemas.microsoft.com/office/drawing/2014/main" id="{09FC5799-5D07-7F33-AAE4-3A58BCE6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a:extLst>
              <a:ext uri="{FF2B5EF4-FFF2-40B4-BE49-F238E27FC236}">
                <a16:creationId xmlns:a16="http://schemas.microsoft.com/office/drawing/2014/main" id="{DC99BEE7-5319-C5C3-12FD-185D77B458C8}"/>
              </a:ext>
            </a:extLst>
          </p:cNvPr>
          <p:cNvSpPr txBox="1">
            <a:spLocks noChangeArrowheads="1"/>
          </p:cNvSpPr>
          <p:nvPr/>
        </p:nvSpPr>
        <p:spPr bwMode="auto">
          <a:xfrm>
            <a:off x="479425" y="1484313"/>
            <a:ext cx="1144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Заказчик может закупать любые ТРУ, которые заказчик включили </a:t>
            </a:r>
            <a:r>
              <a:rPr lang="ru-RU" altLang="ru-RU" sz="1800" b="1">
                <a:latin typeface="Arial" panose="020B0604020202020204" pitchFamily="34" charset="0"/>
              </a:rPr>
              <a:t>в  перечень </a:t>
            </a:r>
            <a:r>
              <a:rPr lang="ru-RU" altLang="ru-RU" sz="1800">
                <a:latin typeface="Arial" panose="020B0604020202020204" pitchFamily="34" charset="0"/>
              </a:rPr>
              <a:t>товаров, работ, услуг, предусмотренный п. 8 ПП 1352. Данный перечень размещается в ЕИС.</a:t>
            </a:r>
          </a:p>
        </p:txBody>
      </p:sp>
      <p:pic>
        <p:nvPicPr>
          <p:cNvPr id="44037" name="Рисунок 2" descr="Изображение выглядит как текст, снимок экрана, Шрифт&#10;&#10;Контент, сгенерированный ИИ, может содержать ошибки.">
            <a:extLst>
              <a:ext uri="{FF2B5EF4-FFF2-40B4-BE49-F238E27FC236}">
                <a16:creationId xmlns:a16="http://schemas.microsoft.com/office/drawing/2014/main" id="{C9006AC8-7D65-66F4-31F1-F15708F5F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2324100"/>
            <a:ext cx="58769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адпись 1">
            <a:extLst>
              <a:ext uri="{FF2B5EF4-FFF2-40B4-BE49-F238E27FC236}">
                <a16:creationId xmlns:a16="http://schemas.microsoft.com/office/drawing/2014/main" id="{1E9EF731-0AFF-C366-8407-33DA9B03AC05}"/>
              </a:ext>
            </a:extLst>
          </p:cNvPr>
          <p:cNvSpPr txBox="1"/>
          <p:nvPr/>
        </p:nvSpPr>
        <p:spPr>
          <a:xfrm>
            <a:off x="7248525" y="2660650"/>
            <a:ext cx="3816350" cy="2497138"/>
          </a:xfrm>
          <a:prstGeom prst="rect">
            <a:avLst/>
          </a:prstGeom>
          <a:solidFill>
            <a:schemeClr val="lt1"/>
          </a:solidFill>
          <a:ln w="6350">
            <a:solidFill>
              <a:prstClr val="black"/>
            </a:solidFill>
          </a:ln>
        </p:spPr>
        <p:txBody>
          <a:bodyPr/>
          <a:lstStyle/>
          <a:p>
            <a:pPr>
              <a:lnSpc>
                <a:spcPct val="115000"/>
              </a:lnSpc>
              <a:spcAft>
                <a:spcPts val="800"/>
              </a:spcAft>
              <a:defRPr/>
            </a:pPr>
            <a:r>
              <a:rPr lang="ru-RU" sz="1600" u="sng" kern="10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https://zakupki.gov.ru/epz/gws/search/results.html?morphology=on&amp;search-filter=Дате+размещения&amp;documentName_0=on&amp;documentName=0&amp;sortBy=UPDATE_DATE&amp;pageNumber=1&amp;sortDirection=false&amp;recordsPerPage=_10&amp;showLotsInfoHidden=false</a:t>
            </a:r>
            <a:r>
              <a:rPr lang="ru-RU" sz="1600" kern="100">
                <a:latin typeface="Aptos" panose="020B0004020202020204" pitchFamily="34" charset="0"/>
                <a:ea typeface="Aptos" panose="020B0004020202020204" pitchFamily="34" charset="0"/>
                <a:cs typeface="Times New Roman" panose="02020603050405020304" pitchFamily="18" charset="0"/>
              </a:rPr>
              <a:t> </a:t>
            </a:r>
          </a:p>
        </p:txBody>
      </p:sp>
      <p:sp>
        <p:nvSpPr>
          <p:cNvPr id="44039" name="TextBox 5">
            <a:extLst>
              <a:ext uri="{FF2B5EF4-FFF2-40B4-BE49-F238E27FC236}">
                <a16:creationId xmlns:a16="http://schemas.microsoft.com/office/drawing/2014/main" id="{4A8FE3E9-DB24-2B4A-C610-E31E34AFCFFB}"/>
              </a:ext>
            </a:extLst>
          </p:cNvPr>
          <p:cNvSpPr txBox="1">
            <a:spLocks noChangeArrowheads="1"/>
          </p:cNvSpPr>
          <p:nvPr/>
        </p:nvSpPr>
        <p:spPr bwMode="auto">
          <a:xfrm>
            <a:off x="6672263" y="5516563"/>
            <a:ext cx="5400675"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пп. б) п. 20 (1) ПП 1352 - цена договора, заключенного с применением такого способа закупки, не должна превышать </a:t>
            </a:r>
            <a:r>
              <a:rPr lang="ru-RU" altLang="ru-RU" sz="1800" b="1">
                <a:latin typeface="Arial" panose="020B0604020202020204" pitchFamily="34" charset="0"/>
              </a:rPr>
              <a:t>20 млн. рублей;</a:t>
            </a:r>
          </a:p>
        </p:txBody>
      </p:sp>
    </p:spTree>
    <p:extLst>
      <p:ext uri="{BB962C8B-B14F-4D97-AF65-F5344CB8AC3E}">
        <p14:creationId xmlns:p14="http://schemas.microsoft.com/office/powerpoint/2010/main" val="72963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16C7E7-924A-3CC4-0408-440272353301}"/>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Планирование проведения закупки в электронной форме для СМСП</a:t>
            </a:r>
          </a:p>
        </p:txBody>
      </p:sp>
      <p:pic>
        <p:nvPicPr>
          <p:cNvPr id="45059" name="Рисунок 1">
            <a:extLst>
              <a:ext uri="{FF2B5EF4-FFF2-40B4-BE49-F238E27FC236}">
                <a16:creationId xmlns:a16="http://schemas.microsoft.com/office/drawing/2014/main" id="{BA0E5F3B-2F36-6BC6-AD7B-97EBEFBE3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3">
            <a:extLst>
              <a:ext uri="{FF2B5EF4-FFF2-40B4-BE49-F238E27FC236}">
                <a16:creationId xmlns:a16="http://schemas.microsoft.com/office/drawing/2014/main" id="{B3B1B831-22DA-D127-0D9C-B17B332D3B81}"/>
              </a:ext>
            </a:extLst>
          </p:cNvPr>
          <p:cNvSpPr txBox="1"/>
          <p:nvPr/>
        </p:nvSpPr>
        <p:spPr>
          <a:xfrm>
            <a:off x="685800" y="1501775"/>
            <a:ext cx="11506200" cy="3059113"/>
          </a:xfrm>
          <a:prstGeom prst="rect">
            <a:avLst/>
          </a:prstGeom>
        </p:spPr>
        <p:txBody>
          <a:bodyPr lIns="0" tIns="12065" rIns="0" bIns="0">
            <a:spAutoFit/>
          </a:bodyPr>
          <a:lstStyle/>
          <a:p>
            <a:pPr indent="-344170" eaLnBrk="1" fontAlgn="auto" hangingPunct="1">
              <a:spcBef>
                <a:spcPts val="95"/>
              </a:spcBef>
              <a:spcAft>
                <a:spcPts val="0"/>
              </a:spcAft>
              <a:buFont typeface="Microsoft Sans Serif"/>
              <a:buChar char="•"/>
              <a:tabLst>
                <a:tab pos="356870" algn="l"/>
              </a:tabLst>
              <a:defRPr/>
            </a:pPr>
            <a:r>
              <a:rPr b="1" kern="0" dirty="0">
                <a:solidFill>
                  <a:sysClr val="windowText" lastClr="000000"/>
                </a:solidFill>
                <a:cs typeface="Arial" panose="020B0604020202020204" pitchFamily="34" charset="0"/>
              </a:rPr>
              <a:t>Договоры</a:t>
            </a:r>
            <a:r>
              <a:rPr b="1" kern="0" spc="-6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на</a:t>
            </a:r>
            <a:r>
              <a:rPr kern="0" spc="-10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поставку</a:t>
            </a:r>
            <a:r>
              <a:rPr kern="0" spc="-7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товаров,</a:t>
            </a:r>
            <a:r>
              <a:rPr kern="0" spc="-12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выполнение</a:t>
            </a:r>
            <a:r>
              <a:rPr kern="0" spc="-90" dirty="0">
                <a:solidFill>
                  <a:sysClr val="windowText" lastClr="000000"/>
                </a:solidFill>
                <a:cs typeface="Arial" panose="020B0604020202020204" pitchFamily="34" charset="0"/>
              </a:rPr>
              <a:t> </a:t>
            </a:r>
            <a:r>
              <a:rPr kern="0" spc="-10" dirty="0" err="1">
                <a:solidFill>
                  <a:sysClr val="windowText" lastClr="000000"/>
                </a:solidFill>
                <a:cs typeface="Arial" panose="020B0604020202020204" pitchFamily="34" charset="0"/>
              </a:rPr>
              <a:t>работ</a:t>
            </a:r>
            <a:r>
              <a:rPr kern="0" spc="-10" dirty="0">
                <a:solidFill>
                  <a:sysClr val="windowText" lastClr="000000"/>
                </a:solidFill>
                <a:cs typeface="Arial" panose="020B0604020202020204" pitchFamily="34" charset="0"/>
              </a:rPr>
              <a:t>,</a:t>
            </a:r>
            <a:r>
              <a:rPr lang="ru-RU" kern="0" spc="-10" dirty="0">
                <a:solidFill>
                  <a:sysClr val="windowText" lastClr="000000"/>
                </a:solidFill>
                <a:cs typeface="Arial" panose="020B0604020202020204" pitchFamily="34" charset="0"/>
              </a:rPr>
              <a:t> </a:t>
            </a:r>
            <a:r>
              <a:rPr kern="0" dirty="0" err="1">
                <a:solidFill>
                  <a:sysClr val="windowText" lastClr="000000"/>
                </a:solidFill>
                <a:cs typeface="Arial" panose="020B0604020202020204" pitchFamily="34" charset="0"/>
              </a:rPr>
              <a:t>оказание</a:t>
            </a:r>
            <a:r>
              <a:rPr kern="0" spc="-6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услуг</a:t>
            </a:r>
            <a:r>
              <a:rPr kern="0" spc="-4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заключаются</a:t>
            </a:r>
            <a:r>
              <a:rPr kern="0" spc="-55"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заказчиком</a:t>
            </a:r>
            <a:r>
              <a:rPr kern="0" spc="-30" dirty="0">
                <a:solidFill>
                  <a:sysClr val="windowText" lastClr="000000"/>
                </a:solidFill>
                <a:cs typeface="Arial" panose="020B0604020202020204" pitchFamily="34" charset="0"/>
              </a:rPr>
              <a:t> </a:t>
            </a:r>
            <a:r>
              <a:rPr b="1" kern="0" dirty="0">
                <a:solidFill>
                  <a:sysClr val="windowText" lastClr="000000"/>
                </a:solidFill>
                <a:cs typeface="Arial" panose="020B0604020202020204" pitchFamily="34" charset="0"/>
              </a:rPr>
              <a:t>по</a:t>
            </a:r>
            <a:r>
              <a:rPr b="1" kern="0" spc="-80" dirty="0">
                <a:solidFill>
                  <a:sysClr val="windowText" lastClr="000000"/>
                </a:solidFill>
                <a:cs typeface="Arial" panose="020B0604020202020204" pitchFamily="34" charset="0"/>
              </a:rPr>
              <a:t> </a:t>
            </a:r>
            <a:r>
              <a:rPr b="1" kern="0" spc="-10" dirty="0">
                <a:solidFill>
                  <a:sysClr val="windowText" lastClr="000000"/>
                </a:solidFill>
                <a:cs typeface="Arial" panose="020B0604020202020204" pitchFamily="34" charset="0"/>
              </a:rPr>
              <a:t>результатам </a:t>
            </a:r>
            <a:r>
              <a:rPr b="1" kern="0" dirty="0">
                <a:solidFill>
                  <a:sysClr val="windowText" lastClr="000000"/>
                </a:solidFill>
                <a:cs typeface="Arial" panose="020B0604020202020204" pitchFamily="34" charset="0"/>
              </a:rPr>
              <a:t>закупок,</a:t>
            </a:r>
            <a:r>
              <a:rPr b="1" kern="0" spc="-20" dirty="0">
                <a:solidFill>
                  <a:sysClr val="windowText" lastClr="000000"/>
                </a:solidFill>
                <a:cs typeface="Arial" panose="020B0604020202020204" pitchFamily="34" charset="0"/>
              </a:rPr>
              <a:t> </a:t>
            </a:r>
            <a:r>
              <a:rPr b="1" kern="0" spc="-10" dirty="0">
                <a:solidFill>
                  <a:sysClr val="windowText" lastClr="000000"/>
                </a:solidFill>
                <a:cs typeface="Arial" panose="020B0604020202020204" pitchFamily="34" charset="0"/>
              </a:rPr>
              <a:t>осуществляемых</a:t>
            </a:r>
            <a:r>
              <a:rPr b="1" kern="0" spc="-15" dirty="0">
                <a:solidFill>
                  <a:sysClr val="windowText" lastClr="000000"/>
                </a:solidFill>
                <a:cs typeface="Arial" panose="020B0604020202020204" pitchFamily="34" charset="0"/>
              </a:rPr>
              <a:t> </a:t>
            </a:r>
            <a:r>
              <a:rPr b="1" kern="0" dirty="0">
                <a:solidFill>
                  <a:sysClr val="windowText" lastClr="000000"/>
                </a:solidFill>
                <a:cs typeface="Arial" panose="020B0604020202020204" pitchFamily="34" charset="0"/>
              </a:rPr>
              <a:t>в</a:t>
            </a:r>
            <a:r>
              <a:rPr b="1" kern="0" spc="-65" dirty="0">
                <a:solidFill>
                  <a:sysClr val="windowText" lastClr="000000"/>
                </a:solidFill>
                <a:cs typeface="Arial" panose="020B0604020202020204" pitchFamily="34" charset="0"/>
              </a:rPr>
              <a:t> </a:t>
            </a:r>
            <a:r>
              <a:rPr b="1" kern="0" spc="-10" dirty="0">
                <a:solidFill>
                  <a:sysClr val="windowText" lastClr="000000"/>
                </a:solidFill>
                <a:cs typeface="Arial" panose="020B0604020202020204" pitchFamily="34" charset="0"/>
              </a:rPr>
              <a:t>соответствии</a:t>
            </a:r>
            <a:r>
              <a:rPr b="1" kern="0" spc="-75" dirty="0">
                <a:solidFill>
                  <a:sysClr val="windowText" lastClr="000000"/>
                </a:solidFill>
                <a:cs typeface="Arial" panose="020B0604020202020204" pitchFamily="34" charset="0"/>
              </a:rPr>
              <a:t> </a:t>
            </a:r>
            <a:r>
              <a:rPr b="1" kern="0" dirty="0">
                <a:solidFill>
                  <a:sysClr val="windowText" lastClr="000000"/>
                </a:solidFill>
                <a:cs typeface="Arial" panose="020B0604020202020204" pitchFamily="34" charset="0"/>
              </a:rPr>
              <a:t>с</a:t>
            </a:r>
            <a:r>
              <a:rPr b="1" kern="0" spc="-50" dirty="0">
                <a:solidFill>
                  <a:sysClr val="windowText" lastClr="000000"/>
                </a:solidFill>
                <a:cs typeface="Arial" panose="020B0604020202020204" pitchFamily="34" charset="0"/>
              </a:rPr>
              <a:t> </a:t>
            </a:r>
            <a:r>
              <a:rPr b="1" kern="0" spc="-10" dirty="0">
                <a:solidFill>
                  <a:sysClr val="windowText" lastClr="000000"/>
                </a:solidFill>
                <a:cs typeface="Arial" panose="020B0604020202020204" pitchFamily="34" charset="0"/>
              </a:rPr>
              <a:t>планом </a:t>
            </a:r>
            <a:r>
              <a:rPr b="1" kern="0" dirty="0">
                <a:solidFill>
                  <a:sysClr val="windowText" lastClr="000000"/>
                </a:solidFill>
                <a:cs typeface="Arial" panose="020B0604020202020204" pitchFamily="34" charset="0"/>
              </a:rPr>
              <a:t>закупки</a:t>
            </a:r>
            <a:r>
              <a:rPr b="1" kern="0" spc="-6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(если</a:t>
            </a:r>
            <a:r>
              <a:rPr kern="0" spc="-8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сведения</a:t>
            </a:r>
            <a:r>
              <a:rPr kern="0" spc="-7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о</a:t>
            </a:r>
            <a:r>
              <a:rPr kern="0" spc="-10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таких</a:t>
            </a:r>
            <a:r>
              <a:rPr kern="0" spc="-85" dirty="0">
                <a:solidFill>
                  <a:sysClr val="windowText" lastClr="000000"/>
                </a:solidFill>
                <a:cs typeface="Arial" panose="020B0604020202020204" pitchFamily="34" charset="0"/>
              </a:rPr>
              <a:t> </a:t>
            </a:r>
            <a:r>
              <a:rPr kern="0" dirty="0" err="1">
                <a:solidFill>
                  <a:sysClr val="windowText" lastClr="000000"/>
                </a:solidFill>
                <a:cs typeface="Arial" panose="020B0604020202020204" pitchFamily="34" charset="0"/>
              </a:rPr>
              <a:t>закупках</a:t>
            </a:r>
            <a:r>
              <a:rPr kern="0" spc="-40" dirty="0">
                <a:solidFill>
                  <a:sysClr val="windowText" lastClr="000000"/>
                </a:solidFill>
                <a:cs typeface="Arial" panose="020B0604020202020204" pitchFamily="34" charset="0"/>
              </a:rPr>
              <a:t> </a:t>
            </a:r>
            <a:r>
              <a:rPr kern="0" spc="-50" dirty="0">
                <a:solidFill>
                  <a:sysClr val="windowText" lastClr="000000"/>
                </a:solidFill>
                <a:cs typeface="Arial" panose="020B0604020202020204" pitchFamily="34" charset="0"/>
              </a:rPr>
              <a:t>в</a:t>
            </a:r>
            <a:r>
              <a:rPr lang="ru-RU" kern="0" spc="-50" dirty="0">
                <a:solidFill>
                  <a:sysClr val="windowText" lastClr="000000"/>
                </a:solidFill>
                <a:cs typeface="Arial" panose="020B0604020202020204" pitchFamily="34" charset="0"/>
              </a:rPr>
              <a:t> </a:t>
            </a:r>
            <a:r>
              <a:rPr kern="0" spc="-10" dirty="0" err="1">
                <a:solidFill>
                  <a:sysClr val="windowText" lastClr="000000"/>
                </a:solidFill>
                <a:cs typeface="Arial" panose="020B0604020202020204" pitchFamily="34" charset="0"/>
              </a:rPr>
              <a:t>обязательном</a:t>
            </a:r>
            <a:r>
              <a:rPr kern="0" spc="-6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порядке</a:t>
            </a:r>
            <a:r>
              <a:rPr kern="0" spc="-60" dirty="0">
                <a:solidFill>
                  <a:sysClr val="windowText" lastClr="000000"/>
                </a:solidFill>
                <a:cs typeface="Arial" panose="020B0604020202020204" pitchFamily="34" charset="0"/>
              </a:rPr>
              <a:t> </a:t>
            </a:r>
            <a:r>
              <a:rPr kern="0" spc="-20" dirty="0">
                <a:solidFill>
                  <a:sysClr val="windowText" lastClr="000000"/>
                </a:solidFill>
                <a:cs typeface="Arial" panose="020B0604020202020204" pitchFamily="34" charset="0"/>
              </a:rPr>
              <a:t>подлежат</a:t>
            </a:r>
            <a:r>
              <a:rPr kern="0" spc="-7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включению</a:t>
            </a:r>
            <a:r>
              <a:rPr kern="0" spc="-7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a:t>
            </a:r>
            <a:r>
              <a:rPr kern="0" spc="-70" dirty="0">
                <a:solidFill>
                  <a:sysClr val="windowText" lastClr="000000"/>
                </a:solidFill>
                <a:cs typeface="Arial" panose="020B0604020202020204" pitchFamily="34" charset="0"/>
              </a:rPr>
              <a:t> </a:t>
            </a:r>
            <a:r>
              <a:rPr kern="0" spc="-20" dirty="0">
                <a:solidFill>
                  <a:sysClr val="windowText" lastClr="000000"/>
                </a:solidFill>
                <a:cs typeface="Arial" panose="020B0604020202020204" pitchFamily="34" charset="0"/>
              </a:rPr>
              <a:t>план </a:t>
            </a:r>
            <a:r>
              <a:rPr kern="0" dirty="0">
                <a:solidFill>
                  <a:sysClr val="windowText" lastClr="000000"/>
                </a:solidFill>
                <a:cs typeface="Arial" panose="020B0604020202020204" pitchFamily="34" charset="0"/>
              </a:rPr>
              <a:t>закупки),</a:t>
            </a:r>
            <a:r>
              <a:rPr kern="0" spc="-3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размещенным</a:t>
            </a:r>
            <a:r>
              <a:rPr kern="0" spc="-7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a:t>
            </a:r>
            <a:r>
              <a:rPr kern="0" spc="-5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ЕИС</a:t>
            </a:r>
            <a:r>
              <a:rPr kern="0" spc="-6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(если</a:t>
            </a:r>
            <a:r>
              <a:rPr kern="0" spc="-60" dirty="0">
                <a:solidFill>
                  <a:sysClr val="windowText" lastClr="000000"/>
                </a:solidFill>
                <a:cs typeface="Arial" panose="020B0604020202020204" pitchFamily="34" charset="0"/>
              </a:rPr>
              <a:t> </a:t>
            </a:r>
            <a:r>
              <a:rPr kern="0" spc="-10" dirty="0" err="1">
                <a:solidFill>
                  <a:sysClr val="windowText" lastClr="000000"/>
                </a:solidFill>
                <a:cs typeface="Arial" panose="020B0604020202020204" pitchFamily="34" charset="0"/>
              </a:rPr>
              <a:t>информация</a:t>
            </a:r>
            <a:r>
              <a:rPr kern="0" spc="-70" dirty="0">
                <a:solidFill>
                  <a:sysClr val="windowText" lastClr="000000"/>
                </a:solidFill>
                <a:cs typeface="Arial" panose="020B0604020202020204" pitchFamily="34" charset="0"/>
              </a:rPr>
              <a:t> </a:t>
            </a:r>
            <a:r>
              <a:rPr kern="0" spc="-50" dirty="0">
                <a:solidFill>
                  <a:sysClr val="windowText" lastClr="000000"/>
                </a:solidFill>
                <a:cs typeface="Arial" panose="020B0604020202020204" pitchFamily="34" charset="0"/>
              </a:rPr>
              <a:t>о</a:t>
            </a:r>
            <a:r>
              <a:rPr lang="ru-RU" kern="0" spc="-50" dirty="0">
                <a:solidFill>
                  <a:sysClr val="windowText" lastClr="000000"/>
                </a:solidFill>
                <a:cs typeface="Arial" panose="020B0604020202020204" pitchFamily="34" charset="0"/>
              </a:rPr>
              <a:t> </a:t>
            </a:r>
            <a:r>
              <a:rPr kern="0" dirty="0" err="1">
                <a:solidFill>
                  <a:sysClr val="windowText" lastClr="000000"/>
                </a:solidFill>
                <a:cs typeface="Arial" panose="020B0604020202020204" pitchFamily="34" charset="0"/>
              </a:rPr>
              <a:t>таких</a:t>
            </a:r>
            <a:r>
              <a:rPr kern="0" spc="-5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закупках</a:t>
            </a:r>
            <a:r>
              <a:rPr kern="0" spc="-45"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подлежит</a:t>
            </a:r>
            <a:r>
              <a:rPr kern="0" spc="-55" dirty="0">
                <a:solidFill>
                  <a:sysClr val="windowText" lastClr="000000"/>
                </a:solidFill>
                <a:cs typeface="Arial" panose="020B0604020202020204" pitchFamily="34" charset="0"/>
              </a:rPr>
              <a:t> </a:t>
            </a:r>
            <a:r>
              <a:rPr kern="0" spc="-10" dirty="0" err="1">
                <a:solidFill>
                  <a:sysClr val="windowText" lastClr="000000"/>
                </a:solidFill>
                <a:cs typeface="Arial" panose="020B0604020202020204" pitchFamily="34" charset="0"/>
              </a:rPr>
              <a:t>размещению</a:t>
            </a:r>
            <a:r>
              <a:rPr kern="0" spc="-7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a:t>
            </a:r>
            <a:r>
              <a:rPr lang="ru-RU" kern="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ЕИС)</a:t>
            </a:r>
            <a:r>
              <a:rPr lang="ru-RU" kern="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(ч.5.1</a:t>
            </a:r>
            <a:r>
              <a:rPr kern="0" spc="-85" dirty="0">
                <a:solidFill>
                  <a:sysClr val="windowText" lastClr="000000"/>
                </a:solidFill>
                <a:cs typeface="Arial" panose="020B0604020202020204" pitchFamily="34" charset="0"/>
              </a:rPr>
              <a:t> </a:t>
            </a:r>
            <a:r>
              <a:rPr kern="0" spc="-20" dirty="0">
                <a:solidFill>
                  <a:sysClr val="windowText" lastClr="000000"/>
                </a:solidFill>
                <a:cs typeface="Arial" panose="020B0604020202020204" pitchFamily="34" charset="0"/>
              </a:rPr>
              <a:t>ст.3</a:t>
            </a:r>
            <a:r>
              <a:rPr lang="ru-RU" kern="0" spc="-20" dirty="0">
                <a:solidFill>
                  <a:sysClr val="windowText" lastClr="000000"/>
                </a:solidFill>
                <a:cs typeface="Arial" panose="020B0604020202020204" pitchFamily="34" charset="0"/>
              </a:rPr>
              <a:t> </a:t>
            </a:r>
            <a:r>
              <a:rPr kern="0" dirty="0" err="1">
                <a:solidFill>
                  <a:sysClr val="windowText" lastClr="000000"/>
                </a:solidFill>
                <a:cs typeface="Arial" panose="020B0604020202020204" pitchFamily="34" charset="0"/>
              </a:rPr>
              <a:t>Закона</a:t>
            </a:r>
            <a:r>
              <a:rPr kern="0" spc="-4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a:t>
            </a:r>
            <a:r>
              <a:rPr kern="0" spc="-2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223-</a:t>
            </a:r>
            <a:r>
              <a:rPr kern="0" spc="-25" dirty="0">
                <a:solidFill>
                  <a:sysClr val="windowText" lastClr="000000"/>
                </a:solidFill>
                <a:cs typeface="Arial" panose="020B0604020202020204" pitchFamily="34" charset="0"/>
              </a:rPr>
              <a:t>ФЗ)</a:t>
            </a:r>
            <a:endParaRPr kern="0" dirty="0">
              <a:solidFill>
                <a:sysClr val="windowText" lastClr="000000"/>
              </a:solidFill>
              <a:cs typeface="Arial" panose="020B0604020202020204" pitchFamily="34" charset="0"/>
            </a:endParaRPr>
          </a:p>
          <a:p>
            <a:pPr marL="356870" indent="-344170" eaLnBrk="1" fontAlgn="auto" hangingPunct="1">
              <a:spcBef>
                <a:spcPts val="40"/>
              </a:spcBef>
              <a:spcAft>
                <a:spcPts val="0"/>
              </a:spcAft>
              <a:buFont typeface="Microsoft Sans Serif"/>
              <a:buChar char="•"/>
              <a:tabLst>
                <a:tab pos="356870" algn="l"/>
              </a:tabLst>
              <a:defRPr/>
            </a:pPr>
            <a:r>
              <a:rPr b="1" kern="0" spc="-10" dirty="0">
                <a:solidFill>
                  <a:srgbClr val="FF0000"/>
                </a:solidFill>
                <a:cs typeface="Arial" panose="020B0604020202020204" pitchFamily="34" charset="0"/>
              </a:rPr>
              <a:t>ИСКЛЮЧЕНИЕ:</a:t>
            </a:r>
            <a:endParaRPr kern="0" dirty="0">
              <a:solidFill>
                <a:sysClr val="windowText" lastClr="000000"/>
              </a:solidFill>
              <a:cs typeface="Arial" panose="020B0604020202020204" pitchFamily="34" charset="0"/>
            </a:endParaRPr>
          </a:p>
          <a:p>
            <a:pPr marL="12700" eaLnBrk="1" fontAlgn="auto" hangingPunct="1">
              <a:spcBef>
                <a:spcPts val="0"/>
              </a:spcBef>
              <a:spcAft>
                <a:spcPts val="0"/>
              </a:spcAft>
              <a:defRPr/>
            </a:pPr>
            <a:r>
              <a:rPr kern="0" dirty="0">
                <a:solidFill>
                  <a:sysClr val="windowText" lastClr="000000"/>
                </a:solidFill>
                <a:cs typeface="Arial" panose="020B0604020202020204" pitchFamily="34" charset="0"/>
              </a:rPr>
              <a:t>возникновение</a:t>
            </a:r>
            <a:r>
              <a:rPr kern="0" spc="-5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потребности</a:t>
            </a:r>
            <a:r>
              <a:rPr kern="0" spc="-1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a:t>
            </a:r>
            <a:r>
              <a:rPr kern="0" spc="-1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закупке</a:t>
            </a:r>
            <a:r>
              <a:rPr kern="0" spc="-2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вследствие:</a:t>
            </a:r>
            <a:endParaRPr kern="0" dirty="0">
              <a:solidFill>
                <a:sysClr val="windowText" lastClr="000000"/>
              </a:solidFill>
              <a:cs typeface="Arial" panose="020B0604020202020204" pitchFamily="34" charset="0"/>
            </a:endParaRPr>
          </a:p>
          <a:p>
            <a:pPr marL="356870" indent="-344170" eaLnBrk="1" fontAlgn="auto" hangingPunct="1">
              <a:spcBef>
                <a:spcPts val="0"/>
              </a:spcBef>
              <a:spcAft>
                <a:spcPts val="0"/>
              </a:spcAft>
              <a:buFont typeface="Wingdings"/>
              <a:buChar char=""/>
              <a:tabLst>
                <a:tab pos="356870" algn="l"/>
              </a:tabLst>
              <a:defRPr/>
            </a:pPr>
            <a:r>
              <a:rPr kern="0" spc="-10" dirty="0">
                <a:solidFill>
                  <a:sysClr val="windowText" lastClr="000000"/>
                </a:solidFill>
                <a:cs typeface="Arial" panose="020B0604020202020204" pitchFamily="34" charset="0"/>
              </a:rPr>
              <a:t>аварии;</a:t>
            </a:r>
            <a:endParaRPr kern="0" dirty="0">
              <a:solidFill>
                <a:sysClr val="windowText" lastClr="000000"/>
              </a:solidFill>
              <a:cs typeface="Arial" panose="020B0604020202020204" pitchFamily="34" charset="0"/>
            </a:endParaRPr>
          </a:p>
          <a:p>
            <a:pPr marL="356870" indent="-344170" eaLnBrk="1" fontAlgn="auto" hangingPunct="1">
              <a:spcBef>
                <a:spcPts val="0"/>
              </a:spcBef>
              <a:spcAft>
                <a:spcPts val="0"/>
              </a:spcAft>
              <a:buFont typeface="Wingdings"/>
              <a:buChar char=""/>
              <a:tabLst>
                <a:tab pos="356870" algn="l"/>
              </a:tabLst>
              <a:defRPr/>
            </a:pPr>
            <a:r>
              <a:rPr kern="0" dirty="0">
                <a:solidFill>
                  <a:sysClr val="windowText" lastClr="000000"/>
                </a:solidFill>
                <a:cs typeface="Arial" panose="020B0604020202020204" pitchFamily="34" charset="0"/>
              </a:rPr>
              <a:t>иных</a:t>
            </a:r>
            <a:r>
              <a:rPr kern="0" spc="-7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чрезвычайных</a:t>
            </a:r>
            <a:r>
              <a:rPr kern="0" spc="-7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ситуаций</a:t>
            </a:r>
            <a:r>
              <a:rPr kern="0" spc="-25"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природного </a:t>
            </a:r>
            <a:r>
              <a:rPr kern="0" dirty="0">
                <a:solidFill>
                  <a:sysClr val="windowText" lastClr="000000"/>
                </a:solidFill>
                <a:cs typeface="Arial" panose="020B0604020202020204" pitchFamily="34" charset="0"/>
              </a:rPr>
              <a:t>или</a:t>
            </a:r>
            <a:r>
              <a:rPr kern="0" spc="-2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техногенного</a:t>
            </a:r>
            <a:r>
              <a:rPr kern="0" spc="-3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характера;</a:t>
            </a:r>
            <a:endParaRPr kern="0" dirty="0">
              <a:solidFill>
                <a:sysClr val="windowText" lastClr="000000"/>
              </a:solidFill>
              <a:cs typeface="Arial" panose="020B0604020202020204" pitchFamily="34" charset="0"/>
            </a:endParaRPr>
          </a:p>
          <a:p>
            <a:pPr marL="356870" indent="-344170" eaLnBrk="1" fontAlgn="auto" hangingPunct="1">
              <a:spcBef>
                <a:spcPts val="0"/>
              </a:spcBef>
              <a:spcAft>
                <a:spcPts val="0"/>
              </a:spcAft>
              <a:buFont typeface="Wingdings"/>
              <a:buChar char=""/>
              <a:tabLst>
                <a:tab pos="356870" algn="l"/>
              </a:tabLst>
              <a:defRPr/>
            </a:pPr>
            <a:r>
              <a:rPr kern="0" spc="-10" dirty="0">
                <a:solidFill>
                  <a:sysClr val="windowText" lastClr="000000"/>
                </a:solidFill>
                <a:cs typeface="Arial" panose="020B0604020202020204" pitchFamily="34" charset="0"/>
              </a:rPr>
              <a:t>непреодолимой</a:t>
            </a:r>
            <a:r>
              <a:rPr kern="0" spc="-45" dirty="0">
                <a:solidFill>
                  <a:sysClr val="windowText" lastClr="000000"/>
                </a:solidFill>
                <a:cs typeface="Arial" panose="020B0604020202020204" pitchFamily="34" charset="0"/>
              </a:rPr>
              <a:t> </a:t>
            </a:r>
            <a:r>
              <a:rPr kern="0" spc="-20" dirty="0">
                <a:solidFill>
                  <a:sysClr val="windowText" lastClr="000000"/>
                </a:solidFill>
                <a:cs typeface="Arial" panose="020B0604020202020204" pitchFamily="34" charset="0"/>
              </a:rPr>
              <a:t>силы;</a:t>
            </a:r>
            <a:endParaRPr kern="0" dirty="0">
              <a:solidFill>
                <a:sysClr val="windowText" lastClr="000000"/>
              </a:solidFill>
              <a:cs typeface="Arial" panose="020B0604020202020204" pitchFamily="34" charset="0"/>
            </a:endParaRPr>
          </a:p>
          <a:p>
            <a:pPr marL="356870" indent="-344170" eaLnBrk="1" fontAlgn="auto" hangingPunct="1">
              <a:spcBef>
                <a:spcPts val="0"/>
              </a:spcBef>
              <a:spcAft>
                <a:spcPts val="0"/>
              </a:spcAft>
              <a:buFont typeface="Wingdings"/>
              <a:buChar char=""/>
              <a:tabLst>
                <a:tab pos="356870" algn="l"/>
              </a:tabLst>
              <a:defRPr/>
            </a:pPr>
            <a:r>
              <a:rPr kern="0" spc="-10" dirty="0">
                <a:solidFill>
                  <a:sysClr val="windowText" lastClr="000000"/>
                </a:solidFill>
                <a:cs typeface="Arial" panose="020B0604020202020204" pitchFamily="34" charset="0"/>
              </a:rPr>
              <a:t>необходимости</a:t>
            </a:r>
            <a:r>
              <a:rPr kern="0" spc="-4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срочного</a:t>
            </a:r>
            <a:r>
              <a:rPr kern="0" spc="-4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медицинского</a:t>
            </a:r>
            <a:r>
              <a:rPr kern="0" spc="-45"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вмешательства;</a:t>
            </a:r>
            <a:endParaRPr kern="0" dirty="0">
              <a:solidFill>
                <a:sysClr val="windowText" lastClr="000000"/>
              </a:solidFill>
              <a:cs typeface="Arial" panose="020B0604020202020204" pitchFamily="34" charset="0"/>
            </a:endParaRPr>
          </a:p>
          <a:p>
            <a:pPr marL="402590" indent="-389890" eaLnBrk="1" fontAlgn="auto" hangingPunct="1">
              <a:spcBef>
                <a:spcPts val="0"/>
              </a:spcBef>
              <a:spcAft>
                <a:spcPts val="0"/>
              </a:spcAft>
              <a:buFont typeface="Wingdings"/>
              <a:buChar char=""/>
              <a:tabLst>
                <a:tab pos="402590" algn="l"/>
              </a:tabLst>
              <a:defRPr/>
            </a:pPr>
            <a:r>
              <a:rPr kern="0" spc="-10" dirty="0">
                <a:solidFill>
                  <a:sysClr val="windowText" lastClr="000000"/>
                </a:solidFill>
                <a:cs typeface="Arial" panose="020B0604020202020204" pitchFamily="34" charset="0"/>
              </a:rPr>
              <a:t>предотвращения</a:t>
            </a:r>
            <a:r>
              <a:rPr kern="0" spc="-45"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угрозы</a:t>
            </a:r>
            <a:r>
              <a:rPr kern="0" spc="-2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возникновения</a:t>
            </a:r>
            <a:r>
              <a:rPr kern="0" spc="-60" dirty="0">
                <a:solidFill>
                  <a:sysClr val="windowText" lastClr="000000"/>
                </a:solidFill>
                <a:cs typeface="Arial" panose="020B0604020202020204" pitchFamily="34" charset="0"/>
              </a:rPr>
              <a:t> </a:t>
            </a:r>
            <a:r>
              <a:rPr kern="0" dirty="0">
                <a:solidFill>
                  <a:sysClr val="windowText" lastClr="000000"/>
                </a:solidFill>
                <a:cs typeface="Arial" panose="020B0604020202020204" pitchFamily="34" charset="0"/>
              </a:rPr>
              <a:t>указанных</a:t>
            </a:r>
            <a:r>
              <a:rPr kern="0" spc="-90" dirty="0">
                <a:solidFill>
                  <a:sysClr val="windowText" lastClr="000000"/>
                </a:solidFill>
                <a:cs typeface="Arial" panose="020B0604020202020204" pitchFamily="34" charset="0"/>
              </a:rPr>
              <a:t> </a:t>
            </a:r>
            <a:r>
              <a:rPr kern="0" spc="-10" dirty="0">
                <a:solidFill>
                  <a:sysClr val="windowText" lastClr="000000"/>
                </a:solidFill>
                <a:cs typeface="Arial" panose="020B0604020202020204" pitchFamily="34" charset="0"/>
              </a:rPr>
              <a:t>ситуаций.</a:t>
            </a:r>
            <a:endParaRPr kern="0" dirty="0">
              <a:solidFill>
                <a:sysClr val="windowText" lastClr="000000"/>
              </a:solidFill>
              <a:cs typeface="Arial" panose="020B0604020202020204" pitchFamily="34" charset="0"/>
            </a:endParaRPr>
          </a:p>
        </p:txBody>
      </p:sp>
      <p:sp>
        <p:nvSpPr>
          <p:cNvPr id="45061" name="TextBox 2">
            <a:extLst>
              <a:ext uri="{FF2B5EF4-FFF2-40B4-BE49-F238E27FC236}">
                <a16:creationId xmlns:a16="http://schemas.microsoft.com/office/drawing/2014/main" id="{D204DCF9-E5B7-21FB-0D85-0B54A033D453}"/>
              </a:ext>
            </a:extLst>
          </p:cNvPr>
          <p:cNvSpPr txBox="1">
            <a:spLocks noChangeArrowheads="1"/>
          </p:cNvSpPr>
          <p:nvPr/>
        </p:nvSpPr>
        <p:spPr bwMode="auto">
          <a:xfrm>
            <a:off x="487363" y="4765675"/>
            <a:ext cx="11217275" cy="147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Заказчик </a:t>
            </a:r>
            <a:r>
              <a:rPr lang="ru-RU" altLang="ru-RU" sz="1800" b="1">
                <a:latin typeface="Arial" panose="020B0604020202020204" pitchFamily="34" charset="0"/>
              </a:rPr>
              <a:t>вправе не размещать в ЕИС </a:t>
            </a:r>
            <a:r>
              <a:rPr lang="ru-RU" altLang="ru-RU" sz="1800">
                <a:latin typeface="Arial" panose="020B0604020202020204" pitchFamily="34" charset="0"/>
              </a:rPr>
              <a:t>следующую информацию (ч.15 ст.4 223-ФЗ):</a:t>
            </a:r>
          </a:p>
          <a:p>
            <a:pPr>
              <a:spcBef>
                <a:spcPct val="0"/>
              </a:spcBef>
              <a:buFontTx/>
              <a:buNone/>
            </a:pPr>
            <a:r>
              <a:rPr lang="ru-RU" altLang="ru-RU" sz="1800">
                <a:latin typeface="Arial" panose="020B0604020202020204" pitchFamily="34" charset="0"/>
              </a:rPr>
              <a:t>1) о закупке товаров, работ, услуг, стоимость которых </a:t>
            </a:r>
            <a:r>
              <a:rPr lang="ru-RU" altLang="ru-RU" sz="1800" b="1">
                <a:latin typeface="Arial" panose="020B0604020202020204" pitchFamily="34" charset="0"/>
              </a:rPr>
              <a:t>не превышает сто тысяч рублей</a:t>
            </a:r>
            <a:r>
              <a:rPr lang="ru-RU" altLang="ru-RU" sz="1800">
                <a:latin typeface="Arial" panose="020B0604020202020204" pitchFamily="34" charset="0"/>
              </a:rPr>
              <a:t>. В случае, если годовая выручка заказчика за отчетный финансовый год составляет более чем пять миллиардов рублей, заказчик вправе не размещать в единой информационной системе сведения о закупке товаров, работ, услуг, стоимость которых не превышает пятьсот тысяч рублей;</a:t>
            </a:r>
          </a:p>
        </p:txBody>
      </p:sp>
    </p:spTree>
    <p:extLst>
      <p:ext uri="{BB962C8B-B14F-4D97-AF65-F5344CB8AC3E}">
        <p14:creationId xmlns:p14="http://schemas.microsoft.com/office/powerpoint/2010/main" val="176024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ADA0D06-DD44-F1E2-463A-098A2C9FFB6D}"/>
              </a:ext>
            </a:extLst>
          </p:cNvPr>
          <p:cNvSpPr>
            <a:spLocks noGrp="1"/>
          </p:cNvSpPr>
          <p:nvPr>
            <p:ph type="title"/>
          </p:nvPr>
        </p:nvSpPr>
        <p:spPr>
          <a:xfrm>
            <a:off x="2495550" y="23813"/>
            <a:ext cx="9696450" cy="677862"/>
          </a:xfrm>
          <a:solidFill>
            <a:schemeClr val="accent6"/>
          </a:solidFill>
        </p:spPr>
        <p:txBody>
          <a:bodyPr>
            <a:normAutofit/>
          </a:bodyPr>
          <a:lstStyle/>
          <a:p>
            <a:pPr>
              <a:defRPr/>
            </a:pPr>
            <a:r>
              <a:rPr lang="ru-RU" sz="2400" b="1" dirty="0">
                <a:solidFill>
                  <a:schemeClr val="bg1"/>
                </a:solidFill>
                <a:latin typeface="Arial" panose="020B0604020202020204" pitchFamily="34" charset="0"/>
                <a:cs typeface="Arial" panose="020B0604020202020204" pitchFamily="34" charset="0"/>
              </a:rPr>
              <a:t>Схема проведения закупки в электронной форме у СМСП</a:t>
            </a:r>
          </a:p>
        </p:txBody>
      </p:sp>
      <p:pic>
        <p:nvPicPr>
          <p:cNvPr id="46083" name="Рисунок 1">
            <a:extLst>
              <a:ext uri="{FF2B5EF4-FFF2-40B4-BE49-F238E27FC236}">
                <a16:creationId xmlns:a16="http://schemas.microsoft.com/office/drawing/2014/main" id="{86F1F9B2-2F3C-7702-5A19-5E9A71D1F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1F32E4B-173C-46FE-C538-C3863F55DE42}"/>
              </a:ext>
            </a:extLst>
          </p:cNvPr>
          <p:cNvSpPr txBox="1"/>
          <p:nvPr/>
        </p:nvSpPr>
        <p:spPr>
          <a:xfrm>
            <a:off x="358775" y="1104900"/>
            <a:ext cx="1657350" cy="369888"/>
          </a:xfrm>
          <a:prstGeom prst="rect">
            <a:avLst/>
          </a:prstGeom>
          <a:noFill/>
          <a:ln>
            <a:solidFill>
              <a:schemeClr val="accent1">
                <a:shade val="15000"/>
              </a:schemeClr>
            </a:solidFill>
          </a:ln>
        </p:spPr>
        <p:txBody>
          <a:bodyPr>
            <a:spAutoFit/>
          </a:bodyPr>
          <a:lstStyle/>
          <a:p>
            <a:pPr>
              <a:defRPr/>
            </a:pPr>
            <a:r>
              <a:rPr lang="ru-RU" dirty="0"/>
              <a:t>Поставщик 1</a:t>
            </a:r>
          </a:p>
        </p:txBody>
      </p:sp>
      <p:sp>
        <p:nvSpPr>
          <p:cNvPr id="7" name="TextBox 6">
            <a:extLst>
              <a:ext uri="{FF2B5EF4-FFF2-40B4-BE49-F238E27FC236}">
                <a16:creationId xmlns:a16="http://schemas.microsoft.com/office/drawing/2014/main" id="{8B20B440-4C8F-496A-568D-5BEEE8E2346B}"/>
              </a:ext>
            </a:extLst>
          </p:cNvPr>
          <p:cNvSpPr txBox="1"/>
          <p:nvPr/>
        </p:nvSpPr>
        <p:spPr>
          <a:xfrm>
            <a:off x="2074863" y="1095375"/>
            <a:ext cx="1657350" cy="369888"/>
          </a:xfrm>
          <a:prstGeom prst="rect">
            <a:avLst/>
          </a:prstGeom>
          <a:noFill/>
          <a:ln>
            <a:solidFill>
              <a:schemeClr val="accent1">
                <a:shade val="15000"/>
              </a:schemeClr>
            </a:solidFill>
          </a:ln>
        </p:spPr>
        <p:txBody>
          <a:bodyPr>
            <a:spAutoFit/>
          </a:bodyPr>
          <a:lstStyle/>
          <a:p>
            <a:pPr>
              <a:defRPr/>
            </a:pPr>
            <a:r>
              <a:rPr lang="ru-RU" dirty="0"/>
              <a:t>Поставщик 2</a:t>
            </a:r>
          </a:p>
        </p:txBody>
      </p:sp>
      <p:sp>
        <p:nvSpPr>
          <p:cNvPr id="8" name="TextBox 7">
            <a:extLst>
              <a:ext uri="{FF2B5EF4-FFF2-40B4-BE49-F238E27FC236}">
                <a16:creationId xmlns:a16="http://schemas.microsoft.com/office/drawing/2014/main" id="{ED218A5F-1774-3EEE-DCED-40728B9060F0}"/>
              </a:ext>
            </a:extLst>
          </p:cNvPr>
          <p:cNvSpPr txBox="1"/>
          <p:nvPr/>
        </p:nvSpPr>
        <p:spPr>
          <a:xfrm>
            <a:off x="3803650" y="1111250"/>
            <a:ext cx="1655763" cy="368300"/>
          </a:xfrm>
          <a:prstGeom prst="rect">
            <a:avLst/>
          </a:prstGeom>
          <a:noFill/>
          <a:ln>
            <a:solidFill>
              <a:schemeClr val="accent1">
                <a:shade val="15000"/>
              </a:schemeClr>
            </a:solidFill>
          </a:ln>
        </p:spPr>
        <p:txBody>
          <a:bodyPr>
            <a:spAutoFit/>
          </a:bodyPr>
          <a:lstStyle/>
          <a:p>
            <a:pPr>
              <a:defRPr/>
            </a:pPr>
            <a:r>
              <a:rPr lang="ru-RU" dirty="0"/>
              <a:t>Поставщик 3</a:t>
            </a:r>
          </a:p>
        </p:txBody>
      </p:sp>
      <p:sp>
        <p:nvSpPr>
          <p:cNvPr id="11" name="Стрелка: вниз 10">
            <a:extLst>
              <a:ext uri="{FF2B5EF4-FFF2-40B4-BE49-F238E27FC236}">
                <a16:creationId xmlns:a16="http://schemas.microsoft.com/office/drawing/2014/main" id="{D3AC3D0F-8D15-C42F-8897-E85D7FE36196}"/>
              </a:ext>
            </a:extLst>
          </p:cNvPr>
          <p:cNvSpPr/>
          <p:nvPr/>
        </p:nvSpPr>
        <p:spPr>
          <a:xfrm>
            <a:off x="1055688" y="1508125"/>
            <a:ext cx="288925" cy="5667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a:extLst>
              <a:ext uri="{FF2B5EF4-FFF2-40B4-BE49-F238E27FC236}">
                <a16:creationId xmlns:a16="http://schemas.microsoft.com/office/drawing/2014/main" id="{C8B433BA-8FEA-86B5-4116-C2FEE621D1DC}"/>
              </a:ext>
            </a:extLst>
          </p:cNvPr>
          <p:cNvSpPr/>
          <p:nvPr/>
        </p:nvSpPr>
        <p:spPr>
          <a:xfrm>
            <a:off x="2752725" y="1522413"/>
            <a:ext cx="287338" cy="5667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a:extLst>
              <a:ext uri="{FF2B5EF4-FFF2-40B4-BE49-F238E27FC236}">
                <a16:creationId xmlns:a16="http://schemas.microsoft.com/office/drawing/2014/main" id="{1658B313-D2CB-4283-C89B-313AA43929D6}"/>
              </a:ext>
            </a:extLst>
          </p:cNvPr>
          <p:cNvSpPr/>
          <p:nvPr/>
        </p:nvSpPr>
        <p:spPr>
          <a:xfrm>
            <a:off x="4391025" y="1555750"/>
            <a:ext cx="288925" cy="5667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TextBox 14">
            <a:extLst>
              <a:ext uri="{FF2B5EF4-FFF2-40B4-BE49-F238E27FC236}">
                <a16:creationId xmlns:a16="http://schemas.microsoft.com/office/drawing/2014/main" id="{218F310F-8EBC-03FD-BF4C-1277ABE81BA6}"/>
              </a:ext>
            </a:extLst>
          </p:cNvPr>
          <p:cNvSpPr txBox="1"/>
          <p:nvPr/>
        </p:nvSpPr>
        <p:spPr>
          <a:xfrm>
            <a:off x="334963" y="2178050"/>
            <a:ext cx="5113337" cy="369888"/>
          </a:xfrm>
          <a:prstGeom prst="rect">
            <a:avLst/>
          </a:prstGeom>
          <a:noFill/>
          <a:ln>
            <a:solidFill>
              <a:schemeClr val="accent1">
                <a:shade val="15000"/>
              </a:schemeClr>
            </a:solidFill>
          </a:ln>
        </p:spPr>
        <p:txBody>
          <a:bodyPr>
            <a:spAutoFit/>
          </a:bodyPr>
          <a:lstStyle/>
          <a:p>
            <a:pPr algn="ctr">
              <a:defRPr/>
            </a:pPr>
            <a:r>
              <a:rPr lang="ru-RU" dirty="0"/>
              <a:t>Предварительные предложения на ЭТП</a:t>
            </a:r>
          </a:p>
        </p:txBody>
      </p:sp>
      <p:sp>
        <p:nvSpPr>
          <p:cNvPr id="16" name="TextBox 15">
            <a:extLst>
              <a:ext uri="{FF2B5EF4-FFF2-40B4-BE49-F238E27FC236}">
                <a16:creationId xmlns:a16="http://schemas.microsoft.com/office/drawing/2014/main" id="{5499AC2C-C36A-5ABE-6D0D-5F33ABE3938B}"/>
              </a:ext>
            </a:extLst>
          </p:cNvPr>
          <p:cNvSpPr txBox="1"/>
          <p:nvPr/>
        </p:nvSpPr>
        <p:spPr>
          <a:xfrm>
            <a:off x="7246938" y="1125538"/>
            <a:ext cx="4033837" cy="368300"/>
          </a:xfrm>
          <a:prstGeom prst="rect">
            <a:avLst/>
          </a:prstGeom>
          <a:noFill/>
          <a:ln>
            <a:solidFill>
              <a:schemeClr val="accent1">
                <a:shade val="15000"/>
              </a:schemeClr>
            </a:solidFill>
          </a:ln>
        </p:spPr>
        <p:txBody>
          <a:bodyPr>
            <a:spAutoFit/>
          </a:bodyPr>
          <a:lstStyle/>
          <a:p>
            <a:pPr algn="ctr">
              <a:defRPr/>
            </a:pPr>
            <a:r>
              <a:rPr lang="ru-RU" dirty="0"/>
              <a:t>Заказчик</a:t>
            </a:r>
          </a:p>
        </p:txBody>
      </p:sp>
      <p:sp>
        <p:nvSpPr>
          <p:cNvPr id="17" name="Стрелка: вниз 16">
            <a:extLst>
              <a:ext uri="{FF2B5EF4-FFF2-40B4-BE49-F238E27FC236}">
                <a16:creationId xmlns:a16="http://schemas.microsoft.com/office/drawing/2014/main" id="{39D9B018-9B33-EF00-CE56-21C5E16FF65D}"/>
              </a:ext>
            </a:extLst>
          </p:cNvPr>
          <p:cNvSpPr/>
          <p:nvPr/>
        </p:nvSpPr>
        <p:spPr>
          <a:xfrm>
            <a:off x="9207500" y="1519238"/>
            <a:ext cx="360363" cy="5667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a:extLst>
              <a:ext uri="{FF2B5EF4-FFF2-40B4-BE49-F238E27FC236}">
                <a16:creationId xmlns:a16="http://schemas.microsoft.com/office/drawing/2014/main" id="{2DA053E9-8CFE-A471-78F4-BAE1CCA2A1CC}"/>
              </a:ext>
            </a:extLst>
          </p:cNvPr>
          <p:cNvSpPr txBox="1"/>
          <p:nvPr/>
        </p:nvSpPr>
        <p:spPr>
          <a:xfrm>
            <a:off x="7186613" y="2108200"/>
            <a:ext cx="4152900" cy="369888"/>
          </a:xfrm>
          <a:prstGeom prst="rect">
            <a:avLst/>
          </a:prstGeom>
          <a:noFill/>
          <a:ln>
            <a:solidFill>
              <a:schemeClr val="accent1">
                <a:shade val="15000"/>
              </a:schemeClr>
            </a:solidFill>
          </a:ln>
        </p:spPr>
        <p:txBody>
          <a:bodyPr>
            <a:spAutoFit/>
          </a:bodyPr>
          <a:lstStyle/>
          <a:p>
            <a:pPr>
              <a:defRPr/>
            </a:pPr>
            <a:r>
              <a:rPr lang="ru-RU" dirty="0"/>
              <a:t>Информация о закупке на ЭТП</a:t>
            </a:r>
          </a:p>
        </p:txBody>
      </p:sp>
      <p:sp>
        <p:nvSpPr>
          <p:cNvPr id="20" name="Правая фигурная скобка 19">
            <a:extLst>
              <a:ext uri="{FF2B5EF4-FFF2-40B4-BE49-F238E27FC236}">
                <a16:creationId xmlns:a16="http://schemas.microsoft.com/office/drawing/2014/main" id="{2E8F8C81-F9BC-1616-1847-890B4ACAA2CE}"/>
              </a:ext>
            </a:extLst>
          </p:cNvPr>
          <p:cNvSpPr/>
          <p:nvPr/>
        </p:nvSpPr>
        <p:spPr>
          <a:xfrm rot="5400000">
            <a:off x="5611018" y="-3220243"/>
            <a:ext cx="722313" cy="11696700"/>
          </a:xfrm>
          <a:prstGeom prst="rightBrace">
            <a:avLst>
              <a:gd name="adj1" fmla="val 8333"/>
              <a:gd name="adj2" fmla="val 51396"/>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1" name="TextBox 20">
            <a:extLst>
              <a:ext uri="{FF2B5EF4-FFF2-40B4-BE49-F238E27FC236}">
                <a16:creationId xmlns:a16="http://schemas.microsoft.com/office/drawing/2014/main" id="{3B4982B7-A416-7D67-E27E-19E8A0013DFE}"/>
              </a:ext>
            </a:extLst>
          </p:cNvPr>
          <p:cNvSpPr txBox="1"/>
          <p:nvPr/>
        </p:nvSpPr>
        <p:spPr>
          <a:xfrm>
            <a:off x="515938" y="3068638"/>
            <a:ext cx="11304587" cy="646112"/>
          </a:xfrm>
          <a:prstGeom prst="rect">
            <a:avLst/>
          </a:prstGeom>
          <a:noFill/>
          <a:ln>
            <a:solidFill>
              <a:schemeClr val="accent1">
                <a:shade val="95000"/>
                <a:satMod val="105000"/>
              </a:schemeClr>
            </a:solidFill>
          </a:ln>
        </p:spPr>
        <p:txBody>
          <a:bodyPr>
            <a:spAutoFit/>
          </a:bodyPr>
          <a:lstStyle/>
          <a:p>
            <a:pPr algn="ctr">
              <a:defRPr/>
            </a:pPr>
            <a:r>
              <a:rPr lang="ru-RU" dirty="0"/>
              <a:t>Оператор выбирает из предварительных предложений предложения, которые соответствуют информации о закупке, размещенной заказчиком на ЭТП</a:t>
            </a:r>
          </a:p>
        </p:txBody>
      </p:sp>
      <p:sp>
        <p:nvSpPr>
          <p:cNvPr id="22" name="Стрелка: вниз 21">
            <a:extLst>
              <a:ext uri="{FF2B5EF4-FFF2-40B4-BE49-F238E27FC236}">
                <a16:creationId xmlns:a16="http://schemas.microsoft.com/office/drawing/2014/main" id="{652A2AE9-1A40-4427-6450-838A2EC5980B}"/>
              </a:ext>
            </a:extLst>
          </p:cNvPr>
          <p:cNvSpPr/>
          <p:nvPr/>
        </p:nvSpPr>
        <p:spPr>
          <a:xfrm>
            <a:off x="2687638" y="3794125"/>
            <a:ext cx="431800" cy="5302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TextBox 22">
            <a:extLst>
              <a:ext uri="{FF2B5EF4-FFF2-40B4-BE49-F238E27FC236}">
                <a16:creationId xmlns:a16="http://schemas.microsoft.com/office/drawing/2014/main" id="{B0FA3E2E-E7CE-CFA3-8761-C2AF321F5C25}"/>
              </a:ext>
            </a:extLst>
          </p:cNvPr>
          <p:cNvSpPr txBox="1"/>
          <p:nvPr/>
        </p:nvSpPr>
        <p:spPr>
          <a:xfrm>
            <a:off x="407988" y="4433888"/>
            <a:ext cx="6624637" cy="369887"/>
          </a:xfrm>
          <a:prstGeom prst="rect">
            <a:avLst/>
          </a:prstGeom>
          <a:noFill/>
          <a:ln>
            <a:solidFill>
              <a:schemeClr val="accent1">
                <a:shade val="15000"/>
              </a:schemeClr>
            </a:solidFill>
          </a:ln>
        </p:spPr>
        <p:txBody>
          <a:bodyPr>
            <a:spAutoFit/>
          </a:bodyPr>
          <a:lstStyle/>
          <a:p>
            <a:pPr algn="ctr">
              <a:defRPr/>
            </a:pPr>
            <a:r>
              <a:rPr lang="ru-RU" dirty="0"/>
              <a:t>Отобранные предложения ЭТП направляет заказчику</a:t>
            </a:r>
          </a:p>
        </p:txBody>
      </p:sp>
      <p:sp>
        <p:nvSpPr>
          <p:cNvPr id="25" name="Стрелка: вниз 24">
            <a:extLst>
              <a:ext uri="{FF2B5EF4-FFF2-40B4-BE49-F238E27FC236}">
                <a16:creationId xmlns:a16="http://schemas.microsoft.com/office/drawing/2014/main" id="{2CCBA128-11C3-3B53-D40F-0673D89E019A}"/>
              </a:ext>
            </a:extLst>
          </p:cNvPr>
          <p:cNvSpPr/>
          <p:nvPr/>
        </p:nvSpPr>
        <p:spPr>
          <a:xfrm>
            <a:off x="2749550" y="4829175"/>
            <a:ext cx="358775" cy="3698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TextBox 25">
            <a:extLst>
              <a:ext uri="{FF2B5EF4-FFF2-40B4-BE49-F238E27FC236}">
                <a16:creationId xmlns:a16="http://schemas.microsoft.com/office/drawing/2014/main" id="{128E0B60-5C19-0286-B00D-5595767A402D}"/>
              </a:ext>
            </a:extLst>
          </p:cNvPr>
          <p:cNvSpPr txBox="1"/>
          <p:nvPr/>
        </p:nvSpPr>
        <p:spPr>
          <a:xfrm>
            <a:off x="1271588" y="5216525"/>
            <a:ext cx="5400675" cy="646113"/>
          </a:xfrm>
          <a:prstGeom prst="rect">
            <a:avLst/>
          </a:prstGeom>
          <a:noFill/>
          <a:ln>
            <a:solidFill>
              <a:schemeClr val="accent1">
                <a:shade val="15000"/>
              </a:schemeClr>
            </a:solidFill>
          </a:ln>
        </p:spPr>
        <p:txBody>
          <a:bodyPr>
            <a:spAutoFit/>
          </a:bodyPr>
          <a:lstStyle/>
          <a:p>
            <a:pPr algn="ctr">
              <a:defRPr/>
            </a:pPr>
            <a:r>
              <a:rPr lang="ru-RU" dirty="0"/>
              <a:t>Заказчик определяет согласно критериям наилучшее предложение</a:t>
            </a:r>
          </a:p>
        </p:txBody>
      </p:sp>
      <p:sp>
        <p:nvSpPr>
          <p:cNvPr id="27" name="Стрелка: вниз 26">
            <a:extLst>
              <a:ext uri="{FF2B5EF4-FFF2-40B4-BE49-F238E27FC236}">
                <a16:creationId xmlns:a16="http://schemas.microsoft.com/office/drawing/2014/main" id="{937D6287-CF05-F04F-44CC-0777BBFAFAD2}"/>
              </a:ext>
            </a:extLst>
          </p:cNvPr>
          <p:cNvSpPr/>
          <p:nvPr/>
        </p:nvSpPr>
        <p:spPr>
          <a:xfrm>
            <a:off x="5451475" y="5676900"/>
            <a:ext cx="360363"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TextBox 27">
            <a:extLst>
              <a:ext uri="{FF2B5EF4-FFF2-40B4-BE49-F238E27FC236}">
                <a16:creationId xmlns:a16="http://schemas.microsoft.com/office/drawing/2014/main" id="{AB148505-78D7-B38F-C293-CBAF9EEF919B}"/>
              </a:ext>
            </a:extLst>
          </p:cNvPr>
          <p:cNvSpPr txBox="1"/>
          <p:nvPr/>
        </p:nvSpPr>
        <p:spPr>
          <a:xfrm>
            <a:off x="1487488" y="6094413"/>
            <a:ext cx="9217025" cy="368300"/>
          </a:xfrm>
          <a:prstGeom prst="rect">
            <a:avLst/>
          </a:prstGeom>
          <a:noFill/>
          <a:ln>
            <a:solidFill>
              <a:schemeClr val="accent1">
                <a:shade val="15000"/>
              </a:schemeClr>
            </a:solidFill>
          </a:ln>
        </p:spPr>
        <p:txBody>
          <a:bodyPr>
            <a:spAutoFit/>
          </a:bodyPr>
          <a:lstStyle/>
          <a:p>
            <a:pPr>
              <a:defRPr/>
            </a:pPr>
            <a:r>
              <a:rPr lang="ru-RU" dirty="0"/>
              <a:t>Направляет проект договора победителю для заключения с использованием ЭТП</a:t>
            </a:r>
          </a:p>
        </p:txBody>
      </p:sp>
      <p:sp>
        <p:nvSpPr>
          <p:cNvPr id="30" name="Стрелка: вправо 29">
            <a:extLst>
              <a:ext uri="{FF2B5EF4-FFF2-40B4-BE49-F238E27FC236}">
                <a16:creationId xmlns:a16="http://schemas.microsoft.com/office/drawing/2014/main" id="{8455FC64-2BE5-FD3A-BBBF-5E79C44D7E0A}"/>
              </a:ext>
            </a:extLst>
          </p:cNvPr>
          <p:cNvSpPr/>
          <p:nvPr/>
        </p:nvSpPr>
        <p:spPr>
          <a:xfrm>
            <a:off x="6527800" y="5367338"/>
            <a:ext cx="504825" cy="215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TextBox 30">
            <a:extLst>
              <a:ext uri="{FF2B5EF4-FFF2-40B4-BE49-F238E27FC236}">
                <a16:creationId xmlns:a16="http://schemas.microsoft.com/office/drawing/2014/main" id="{C6F90FF4-8522-59DA-790F-BF5A35FE7D23}"/>
              </a:ext>
            </a:extLst>
          </p:cNvPr>
          <p:cNvSpPr txBox="1"/>
          <p:nvPr/>
        </p:nvSpPr>
        <p:spPr>
          <a:xfrm>
            <a:off x="7138988" y="5192713"/>
            <a:ext cx="4681537" cy="646112"/>
          </a:xfrm>
          <a:prstGeom prst="rect">
            <a:avLst/>
          </a:prstGeom>
          <a:noFill/>
          <a:ln>
            <a:solidFill>
              <a:schemeClr val="accent1">
                <a:shade val="15000"/>
              </a:schemeClr>
            </a:solidFill>
          </a:ln>
        </p:spPr>
        <p:txBody>
          <a:bodyPr>
            <a:spAutoFit/>
          </a:bodyPr>
          <a:lstStyle/>
          <a:p>
            <a:pPr>
              <a:defRPr/>
            </a:pPr>
            <a:r>
              <a:rPr lang="ru-RU" dirty="0"/>
              <a:t>Заказчик вправе уточнить необходимую информацию и документы у поставщиков</a:t>
            </a:r>
          </a:p>
        </p:txBody>
      </p:sp>
      <p:sp>
        <p:nvSpPr>
          <p:cNvPr id="2" name="Крест 1">
            <a:extLst>
              <a:ext uri="{FF2B5EF4-FFF2-40B4-BE49-F238E27FC236}">
                <a16:creationId xmlns:a16="http://schemas.microsoft.com/office/drawing/2014/main" id="{306DFE89-FAEF-EA19-6FC1-58C11C0FD6F2}"/>
              </a:ext>
            </a:extLst>
          </p:cNvPr>
          <p:cNvSpPr/>
          <p:nvPr/>
        </p:nvSpPr>
        <p:spPr>
          <a:xfrm>
            <a:off x="9263063" y="3500438"/>
            <a:ext cx="433387" cy="446087"/>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a:extLst>
              <a:ext uri="{FF2B5EF4-FFF2-40B4-BE49-F238E27FC236}">
                <a16:creationId xmlns:a16="http://schemas.microsoft.com/office/drawing/2014/main" id="{CE1AA73A-97FA-BBF2-289E-860F277F6B0D}"/>
              </a:ext>
            </a:extLst>
          </p:cNvPr>
          <p:cNvSpPr txBox="1"/>
          <p:nvPr/>
        </p:nvSpPr>
        <p:spPr>
          <a:xfrm>
            <a:off x="7751763" y="4157663"/>
            <a:ext cx="4248150" cy="923925"/>
          </a:xfrm>
          <a:prstGeom prst="rect">
            <a:avLst/>
          </a:prstGeom>
          <a:noFill/>
          <a:ln>
            <a:solidFill>
              <a:schemeClr val="accent1">
                <a:shade val="15000"/>
              </a:schemeClr>
            </a:solidFill>
          </a:ln>
        </p:spPr>
        <p:txBody>
          <a:bodyPr>
            <a:spAutoFit/>
          </a:bodyPr>
          <a:lstStyle/>
          <a:p>
            <a:pPr>
              <a:defRPr/>
            </a:pPr>
            <a:r>
              <a:rPr lang="ru-RU" dirty="0"/>
              <a:t>Участник может подать предложение в ответ на размещенную информацию</a:t>
            </a:r>
          </a:p>
        </p:txBody>
      </p:sp>
      <p:sp>
        <p:nvSpPr>
          <p:cNvPr id="5" name="Стрелка: вниз 4">
            <a:extLst>
              <a:ext uri="{FF2B5EF4-FFF2-40B4-BE49-F238E27FC236}">
                <a16:creationId xmlns:a16="http://schemas.microsoft.com/office/drawing/2014/main" id="{2A4D3184-E8B9-4248-3A12-EB25E60F3381}"/>
              </a:ext>
            </a:extLst>
          </p:cNvPr>
          <p:cNvSpPr/>
          <p:nvPr/>
        </p:nvSpPr>
        <p:spPr>
          <a:xfrm rot="5400000">
            <a:off x="7291388" y="4354513"/>
            <a:ext cx="266700" cy="5969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131191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1434B24-3767-DC2D-C3F8-03BB5480E1CC}"/>
              </a:ext>
            </a:extLst>
          </p:cNvPr>
          <p:cNvSpPr>
            <a:spLocks noGrp="1"/>
          </p:cNvSpPr>
          <p:nvPr>
            <p:ph type="title"/>
          </p:nvPr>
        </p:nvSpPr>
        <p:spPr>
          <a:xfrm>
            <a:off x="2495550" y="188913"/>
            <a:ext cx="9696450" cy="903287"/>
          </a:xfrm>
          <a:solidFill>
            <a:schemeClr val="accent6"/>
          </a:solidFill>
        </p:spPr>
        <p:txBody>
          <a:bodyPr>
            <a:normAutofit fontScale="90000"/>
          </a:bodyPr>
          <a:lstStyle/>
          <a:p>
            <a:pPr>
              <a:defRPr/>
            </a:pPr>
            <a:r>
              <a:rPr lang="ru-RU" sz="3200" b="1" dirty="0">
                <a:solidFill>
                  <a:schemeClr val="bg1"/>
                </a:solidFill>
                <a:latin typeface="Arial" panose="020B0604020202020204" pitchFamily="34" charset="0"/>
                <a:cs typeface="Arial" panose="020B0604020202020204" pitchFamily="34" charset="0"/>
              </a:rPr>
              <a:t>Особенности закупок в электронном магазине у СМСП на ЭТП Фабрикант</a:t>
            </a:r>
          </a:p>
        </p:txBody>
      </p:sp>
      <p:pic>
        <p:nvPicPr>
          <p:cNvPr id="47107" name="Рисунок 1">
            <a:extLst>
              <a:ext uri="{FF2B5EF4-FFF2-40B4-BE49-F238E27FC236}">
                <a16:creationId xmlns:a16="http://schemas.microsoft.com/office/drawing/2014/main" id="{2517B971-089E-1158-4729-AFD50E4C0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4BA92E4-266D-1AC4-BA19-144EF9BF6A54}"/>
              </a:ext>
            </a:extLst>
          </p:cNvPr>
          <p:cNvSpPr txBox="1"/>
          <p:nvPr/>
        </p:nvSpPr>
        <p:spPr>
          <a:xfrm>
            <a:off x="550863" y="1628775"/>
            <a:ext cx="11449050" cy="646113"/>
          </a:xfrm>
          <a:prstGeom prst="rect">
            <a:avLst/>
          </a:prstGeom>
          <a:noFill/>
          <a:ln>
            <a:solidFill>
              <a:schemeClr val="accent1">
                <a:shade val="15000"/>
              </a:schemeClr>
            </a:solidFill>
          </a:ln>
        </p:spPr>
        <p:txBody>
          <a:bodyPr>
            <a:spAutoFit/>
          </a:bodyPr>
          <a:lstStyle/>
          <a:p>
            <a:pPr>
              <a:defRPr/>
            </a:pPr>
            <a:r>
              <a:rPr lang="ru-RU" dirty="0"/>
              <a:t>1. Заказчик может выбрать в каталоге нужный товар и заказать его у конкретного</a:t>
            </a:r>
          </a:p>
          <a:p>
            <a:pPr>
              <a:defRPr/>
            </a:pPr>
            <a:r>
              <a:rPr lang="ru-RU" dirty="0"/>
              <a:t>поставщика или разместить извещение о проведении закупки.</a:t>
            </a:r>
          </a:p>
        </p:txBody>
      </p:sp>
      <p:pic>
        <p:nvPicPr>
          <p:cNvPr id="47109" name="Рисунок 5">
            <a:extLst>
              <a:ext uri="{FF2B5EF4-FFF2-40B4-BE49-F238E27FC236}">
                <a16:creationId xmlns:a16="http://schemas.microsoft.com/office/drawing/2014/main" id="{717F1E3A-1C23-1C07-0955-F8BE6480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00300"/>
            <a:ext cx="410845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98042CA-0DB6-D955-2FA3-04A25A8DE05E}"/>
              </a:ext>
            </a:extLst>
          </p:cNvPr>
          <p:cNvSpPr txBox="1"/>
          <p:nvPr/>
        </p:nvSpPr>
        <p:spPr>
          <a:xfrm>
            <a:off x="4371975" y="2492375"/>
            <a:ext cx="7627938" cy="923925"/>
          </a:xfrm>
          <a:prstGeom prst="rect">
            <a:avLst/>
          </a:prstGeom>
          <a:noFill/>
          <a:ln>
            <a:solidFill>
              <a:schemeClr val="accent1">
                <a:shade val="15000"/>
              </a:schemeClr>
            </a:solidFill>
          </a:ln>
        </p:spPr>
        <p:txBody>
          <a:bodyPr>
            <a:spAutoFit/>
          </a:bodyPr>
          <a:lstStyle/>
          <a:p>
            <a:pPr>
              <a:defRPr/>
            </a:pPr>
            <a:r>
              <a:rPr lang="ru-RU" dirty="0"/>
              <a:t>2. Если заказчик добавил в извещение несколько объектов закупки, Оператор подбирает предложения </a:t>
            </a:r>
            <a:r>
              <a:rPr lang="ru-RU" b="1" dirty="0"/>
              <a:t>только тех </a:t>
            </a:r>
            <a:r>
              <a:rPr lang="ru-RU" dirty="0"/>
              <a:t>поставщиков, которые могут удовлетворить потребность </a:t>
            </a:r>
            <a:r>
              <a:rPr lang="ru-RU" b="1" dirty="0"/>
              <a:t>сразу по всем объектам.</a:t>
            </a:r>
          </a:p>
        </p:txBody>
      </p:sp>
      <p:sp>
        <p:nvSpPr>
          <p:cNvPr id="8" name="TextBox 7">
            <a:extLst>
              <a:ext uri="{FF2B5EF4-FFF2-40B4-BE49-F238E27FC236}">
                <a16:creationId xmlns:a16="http://schemas.microsoft.com/office/drawing/2014/main" id="{FF1BE57F-C081-CCD8-1C20-186EE62AE062}"/>
              </a:ext>
            </a:extLst>
          </p:cNvPr>
          <p:cNvSpPr txBox="1"/>
          <p:nvPr/>
        </p:nvSpPr>
        <p:spPr>
          <a:xfrm>
            <a:off x="4440238" y="3644900"/>
            <a:ext cx="7559675" cy="2586038"/>
          </a:xfrm>
          <a:prstGeom prst="rect">
            <a:avLst/>
          </a:prstGeom>
          <a:noFill/>
          <a:ln>
            <a:solidFill>
              <a:schemeClr val="accent1">
                <a:shade val="15000"/>
              </a:schemeClr>
            </a:solidFill>
          </a:ln>
        </p:spPr>
        <p:txBody>
          <a:bodyPr>
            <a:spAutoFit/>
          </a:bodyPr>
          <a:lstStyle/>
          <a:p>
            <a:pPr>
              <a:defRPr/>
            </a:pPr>
            <a:r>
              <a:rPr lang="ru-RU" dirty="0"/>
              <a:t>3. Поставщики также могут сами подать предложения в закупку. Подавать предложения по одному объекту закупки можно неограниченное количество раз.</a:t>
            </a:r>
          </a:p>
          <a:p>
            <a:pPr>
              <a:defRPr/>
            </a:pPr>
            <a:r>
              <a:rPr lang="ru-RU" dirty="0"/>
              <a:t>Заказчик рассматривает предложения, формирует и публикует Протокол рассмотрения предложений и подведения итогов, в котором определяет победителя и назначает места остальным поставщикам.</a:t>
            </a:r>
          </a:p>
          <a:p>
            <a:pPr>
              <a:defRPr/>
            </a:pPr>
            <a:r>
              <a:rPr lang="ru-RU" dirty="0"/>
              <a:t>Победитель в закупке определяется по всему лоту в целом. С ним заключается договор.</a:t>
            </a:r>
          </a:p>
        </p:txBody>
      </p:sp>
    </p:spTree>
    <p:extLst>
      <p:ext uri="{BB962C8B-B14F-4D97-AF65-F5344CB8AC3E}">
        <p14:creationId xmlns:p14="http://schemas.microsoft.com/office/powerpoint/2010/main" val="178772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a:extLst>
              <a:ext uri="{FF2B5EF4-FFF2-40B4-BE49-F238E27FC236}">
                <a16:creationId xmlns:a16="http://schemas.microsoft.com/office/drawing/2014/main" id="{3C491994-F1F6-32E2-5F4B-90AB36B77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D737084-C5FE-8A35-933E-76447559D8E0}"/>
              </a:ext>
            </a:extLst>
          </p:cNvPr>
          <p:cNvSpPr txBox="1"/>
          <p:nvPr/>
        </p:nvSpPr>
        <p:spPr>
          <a:xfrm>
            <a:off x="3429000" y="228600"/>
            <a:ext cx="8305800" cy="461963"/>
          </a:xfrm>
          <a:prstGeom prst="rect">
            <a:avLst/>
          </a:prstGeom>
          <a:solidFill>
            <a:schemeClr val="accent6"/>
          </a:solidFill>
        </p:spPr>
        <p:txBody>
          <a:bodyPr>
            <a:spAutoFit/>
          </a:bodyPr>
          <a:lstStyle/>
          <a:p>
            <a:pPr algn="ctr">
              <a:defRPr/>
            </a:pPr>
            <a:r>
              <a:rPr lang="ru-RU" sz="2400" b="1" spc="-5" dirty="0">
                <a:solidFill>
                  <a:schemeClr val="bg1"/>
                </a:solidFill>
                <a:cs typeface="Arial" panose="020B0604020202020204" pitchFamily="34" charset="0"/>
              </a:rPr>
              <a:t>Какая информация размещается в ЕИС</a:t>
            </a:r>
            <a:endParaRPr lang="ru-RU" sz="2400" b="1" dirty="0">
              <a:solidFill>
                <a:schemeClr val="bg1"/>
              </a:solidFill>
              <a:cs typeface="Arial" panose="020B0604020202020204" pitchFamily="34" charset="0"/>
            </a:endParaRPr>
          </a:p>
        </p:txBody>
      </p:sp>
      <p:graphicFrame>
        <p:nvGraphicFramePr>
          <p:cNvPr id="2" name="Таблица 1">
            <a:extLst>
              <a:ext uri="{FF2B5EF4-FFF2-40B4-BE49-F238E27FC236}">
                <a16:creationId xmlns:a16="http://schemas.microsoft.com/office/drawing/2014/main" id="{71E5519D-968C-6F66-B2C4-ACD91EB2404C}"/>
              </a:ext>
            </a:extLst>
          </p:cNvPr>
          <p:cNvGraphicFramePr>
            <a:graphicFrameLocks noGrp="1"/>
          </p:cNvGraphicFramePr>
          <p:nvPr>
            <p:extLst>
              <p:ext uri="{D42A27DB-BD31-4B8C-83A1-F6EECF244321}">
                <p14:modId xmlns:p14="http://schemas.microsoft.com/office/powerpoint/2010/main" val="2082740306"/>
              </p:ext>
            </p:extLst>
          </p:nvPr>
        </p:nvGraphicFramePr>
        <p:xfrm>
          <a:off x="263352" y="916055"/>
          <a:ext cx="11665296" cy="4777426"/>
        </p:xfrm>
        <a:graphic>
          <a:graphicData uri="http://schemas.openxmlformats.org/drawingml/2006/table">
            <a:tbl>
              <a:tblPr firstRow="1" bandRow="1">
                <a:tableStyleId>{5C22544A-7EE6-4342-B048-85BDC9FD1C3A}</a:tableStyleId>
              </a:tblPr>
              <a:tblGrid>
                <a:gridCol w="4569025">
                  <a:extLst>
                    <a:ext uri="{9D8B030D-6E8A-4147-A177-3AD203B41FA5}">
                      <a16:colId xmlns:a16="http://schemas.microsoft.com/office/drawing/2014/main" val="20000"/>
                    </a:ext>
                  </a:extLst>
                </a:gridCol>
                <a:gridCol w="5314554">
                  <a:extLst>
                    <a:ext uri="{9D8B030D-6E8A-4147-A177-3AD203B41FA5}">
                      <a16:colId xmlns:a16="http://schemas.microsoft.com/office/drawing/2014/main" val="20001"/>
                    </a:ext>
                  </a:extLst>
                </a:gridCol>
                <a:gridCol w="1781717">
                  <a:extLst>
                    <a:ext uri="{9D8B030D-6E8A-4147-A177-3AD203B41FA5}">
                      <a16:colId xmlns:a16="http://schemas.microsoft.com/office/drawing/2014/main" val="20002"/>
                    </a:ext>
                  </a:extLst>
                </a:gridCol>
              </a:tblGrid>
              <a:tr h="303914">
                <a:tc>
                  <a:txBody>
                    <a:bodyPr/>
                    <a:lstStyle/>
                    <a:p>
                      <a:pPr algn="ctr"/>
                      <a:r>
                        <a:rPr lang="ru-RU" sz="1500" dirty="0">
                          <a:latin typeface="Arial" panose="020B0604020202020204" pitchFamily="34" charset="0"/>
                          <a:cs typeface="Arial" panose="020B0604020202020204" pitchFamily="34" charset="0"/>
                        </a:rPr>
                        <a:t>Информация и документы</a:t>
                      </a:r>
                    </a:p>
                  </a:txBody>
                  <a:tcPr/>
                </a:tc>
                <a:tc>
                  <a:txBody>
                    <a:bodyPr/>
                    <a:lstStyle/>
                    <a:p>
                      <a:pPr algn="ctr"/>
                      <a:r>
                        <a:rPr lang="ru-RU" sz="1500" dirty="0">
                          <a:latin typeface="Arial" panose="020B0604020202020204" pitchFamily="34" charset="0"/>
                          <a:cs typeface="Arial" panose="020B0604020202020204" pitchFamily="34" charset="0"/>
                        </a:rPr>
                        <a:t>Срок</a:t>
                      </a:r>
                    </a:p>
                  </a:txBody>
                  <a:tcPr/>
                </a:tc>
                <a:tc>
                  <a:txBody>
                    <a:bodyPr/>
                    <a:lstStyle/>
                    <a:p>
                      <a:pPr algn="ctr"/>
                      <a:r>
                        <a:rPr lang="ru-RU" sz="1500" dirty="0">
                          <a:latin typeface="Arial" panose="020B0604020202020204" pitchFamily="34" charset="0"/>
                          <a:cs typeface="Arial" panose="020B0604020202020204" pitchFamily="34" charset="0"/>
                        </a:rPr>
                        <a:t>Основание</a:t>
                      </a:r>
                    </a:p>
                  </a:txBody>
                  <a:tcPr/>
                </a:tc>
                <a:extLst>
                  <a:ext uri="{0D108BD9-81ED-4DB2-BD59-A6C34878D82A}">
                    <a16:rowId xmlns:a16="http://schemas.microsoft.com/office/drawing/2014/main" val="10000"/>
                  </a:ext>
                </a:extLst>
              </a:tr>
              <a:tr h="282516">
                <a:tc>
                  <a:txBody>
                    <a:bodyPr/>
                    <a:lstStyle/>
                    <a:p>
                      <a:pPr algn="ctr"/>
                      <a:r>
                        <a:rPr lang="ru-RU" sz="1500" dirty="0">
                          <a:latin typeface="Arial" panose="020B0604020202020204" pitchFamily="34" charset="0"/>
                          <a:cs typeface="Arial" panose="020B0604020202020204" pitchFamily="34" charset="0"/>
                        </a:rPr>
                        <a:t>Положение о закупке и изменения в него</a:t>
                      </a:r>
                    </a:p>
                  </a:txBody>
                  <a:tcPr/>
                </a:tc>
                <a:tc>
                  <a:txBody>
                    <a:bodyPr/>
                    <a:lstStyle/>
                    <a:p>
                      <a:pPr algn="ctr"/>
                      <a:r>
                        <a:rPr lang="ru-RU" sz="1500" dirty="0">
                          <a:latin typeface="Arial" panose="020B0604020202020204" pitchFamily="34" charset="0"/>
                          <a:cs typeface="Arial" panose="020B0604020202020204" pitchFamily="34" charset="0"/>
                        </a:rPr>
                        <a:t>не позднее чем в  течение 15 дней со  дня утверждения</a:t>
                      </a:r>
                    </a:p>
                  </a:txBody>
                  <a:tcPr/>
                </a:tc>
                <a:tc>
                  <a:txBody>
                    <a:bodyPr/>
                    <a:lstStyle/>
                    <a:p>
                      <a:pPr algn="ctr"/>
                      <a:r>
                        <a:rPr lang="ru-RU" sz="1500" dirty="0">
                          <a:latin typeface="Arial" panose="020B0604020202020204" pitchFamily="34" charset="0"/>
                          <a:cs typeface="Arial" panose="020B0604020202020204" pitchFamily="34" charset="0"/>
                        </a:rPr>
                        <a:t>ч. 1 ст. 4 223-ФЗ</a:t>
                      </a:r>
                    </a:p>
                  </a:txBody>
                  <a:tcPr/>
                </a:tc>
                <a:extLst>
                  <a:ext uri="{0D108BD9-81ED-4DB2-BD59-A6C34878D82A}">
                    <a16:rowId xmlns:a16="http://schemas.microsoft.com/office/drawing/2014/main" val="10001"/>
                  </a:ext>
                </a:extLst>
              </a:tr>
              <a:tr h="543165">
                <a:tc>
                  <a:txBody>
                    <a:bodyPr/>
                    <a:lstStyle/>
                    <a:p>
                      <a:pPr algn="ctr"/>
                      <a:r>
                        <a:rPr lang="ru-RU" sz="1500" dirty="0">
                          <a:latin typeface="Arial" panose="020B0604020202020204" pitchFamily="34" charset="0"/>
                          <a:cs typeface="Arial" panose="020B0604020202020204" pitchFamily="34" charset="0"/>
                        </a:rPr>
                        <a:t>План закупок</a:t>
                      </a:r>
                    </a:p>
                  </a:txBody>
                  <a:tcPr/>
                </a:tc>
                <a:tc>
                  <a:txBody>
                    <a:bodyPr/>
                    <a:lstStyle/>
                    <a:p>
                      <a:pPr algn="ctr"/>
                      <a:r>
                        <a:rPr lang="ru-RU" sz="1500" dirty="0">
                          <a:latin typeface="Arial" panose="020B0604020202020204" pitchFamily="34" charset="0"/>
                          <a:cs typeface="Arial" panose="020B0604020202020204" pitchFamily="34" charset="0"/>
                        </a:rPr>
                        <a:t>В течении 10 календарных дней с момента утверждения,  но не позднее 31 декабря</a:t>
                      </a:r>
                    </a:p>
                  </a:txBody>
                  <a:tcPr/>
                </a:tc>
                <a:tc>
                  <a:txBody>
                    <a:bodyPr/>
                    <a:lstStyle/>
                    <a:p>
                      <a:pPr algn="ctr"/>
                      <a:r>
                        <a:rPr lang="ru-RU" sz="1500" dirty="0">
                          <a:latin typeface="Arial" panose="020B0604020202020204" pitchFamily="34" charset="0"/>
                          <a:cs typeface="Arial" panose="020B0604020202020204" pitchFamily="34" charset="0"/>
                        </a:rPr>
                        <a:t>п. 14 ПП 908</a:t>
                      </a:r>
                    </a:p>
                  </a:txBody>
                  <a:tcPr/>
                </a:tc>
                <a:extLst>
                  <a:ext uri="{0D108BD9-81ED-4DB2-BD59-A6C34878D82A}">
                    <a16:rowId xmlns:a16="http://schemas.microsoft.com/office/drawing/2014/main" val="10002"/>
                  </a:ext>
                </a:extLst>
              </a:tr>
              <a:tr h="303914">
                <a:tc>
                  <a:txBody>
                    <a:bodyPr/>
                    <a:lstStyle/>
                    <a:p>
                      <a:pPr algn="ctr"/>
                      <a:r>
                        <a:rPr lang="ru-RU" sz="1500" dirty="0">
                          <a:latin typeface="Arial" panose="020B0604020202020204" pitchFamily="34" charset="0"/>
                          <a:cs typeface="Arial" panose="020B0604020202020204" pitchFamily="34" charset="0"/>
                        </a:rPr>
                        <a:t>Информация о закупке</a:t>
                      </a:r>
                    </a:p>
                  </a:txBody>
                  <a:tcPr/>
                </a:tc>
                <a:tc>
                  <a:txBody>
                    <a:bodyPr/>
                    <a:lstStyle/>
                    <a:p>
                      <a:pPr algn="ctr"/>
                      <a:r>
                        <a:rPr lang="ru-RU" sz="1500" dirty="0">
                          <a:latin typeface="Arial" panose="020B0604020202020204" pitchFamily="34" charset="0"/>
                          <a:cs typeface="Arial" panose="020B0604020202020204" pitchFamily="34" charset="0"/>
                        </a:rPr>
                        <a:t>В соответствии с законом и </a:t>
                      </a:r>
                      <a:r>
                        <a:rPr lang="ru-RU" sz="1500" dirty="0" err="1">
                          <a:latin typeface="Arial" panose="020B0604020202020204" pitchFamily="34" charset="0"/>
                          <a:cs typeface="Arial" panose="020B0604020202020204" pitchFamily="34" charset="0"/>
                        </a:rPr>
                        <a:t>ПоЗ</a:t>
                      </a:r>
                      <a:endParaRPr lang="ru-RU" sz="1500" dirty="0">
                        <a:latin typeface="Arial" panose="020B0604020202020204" pitchFamily="34" charset="0"/>
                        <a:cs typeface="Arial" panose="020B0604020202020204" pitchFamily="34" charset="0"/>
                      </a:endParaRPr>
                    </a:p>
                  </a:txBody>
                  <a:tcPr/>
                </a:tc>
                <a:tc>
                  <a:txBody>
                    <a:bodyPr/>
                    <a:lstStyle/>
                    <a:p>
                      <a:pPr algn="ctr"/>
                      <a:endParaRPr lang="ru-RU"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23407">
                <a:tc>
                  <a:txBody>
                    <a:bodyPr/>
                    <a:lstStyle/>
                    <a:p>
                      <a:pPr algn="ctr"/>
                      <a:r>
                        <a:rPr lang="ru-RU" sz="1500" dirty="0">
                          <a:latin typeface="Arial" panose="020B0604020202020204" pitchFamily="34" charset="0"/>
                          <a:cs typeface="Arial" panose="020B0604020202020204" pitchFamily="34" charset="0"/>
                        </a:rPr>
                        <a:t>Протоколы, составляемые в ходе закупки</a:t>
                      </a:r>
                    </a:p>
                  </a:txBody>
                  <a:tcPr/>
                </a:tc>
                <a:tc>
                  <a:txBody>
                    <a:bodyPr/>
                    <a:lstStyle/>
                    <a:p>
                      <a:pPr algn="ctr"/>
                      <a:r>
                        <a:rPr lang="ru-RU" sz="1500" dirty="0">
                          <a:latin typeface="Arial" panose="020B0604020202020204" pitchFamily="34" charset="0"/>
                          <a:cs typeface="Arial" panose="020B0604020202020204" pitchFamily="34" charset="0"/>
                        </a:rPr>
                        <a:t>не позднее чем в течение трех дней со  дня принятия решения о внесении указанных изменений</a:t>
                      </a:r>
                    </a:p>
                  </a:txBody>
                  <a:tcPr/>
                </a:tc>
                <a:tc>
                  <a:txBody>
                    <a:bodyPr/>
                    <a:lstStyle/>
                    <a:p>
                      <a:pPr algn="ctr"/>
                      <a:r>
                        <a:rPr lang="ru-RU" sz="1500" dirty="0">
                          <a:latin typeface="Arial" panose="020B0604020202020204" pitchFamily="34" charset="0"/>
                          <a:cs typeface="Arial" panose="020B0604020202020204" pitchFamily="34" charset="0"/>
                        </a:rPr>
                        <a:t>Ч. 11 ст. 4 223-ФЗ</a:t>
                      </a:r>
                    </a:p>
                  </a:txBody>
                  <a:tcPr/>
                </a:tc>
                <a:extLst>
                  <a:ext uri="{0D108BD9-81ED-4DB2-BD59-A6C34878D82A}">
                    <a16:rowId xmlns:a16="http://schemas.microsoft.com/office/drawing/2014/main" val="10004"/>
                  </a:ext>
                </a:extLst>
              </a:tr>
              <a:tr h="1074106">
                <a:tc>
                  <a:txBody>
                    <a:bodyPr/>
                    <a:lstStyle/>
                    <a:p>
                      <a:pPr algn="ctr"/>
                      <a:r>
                        <a:rPr lang="ru-RU" sz="1500" dirty="0">
                          <a:latin typeface="Arial" panose="020B0604020202020204" pitchFamily="34" charset="0"/>
                          <a:cs typeface="Arial" panose="020B0604020202020204" pitchFamily="34" charset="0"/>
                        </a:rPr>
                        <a:t>Если при заключении и исполнении договора изменяются объем,  цена закупаемых ТРУ или сроки исполнения договора по сравнению с указанными в протоколе</a:t>
                      </a:r>
                    </a:p>
                  </a:txBody>
                  <a:tcPr/>
                </a:tc>
                <a:tc>
                  <a:txBody>
                    <a:bodyPr/>
                    <a:lstStyle/>
                    <a:p>
                      <a:pPr algn="ctr"/>
                      <a:r>
                        <a:rPr lang="ru-RU" sz="1500" dirty="0">
                          <a:latin typeface="Arial" panose="020B0604020202020204" pitchFamily="34" charset="0"/>
                          <a:cs typeface="Arial" panose="020B0604020202020204" pitchFamily="34" charset="0"/>
                        </a:rPr>
                        <a:t>не позднее чем в течение десяти  дней со дня внесения изменений  в договор</a:t>
                      </a:r>
                    </a:p>
                    <a:p>
                      <a:pPr algn="ctr"/>
                      <a:endParaRPr lang="ru-RU" sz="1500" dirty="0">
                        <a:latin typeface="Arial" panose="020B0604020202020204" pitchFamily="34" charset="0"/>
                        <a:cs typeface="Arial" panose="020B0604020202020204" pitchFamily="34" charset="0"/>
                      </a:endParaRPr>
                    </a:p>
                  </a:txBody>
                  <a:tcPr/>
                </a:tc>
                <a:tc>
                  <a:txBody>
                    <a:bodyPr/>
                    <a:lstStyle/>
                    <a:p>
                      <a:pPr algn="ctr"/>
                      <a:r>
                        <a:rPr lang="ru-RU" sz="1500" dirty="0">
                          <a:latin typeface="Arial" panose="020B0604020202020204" pitchFamily="34" charset="0"/>
                          <a:cs typeface="Arial" panose="020B0604020202020204" pitchFamily="34" charset="0"/>
                        </a:rPr>
                        <a:t>Ч. 2 ст. 4.1 223-ФЗ</a:t>
                      </a:r>
                    </a:p>
                  </a:txBody>
                  <a:tcPr/>
                </a:tc>
                <a:extLst>
                  <a:ext uri="{0D108BD9-81ED-4DB2-BD59-A6C34878D82A}">
                    <a16:rowId xmlns:a16="http://schemas.microsoft.com/office/drawing/2014/main" val="10005"/>
                  </a:ext>
                </a:extLst>
              </a:tr>
              <a:tr h="474605">
                <a:tc>
                  <a:txBody>
                    <a:bodyPr/>
                    <a:lstStyle/>
                    <a:p>
                      <a:pPr algn="ctr"/>
                      <a:r>
                        <a:rPr lang="ru-RU" sz="1500" dirty="0">
                          <a:latin typeface="Arial" panose="020B0604020202020204" pitchFamily="34" charset="0"/>
                          <a:cs typeface="Arial" panose="020B0604020202020204" pitchFamily="34" charset="0"/>
                        </a:rPr>
                        <a:t>Договор в реестр договоров</a:t>
                      </a:r>
                    </a:p>
                  </a:txBody>
                  <a:tcPr/>
                </a:tc>
                <a:tc>
                  <a:txBody>
                    <a:bodyPr/>
                    <a:lstStyle/>
                    <a:p>
                      <a:pPr algn="ctr"/>
                      <a:r>
                        <a:rPr lang="ru-RU" sz="1500" dirty="0">
                          <a:latin typeface="Arial" panose="020B0604020202020204" pitchFamily="34" charset="0"/>
                          <a:cs typeface="Arial" panose="020B0604020202020204" pitchFamily="34" charset="0"/>
                        </a:rPr>
                        <a:t>В течение трех рабочих дней со дня заключения договора</a:t>
                      </a:r>
                    </a:p>
                  </a:txBody>
                  <a:tcPr/>
                </a:tc>
                <a:tc>
                  <a:txBody>
                    <a:bodyPr/>
                    <a:lstStyle/>
                    <a:p>
                      <a:pPr algn="ctr"/>
                      <a:r>
                        <a:rPr lang="ru-RU" sz="1500" dirty="0">
                          <a:latin typeface="Arial" panose="020B0604020202020204" pitchFamily="34" charset="0"/>
                          <a:cs typeface="Arial" panose="020B0604020202020204" pitchFamily="34" charset="0"/>
                        </a:rPr>
                        <a:t>Ч. 2 ст. 4.1 223-ФЗ</a:t>
                      </a:r>
                    </a:p>
                  </a:txBody>
                  <a:tcPr/>
                </a:tc>
                <a:extLst>
                  <a:ext uri="{0D108BD9-81ED-4DB2-BD59-A6C34878D82A}">
                    <a16:rowId xmlns:a16="http://schemas.microsoft.com/office/drawing/2014/main" val="10006"/>
                  </a:ext>
                </a:extLst>
              </a:tr>
              <a:tr h="474605">
                <a:tc>
                  <a:txBody>
                    <a:bodyPr/>
                    <a:lstStyle/>
                    <a:p>
                      <a:pPr algn="ctr"/>
                      <a:r>
                        <a:rPr lang="ru-RU" sz="1500" dirty="0">
                          <a:latin typeface="Arial" panose="020B0604020202020204" pitchFamily="34" charset="0"/>
                          <a:cs typeface="Arial" panose="020B0604020202020204" pitchFamily="34" charset="0"/>
                        </a:rPr>
                        <a:t>Ежемесячные отчеты о закупочной деятельности</a:t>
                      </a:r>
                    </a:p>
                  </a:txBody>
                  <a:tcPr/>
                </a:tc>
                <a:tc>
                  <a:txBody>
                    <a:bodyPr/>
                    <a:lstStyle/>
                    <a:p>
                      <a:pPr algn="ctr"/>
                      <a:r>
                        <a:rPr lang="ru-RU" sz="1500" dirty="0">
                          <a:latin typeface="Arial" panose="020B0604020202020204" pitchFamily="34" charset="0"/>
                          <a:cs typeface="Arial" panose="020B0604020202020204" pitchFamily="34" charset="0"/>
                        </a:rPr>
                        <a:t>не позднее 10-го числа месяца, следующего за отчетным месяцем</a:t>
                      </a:r>
                    </a:p>
                  </a:txBody>
                  <a:tcPr/>
                </a:tc>
                <a:tc>
                  <a:txBody>
                    <a:bodyPr/>
                    <a:lstStyle/>
                    <a:p>
                      <a:pPr algn="ctr"/>
                      <a:r>
                        <a:rPr lang="ru-RU" sz="1500" dirty="0">
                          <a:latin typeface="Arial" panose="020B0604020202020204" pitchFamily="34" charset="0"/>
                          <a:cs typeface="Arial" panose="020B0604020202020204" pitchFamily="34" charset="0"/>
                        </a:rPr>
                        <a:t>Ч. 19 ст. 4 223-ФЗ</a:t>
                      </a:r>
                    </a:p>
                  </a:txBody>
                  <a:tcPr/>
                </a:tc>
                <a:extLst>
                  <a:ext uri="{0D108BD9-81ED-4DB2-BD59-A6C34878D82A}">
                    <a16:rowId xmlns:a16="http://schemas.microsoft.com/office/drawing/2014/main" val="10007"/>
                  </a:ext>
                </a:extLst>
              </a:tr>
              <a:tr h="474605">
                <a:tc>
                  <a:txBody>
                    <a:bodyPr/>
                    <a:lstStyle/>
                    <a:p>
                      <a:pPr algn="ctr"/>
                      <a:r>
                        <a:rPr lang="ru-RU" sz="1500" dirty="0">
                          <a:latin typeface="Arial" panose="020B0604020202020204" pitchFamily="34" charset="0"/>
                          <a:cs typeface="Arial" panose="020B0604020202020204" pitchFamily="34" charset="0"/>
                        </a:rPr>
                        <a:t>Ежегодный отчет по закупкам у СМСП и о закупке товаров российского происхождения</a:t>
                      </a:r>
                    </a:p>
                  </a:txBody>
                  <a:tcPr/>
                </a:tc>
                <a:tc>
                  <a:txBody>
                    <a:bodyPr/>
                    <a:lstStyle/>
                    <a:p>
                      <a:pPr algn="ctr"/>
                      <a:r>
                        <a:rPr lang="ru-RU" sz="1500" dirty="0">
                          <a:latin typeface="Arial" panose="020B0604020202020204" pitchFamily="34" charset="0"/>
                          <a:cs typeface="Arial" panose="020B0604020202020204" pitchFamily="34" charset="0"/>
                        </a:rPr>
                        <a:t>Не позднее 1 февраля следующего года за отчетным</a:t>
                      </a:r>
                    </a:p>
                  </a:txBody>
                  <a:tcPr/>
                </a:tc>
                <a:tc>
                  <a:txBody>
                    <a:bodyPr/>
                    <a:lstStyle/>
                    <a:p>
                      <a:pPr algn="ctr"/>
                      <a:r>
                        <a:rPr lang="ru-RU" sz="1500" dirty="0">
                          <a:latin typeface="Arial" panose="020B0604020202020204" pitchFamily="34" charset="0"/>
                          <a:cs typeface="Arial" panose="020B0604020202020204" pitchFamily="34" charset="0"/>
                        </a:rPr>
                        <a:t>ч. 21 ст. 4 и ч. 6 ст. 3.1.-4 223-ФЗ</a:t>
                      </a:r>
                    </a:p>
                  </a:txBody>
                  <a:tcPr/>
                </a:tc>
                <a:extLst>
                  <a:ext uri="{0D108BD9-81ED-4DB2-BD59-A6C34878D82A}">
                    <a16:rowId xmlns:a16="http://schemas.microsoft.com/office/drawing/2014/main" val="759657071"/>
                  </a:ext>
                </a:extLst>
              </a:tr>
            </a:tbl>
          </a:graphicData>
        </a:graphic>
      </p:graphicFrame>
      <p:sp>
        <p:nvSpPr>
          <p:cNvPr id="3" name="TextBox 2">
            <a:extLst>
              <a:ext uri="{FF2B5EF4-FFF2-40B4-BE49-F238E27FC236}">
                <a16:creationId xmlns:a16="http://schemas.microsoft.com/office/drawing/2014/main" id="{B0837AB0-6F9E-279C-E010-C928638ED6E4}"/>
              </a:ext>
            </a:extLst>
          </p:cNvPr>
          <p:cNvSpPr txBox="1"/>
          <p:nvPr/>
        </p:nvSpPr>
        <p:spPr>
          <a:xfrm>
            <a:off x="263352" y="5949280"/>
            <a:ext cx="11665296" cy="784830"/>
          </a:xfrm>
          <a:prstGeom prst="rect">
            <a:avLst/>
          </a:prstGeom>
          <a:noFill/>
          <a:ln>
            <a:solidFill>
              <a:schemeClr val="accent1"/>
            </a:solidFill>
          </a:ln>
        </p:spPr>
        <p:txBody>
          <a:bodyPr wrap="square" rtlCol="0">
            <a:spAutoFit/>
          </a:bodyPr>
          <a:lstStyle/>
          <a:p>
            <a:r>
              <a:rPr lang="ru-RU" sz="1500" b="1" dirty="0"/>
              <a:t>Постановление Правительства РФ от 10.09.2012 N 908 (ред. от 23.12.2024) </a:t>
            </a:r>
            <a:r>
              <a:rPr lang="ru-RU" sz="1500" dirty="0"/>
              <a:t>"Об утверждении Положения о размещении в единой информационной системе, на официальном сайте такой системы в информационно-телекоммуникационной сети "Интернет" положения о закупке, типового положения о закупке, информации о закупке"</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1267C3B-C2B0-E00D-D01A-ACED754B9F50}"/>
              </a:ext>
            </a:extLst>
          </p:cNvPr>
          <p:cNvSpPr>
            <a:spLocks noGrp="1"/>
          </p:cNvSpPr>
          <p:nvPr>
            <p:ph type="title"/>
          </p:nvPr>
        </p:nvSpPr>
        <p:spPr>
          <a:xfrm>
            <a:off x="2351088" y="173038"/>
            <a:ext cx="9696450" cy="534987"/>
          </a:xfrm>
          <a:solidFill>
            <a:schemeClr val="accent6"/>
          </a:solidFill>
        </p:spPr>
        <p:txBody>
          <a:bodyPr>
            <a:normAutofit fontScale="90000"/>
          </a:bodyPr>
          <a:lstStyle/>
          <a:p>
            <a:pPr>
              <a:defRPr/>
            </a:pPr>
            <a:r>
              <a:rPr lang="ru-RU" sz="3200" b="1" dirty="0">
                <a:solidFill>
                  <a:schemeClr val="bg1"/>
                </a:solidFill>
                <a:latin typeface="Arial" panose="020B0604020202020204" pitchFamily="34" charset="0"/>
                <a:cs typeface="Arial" panose="020B0604020202020204" pitchFamily="34" charset="0"/>
              </a:rPr>
              <a:t>Схема проведения закупки на ЭТП Фабрикант</a:t>
            </a:r>
          </a:p>
        </p:txBody>
      </p:sp>
      <p:pic>
        <p:nvPicPr>
          <p:cNvPr id="48131" name="Рисунок 1">
            <a:extLst>
              <a:ext uri="{FF2B5EF4-FFF2-40B4-BE49-F238E27FC236}">
                <a16:creationId xmlns:a16="http://schemas.microsoft.com/office/drawing/2014/main" id="{A7E6DF29-B450-4354-1F93-585AE3E52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Рисунок 6">
            <a:extLst>
              <a:ext uri="{FF2B5EF4-FFF2-40B4-BE49-F238E27FC236}">
                <a16:creationId xmlns:a16="http://schemas.microsoft.com/office/drawing/2014/main" id="{EC26165C-96FB-4D04-1815-A042830B7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730250"/>
            <a:ext cx="1080135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381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11D9949-2482-62A7-05BA-14B2DA339CFE}"/>
              </a:ext>
            </a:extLst>
          </p:cNvPr>
          <p:cNvSpPr>
            <a:spLocks noGrp="1"/>
          </p:cNvSpPr>
          <p:nvPr>
            <p:ph type="title"/>
          </p:nvPr>
        </p:nvSpPr>
        <p:spPr>
          <a:xfrm>
            <a:off x="2495550" y="23813"/>
            <a:ext cx="9696450" cy="1068387"/>
          </a:xfrm>
          <a:solidFill>
            <a:schemeClr val="accent6"/>
          </a:solidFill>
        </p:spPr>
        <p:txBody>
          <a:bodyPr>
            <a:normAutofit/>
          </a:bodyPr>
          <a:lstStyle/>
          <a:p>
            <a:pPr>
              <a:defRPr/>
            </a:pPr>
            <a:r>
              <a:rPr lang="ru-RU" sz="3200" b="1" dirty="0">
                <a:solidFill>
                  <a:schemeClr val="bg1"/>
                </a:solidFill>
                <a:latin typeface="Arial" panose="020B0604020202020204" pitchFamily="34" charset="0"/>
                <a:cs typeface="Arial" panose="020B0604020202020204" pitchFamily="34" charset="0"/>
              </a:rPr>
              <a:t>Сроки размещения информации о закупке на ЭТП</a:t>
            </a:r>
          </a:p>
        </p:txBody>
      </p:sp>
      <p:pic>
        <p:nvPicPr>
          <p:cNvPr id="49155" name="Рисунок 1">
            <a:extLst>
              <a:ext uri="{FF2B5EF4-FFF2-40B4-BE49-F238E27FC236}">
                <a16:creationId xmlns:a16="http://schemas.microsoft.com/office/drawing/2014/main" id="{42E7855F-DEF1-847D-D4BF-56CED535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a16="http://schemas.microsoft.com/office/drawing/2014/main" id="{86C04529-ACE9-56B0-FBA4-B59D5D70BD0F}"/>
              </a:ext>
            </a:extLst>
          </p:cNvPr>
          <p:cNvSpPr>
            <a:spLocks noGrp="1"/>
          </p:cNvSpPr>
          <p:nvPr>
            <p:ph idx="1"/>
          </p:nvPr>
        </p:nvSpPr>
        <p:spPr>
          <a:xfrm>
            <a:off x="749300" y="3284538"/>
            <a:ext cx="10972800" cy="1477962"/>
          </a:xfrm>
          <a:ln w="22225">
            <a:solidFill>
              <a:srgbClr val="00B0F0"/>
            </a:solidFill>
          </a:ln>
        </p:spPr>
        <p:txBody>
          <a:bodyPr/>
          <a:lstStyle/>
          <a:p>
            <a:pPr marL="0" indent="0">
              <a:buFont typeface="Arial" panose="020B0604020202020204" pitchFamily="34" charset="0"/>
              <a:buNone/>
              <a:defRPr/>
            </a:pPr>
            <a:r>
              <a:rPr lang="ru-RU" sz="1800" b="1" dirty="0">
                <a:latin typeface="Arial" panose="020B0604020202020204" pitchFamily="34" charset="0"/>
                <a:cs typeface="Arial" panose="020B0604020202020204" pitchFamily="34" charset="0"/>
              </a:rPr>
              <a:t>Позиция КО: </a:t>
            </a:r>
            <a:r>
              <a:rPr lang="ru-RU" sz="1800" dirty="0">
                <a:latin typeface="Arial" panose="020B0604020202020204" pitchFamily="34" charset="0"/>
                <a:cs typeface="Arial" panose="020B0604020202020204" pitchFamily="34" charset="0"/>
              </a:rPr>
              <a:t>Закон N 223-ФЗ, Постановление N 1352 и Положение о закупке не содержат требований к минимальному сроку отбора предложений в рамках проводимой закупки таким способом. Таким образом, правовые основания считать срок для подачи заявок, установленный организатором торгов в извещении о проведении закупки, незаконным у Комиссии отсутствуют.</a:t>
            </a:r>
          </a:p>
          <a:p>
            <a:pPr>
              <a:defRPr/>
            </a:pPr>
            <a:endParaRPr lang="ru-RU" sz="1800" dirty="0">
              <a:latin typeface="Arial" panose="020B0604020202020204" pitchFamily="34" charset="0"/>
              <a:cs typeface="Arial" panose="020B0604020202020204" pitchFamily="34" charset="0"/>
            </a:endParaRPr>
          </a:p>
        </p:txBody>
      </p:sp>
      <p:sp>
        <p:nvSpPr>
          <p:cNvPr id="49157" name="TextBox 1">
            <a:extLst>
              <a:ext uri="{FF2B5EF4-FFF2-40B4-BE49-F238E27FC236}">
                <a16:creationId xmlns:a16="http://schemas.microsoft.com/office/drawing/2014/main" id="{B12148C8-4F81-D080-DAF1-4BAE424301FE}"/>
              </a:ext>
            </a:extLst>
          </p:cNvPr>
          <p:cNvSpPr txBox="1">
            <a:spLocks noChangeArrowheads="1"/>
          </p:cNvSpPr>
          <p:nvPr/>
        </p:nvSpPr>
        <p:spPr bwMode="auto">
          <a:xfrm>
            <a:off x="766763" y="1528763"/>
            <a:ext cx="10945812" cy="1476375"/>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Суть жалобы: </a:t>
            </a:r>
            <a:r>
              <a:rPr lang="ru-RU" altLang="ru-RU" sz="1800">
                <a:latin typeface="Arial" panose="020B0604020202020204" pitchFamily="34" charset="0"/>
              </a:rPr>
              <a:t>срок подачи заявок - 1 сутки, установленный в извещении о проведении закупки, создает преимущество для поставщиков близких по местонахождению/часовому поясу с заказчиком, лишает заявителя, находящегося на территории с отличным от заказчика часовым поясом, подать запрос на разъяснение положений документации о закупке, созвониться с представителем заказчика при подготовке заявки на участие в закупке;</a:t>
            </a:r>
          </a:p>
        </p:txBody>
      </p:sp>
      <p:sp>
        <p:nvSpPr>
          <p:cNvPr id="5" name="TextBox 4">
            <a:extLst>
              <a:ext uri="{FF2B5EF4-FFF2-40B4-BE49-F238E27FC236}">
                <a16:creationId xmlns:a16="http://schemas.microsoft.com/office/drawing/2014/main" id="{D0F04635-F4C8-E6E2-A767-46F743245921}"/>
              </a:ext>
            </a:extLst>
          </p:cNvPr>
          <p:cNvSpPr txBox="1"/>
          <p:nvPr/>
        </p:nvSpPr>
        <p:spPr>
          <a:xfrm>
            <a:off x="766763" y="5219700"/>
            <a:ext cx="10972800" cy="369888"/>
          </a:xfrm>
          <a:prstGeom prst="rect">
            <a:avLst/>
          </a:prstGeom>
          <a:solidFill>
            <a:schemeClr val="bg1">
              <a:lumMod val="85000"/>
            </a:schemeClr>
          </a:solidFill>
        </p:spPr>
        <p:txBody>
          <a:bodyPr>
            <a:spAutoFit/>
          </a:bodyPr>
          <a:lstStyle/>
          <a:p>
            <a:pPr>
              <a:defRPr/>
            </a:pPr>
            <a:r>
              <a:rPr lang="ru-RU" b="1" i="1"/>
              <a:t>Решение Красноярского УФАС России от 14.01.2025 N 024/07/3-4642/2024</a:t>
            </a:r>
            <a:endParaRPr lang="ru-RU" b="1" i="1" dirty="0"/>
          </a:p>
        </p:txBody>
      </p:sp>
    </p:spTree>
    <p:extLst>
      <p:ext uri="{BB962C8B-B14F-4D97-AF65-F5344CB8AC3E}">
        <p14:creationId xmlns:p14="http://schemas.microsoft.com/office/powerpoint/2010/main" val="847183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0A198-6B17-86C8-B286-E723F618AA4C}"/>
              </a:ext>
            </a:extLst>
          </p:cNvPr>
          <p:cNvSpPr>
            <a:spLocks noGrp="1"/>
          </p:cNvSpPr>
          <p:nvPr>
            <p:ph type="title"/>
          </p:nvPr>
        </p:nvSpPr>
        <p:spPr>
          <a:xfrm>
            <a:off x="2232025" y="163513"/>
            <a:ext cx="9983788" cy="720725"/>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Типы исключений из национального режима и на какие закупки распространяются</a:t>
            </a:r>
          </a:p>
        </p:txBody>
      </p:sp>
      <p:pic>
        <p:nvPicPr>
          <p:cNvPr id="21507" name="Рисунок 1">
            <a:extLst>
              <a:ext uri="{FF2B5EF4-FFF2-40B4-BE49-F238E27FC236}">
                <a16:creationId xmlns:a16="http://schemas.microsoft.com/office/drawing/2014/main" id="{DAF4ACAF-9E25-0C63-68E4-3A9CB7744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Объект 3">
            <a:extLst>
              <a:ext uri="{FF2B5EF4-FFF2-40B4-BE49-F238E27FC236}">
                <a16:creationId xmlns:a16="http://schemas.microsoft.com/office/drawing/2014/main" id="{D156C415-9F6C-86AB-9B4F-5E766E33CFD8}"/>
              </a:ext>
            </a:extLst>
          </p:cNvPr>
          <p:cNvGraphicFramePr>
            <a:graphicFrameLocks noGrp="1"/>
          </p:cNvGraphicFramePr>
          <p:nvPr>
            <p:ph idx="1"/>
          </p:nvPr>
        </p:nvGraphicFramePr>
        <p:xfrm>
          <a:off x="609600" y="1138238"/>
          <a:ext cx="10972800" cy="4943475"/>
        </p:xfrm>
        <a:graphic>
          <a:graphicData uri="http://schemas.openxmlformats.org/drawingml/2006/table">
            <a:tbl>
              <a:tblPr firstRow="1" bandRow="1">
                <a:tableStyleId>{5C22544A-7EE6-4342-B048-85BDC9FD1C3A}</a:tableStyleId>
              </a:tblPr>
              <a:tblGrid>
                <a:gridCol w="1741983">
                  <a:extLst>
                    <a:ext uri="{9D8B030D-6E8A-4147-A177-3AD203B41FA5}">
                      <a16:colId xmlns:a16="http://schemas.microsoft.com/office/drawing/2014/main" val="20000"/>
                    </a:ext>
                  </a:extLst>
                </a:gridCol>
                <a:gridCol w="5904657">
                  <a:extLst>
                    <a:ext uri="{9D8B030D-6E8A-4147-A177-3AD203B41FA5}">
                      <a16:colId xmlns:a16="http://schemas.microsoft.com/office/drawing/2014/main" val="20001"/>
                    </a:ext>
                  </a:extLst>
                </a:gridCol>
                <a:gridCol w="3326160">
                  <a:extLst>
                    <a:ext uri="{9D8B030D-6E8A-4147-A177-3AD203B41FA5}">
                      <a16:colId xmlns:a16="http://schemas.microsoft.com/office/drawing/2014/main" val="20002"/>
                    </a:ext>
                  </a:extLst>
                </a:gridCol>
              </a:tblGrid>
              <a:tr h="370852">
                <a:tc>
                  <a:txBody>
                    <a:bodyPr/>
                    <a:lstStyle/>
                    <a:p>
                      <a:r>
                        <a:rPr lang="ru-RU" sz="1600" dirty="0">
                          <a:latin typeface="Arial" panose="020B0604020202020204" pitchFamily="34" charset="0"/>
                          <a:cs typeface="Arial" panose="020B0604020202020204" pitchFamily="34" charset="0"/>
                        </a:rPr>
                        <a:t>Исключение</a:t>
                      </a:r>
                    </a:p>
                  </a:txBody>
                  <a:tcPr/>
                </a:tc>
                <a:tc>
                  <a:txBody>
                    <a:bodyPr/>
                    <a:lstStyle/>
                    <a:p>
                      <a:pPr algn="ctr"/>
                      <a:r>
                        <a:rPr lang="ru-RU" sz="1600" dirty="0">
                          <a:latin typeface="Arial" panose="020B0604020202020204" pitchFamily="34" charset="0"/>
                          <a:cs typeface="Arial" panose="020B0604020202020204" pitchFamily="34" charset="0"/>
                        </a:rPr>
                        <a:t>На что распространяется</a:t>
                      </a:r>
                    </a:p>
                  </a:txBody>
                  <a:tcPr/>
                </a:tc>
                <a:tc>
                  <a:txBody>
                    <a:bodyPr/>
                    <a:lstStyle/>
                    <a:p>
                      <a:r>
                        <a:rPr lang="ru-RU" sz="1600" dirty="0">
                          <a:latin typeface="Arial" panose="020B0604020202020204" pitchFamily="34" charset="0"/>
                          <a:cs typeface="Arial" panose="020B0604020202020204" pitchFamily="34" charset="0"/>
                        </a:rPr>
                        <a:t>При проведении каких закупок</a:t>
                      </a:r>
                    </a:p>
                  </a:txBody>
                  <a:tcPr/>
                </a:tc>
                <a:extLst>
                  <a:ext uri="{0D108BD9-81ED-4DB2-BD59-A6C34878D82A}">
                    <a16:rowId xmlns:a16="http://schemas.microsoft.com/office/drawing/2014/main" val="10000"/>
                  </a:ext>
                </a:extLst>
              </a:tr>
              <a:tr h="2530185">
                <a:tc>
                  <a:txBody>
                    <a:bodyPr/>
                    <a:lstStyle/>
                    <a:p>
                      <a:r>
                        <a:rPr lang="ru-RU" sz="1600" dirty="0">
                          <a:latin typeface="Arial" panose="020B0604020202020204" pitchFamily="34" charset="0"/>
                          <a:cs typeface="Arial" panose="020B0604020202020204" pitchFamily="34" charset="0"/>
                        </a:rPr>
                        <a:t>Запрет</a:t>
                      </a:r>
                    </a:p>
                    <a:p>
                      <a:endParaRPr lang="ru-RU" sz="1600" dirty="0">
                        <a:latin typeface="Arial" panose="020B0604020202020204" pitchFamily="34" charset="0"/>
                        <a:cs typeface="Arial" panose="020B0604020202020204" pitchFamily="34" charset="0"/>
                      </a:endParaRPr>
                    </a:p>
                  </a:txBody>
                  <a:tcPr/>
                </a:tc>
                <a:tc>
                  <a:txBody>
                    <a:bodyPr/>
                    <a:lstStyle/>
                    <a:p>
                      <a:r>
                        <a:rPr lang="ru-RU" sz="1600" dirty="0">
                          <a:latin typeface="Arial" panose="020B0604020202020204" pitchFamily="34" charset="0"/>
                          <a:cs typeface="Arial" panose="020B0604020202020204" pitchFamily="34" charset="0"/>
                        </a:rPr>
                        <a:t>Приложение 1: Промышленные товары - позиции 1-145; Программное обеспечение – позиция 146.</a:t>
                      </a:r>
                    </a:p>
                    <a:p>
                      <a:r>
                        <a:rPr lang="ru-RU" sz="1600" dirty="0">
                          <a:latin typeface="Arial" panose="020B0604020202020204" pitchFamily="34" charset="0"/>
                          <a:cs typeface="Arial" panose="020B0604020202020204" pitchFamily="34" charset="0"/>
                        </a:rPr>
                        <a:t>Аудиторские услуги – позиция 147</a:t>
                      </a:r>
                    </a:p>
                    <a:p>
                      <a:r>
                        <a:rPr lang="ru-RU" sz="1600" dirty="0">
                          <a:latin typeface="Arial" panose="020B0604020202020204" pitchFamily="34" charset="0"/>
                          <a:cs typeface="Arial" panose="020B0604020202020204" pitchFamily="34" charset="0"/>
                        </a:rPr>
                        <a:t>Услуги по финансовым консультациям – позиция 148, Услуги в области бухгалтерского учета – позиция 149, Услуги в области налогового консультирования – позиция 150, Услуги консультативные по вопросам финансового управления (кроме вопросов корпоративного налогообложения) – позиция 151</a:t>
                      </a:r>
                    </a:p>
                    <a:p>
                      <a:r>
                        <a:rPr lang="ru-RU" sz="1600" dirty="0">
                          <a:latin typeface="Arial" panose="020B0604020202020204" pitchFamily="34" charset="0"/>
                          <a:cs typeface="Arial" panose="020B0604020202020204" pitchFamily="34" charset="0"/>
                        </a:rPr>
                        <a:t>ГОЗ – все Т.Р.У.</a:t>
                      </a:r>
                    </a:p>
                  </a:txBody>
                  <a:tcPr/>
                </a:tc>
                <a:tc>
                  <a:txBody>
                    <a:bodyPr/>
                    <a:lstStyle/>
                    <a:p>
                      <a:r>
                        <a:rPr lang="ru-RU" sz="1600" dirty="0">
                          <a:latin typeface="Arial" panose="020B0604020202020204" pitchFamily="34" charset="0"/>
                          <a:cs typeface="Arial" panose="020B0604020202020204" pitchFamily="34" charset="0"/>
                        </a:rPr>
                        <a:t>При проведении </a:t>
                      </a:r>
                      <a:r>
                        <a:rPr lang="ru-RU" sz="1600" b="1" dirty="0">
                          <a:latin typeface="Arial" panose="020B0604020202020204" pitchFamily="34" charset="0"/>
                          <a:cs typeface="Arial" panose="020B0604020202020204" pitchFamily="34" charset="0"/>
                        </a:rPr>
                        <a:t>любых закупок </a:t>
                      </a:r>
                      <a:r>
                        <a:rPr lang="ru-RU" sz="1600" dirty="0">
                          <a:latin typeface="Arial" panose="020B0604020202020204" pitchFamily="34" charset="0"/>
                          <a:cs typeface="Arial" panose="020B0604020202020204" pitchFamily="34" charset="0"/>
                        </a:rPr>
                        <a:t>независимо от способа, в т.ч. в электронной форме у СМСП</a:t>
                      </a:r>
                    </a:p>
                  </a:txBody>
                  <a:tcPr/>
                </a:tc>
                <a:extLst>
                  <a:ext uri="{0D108BD9-81ED-4DB2-BD59-A6C34878D82A}">
                    <a16:rowId xmlns:a16="http://schemas.microsoft.com/office/drawing/2014/main" val="10001"/>
                  </a:ext>
                </a:extLst>
              </a:tr>
              <a:tr h="1310814">
                <a:tc>
                  <a:txBody>
                    <a:bodyPr/>
                    <a:lstStyle/>
                    <a:p>
                      <a:r>
                        <a:rPr lang="ru-RU" sz="1600" dirty="0">
                          <a:latin typeface="Arial" panose="020B0604020202020204" pitchFamily="34" charset="0"/>
                          <a:cs typeface="Arial" panose="020B0604020202020204" pitchFamily="34" charset="0"/>
                        </a:rPr>
                        <a:t>Ограничение</a:t>
                      </a:r>
                    </a:p>
                  </a:txBody>
                  <a:tcPr/>
                </a:tc>
                <a:tc>
                  <a:txBody>
                    <a:bodyPr/>
                    <a:lstStyle/>
                    <a:p>
                      <a:r>
                        <a:rPr lang="ru-RU" sz="1600" dirty="0">
                          <a:latin typeface="Arial" panose="020B0604020202020204" pitchFamily="34" charset="0"/>
                          <a:cs typeface="Arial" panose="020B0604020202020204" pitchFamily="34" charset="0"/>
                        </a:rPr>
                        <a:t>Приложение 2 - Промышленные товары – </a:t>
                      </a:r>
                      <a:r>
                        <a:rPr lang="ru-RU" sz="1600" dirty="0" err="1">
                          <a:latin typeface="Arial" panose="020B0604020202020204" pitchFamily="34" charset="0"/>
                          <a:cs typeface="Arial" panose="020B0604020202020204" pitchFamily="34" charset="0"/>
                        </a:rPr>
                        <a:t>пп</a:t>
                      </a:r>
                      <a:r>
                        <a:rPr lang="ru-RU" sz="1600" dirty="0">
                          <a:latin typeface="Arial" panose="020B0604020202020204" pitchFamily="34" charset="0"/>
                          <a:cs typeface="Arial" panose="020B0604020202020204" pitchFamily="34" charset="0"/>
                        </a:rPr>
                        <a:t>. 1 - 190;</a:t>
                      </a:r>
                    </a:p>
                    <a:p>
                      <a:r>
                        <a:rPr lang="ru-RU" sz="1600" dirty="0">
                          <a:latin typeface="Arial" panose="020B0604020202020204" pitchFamily="34" charset="0"/>
                          <a:cs typeface="Arial" panose="020B0604020202020204" pitchFamily="34" charset="0"/>
                        </a:rPr>
                        <a:t>«Радиоэлектронная продукция» - позиции 191 – 349;</a:t>
                      </a:r>
                    </a:p>
                    <a:p>
                      <a:r>
                        <a:rPr lang="ru-RU" sz="1600" dirty="0">
                          <a:latin typeface="Arial" panose="020B0604020202020204" pitchFamily="34" charset="0"/>
                          <a:cs typeface="Arial" panose="020B0604020202020204" pitchFamily="34" charset="0"/>
                        </a:rPr>
                        <a:t>Отдельные виды медицинских изделий -позиции 350 - 432;</a:t>
                      </a:r>
                    </a:p>
                    <a:p>
                      <a:r>
                        <a:rPr lang="ru-RU" sz="1600" dirty="0">
                          <a:latin typeface="Arial" panose="020B0604020202020204" pitchFamily="34" charset="0"/>
                          <a:cs typeface="Arial" panose="020B0604020202020204" pitchFamily="34" charset="0"/>
                        </a:rPr>
                        <a:t>Препараты лекарственные (только ЖНВЛП)- п. № 433;</a:t>
                      </a:r>
                    </a:p>
                    <a:p>
                      <a:r>
                        <a:rPr lang="ru-RU" sz="1600" dirty="0">
                          <a:latin typeface="Arial" panose="020B0604020202020204" pitchFamily="34" charset="0"/>
                          <a:cs typeface="Arial" panose="020B0604020202020204" pitchFamily="34" charset="0"/>
                        </a:rPr>
                        <a:t>Продукты питания, напитки - позиции 434 – 465</a:t>
                      </a:r>
                    </a:p>
                  </a:txBody>
                  <a:tcPr/>
                </a:tc>
                <a:tc rowSpan="2">
                  <a:txBody>
                    <a:bodyPr/>
                    <a:lstStyle/>
                    <a:p>
                      <a:r>
                        <a:rPr lang="ru-RU" sz="1600" dirty="0">
                          <a:latin typeface="Arial" panose="020B0604020202020204" pitchFamily="34" charset="0"/>
                          <a:cs typeface="Arial" panose="020B0604020202020204" pitchFamily="34" charset="0"/>
                        </a:rPr>
                        <a:t>Конкурентные закупки, </a:t>
                      </a:r>
                      <a:r>
                        <a:rPr lang="ru-RU" sz="1600" b="1" dirty="0">
                          <a:latin typeface="Arial" panose="020B0604020202020204" pitchFamily="34" charset="0"/>
                          <a:cs typeface="Arial" panose="020B0604020202020204" pitchFamily="34" charset="0"/>
                        </a:rPr>
                        <a:t>неконкурентные закупки</a:t>
                      </a:r>
                      <a:r>
                        <a:rPr lang="ru-RU" sz="1600" dirty="0">
                          <a:latin typeface="Arial" panose="020B0604020202020204" pitchFamily="34" charset="0"/>
                          <a:cs typeface="Arial" panose="020B0604020202020204" pitchFamily="34" charset="0"/>
                        </a:rPr>
                        <a:t>, если</a:t>
                      </a:r>
                      <a:endParaRPr lang="ru-RU" sz="1600" b="1"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предусмотрена подача заказчику заявок несколькими участниками закупки (например, при реализации пункта 20(1) ПП 1352)</a:t>
                      </a:r>
                    </a:p>
                    <a:p>
                      <a:endParaRPr lang="ru-R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31624">
                <a:tc>
                  <a:txBody>
                    <a:bodyPr/>
                    <a:lstStyle/>
                    <a:p>
                      <a:r>
                        <a:rPr lang="ru-RU" sz="1600" dirty="0">
                          <a:latin typeface="Arial" panose="020B0604020202020204" pitchFamily="34" charset="0"/>
                          <a:cs typeface="Arial" panose="020B0604020202020204" pitchFamily="34" charset="0"/>
                        </a:rPr>
                        <a:t>Преимущество</a:t>
                      </a:r>
                    </a:p>
                  </a:txBody>
                  <a:tcPr/>
                </a:tc>
                <a:tc>
                  <a:txBody>
                    <a:bodyPr/>
                    <a:lstStyle/>
                    <a:p>
                      <a:r>
                        <a:rPr lang="ru-RU" sz="1600" dirty="0">
                          <a:latin typeface="Arial" panose="020B0604020202020204" pitchFamily="34" charset="0"/>
                          <a:cs typeface="Arial" panose="020B0604020202020204" pitchFamily="34" charset="0"/>
                        </a:rPr>
                        <a:t>На товары, не попавшие в приложение 1 и приложение 2</a:t>
                      </a:r>
                    </a:p>
                  </a:txBody>
                  <a:tcPr/>
                </a:tc>
                <a:tc vMerge="1">
                  <a:txBody>
                    <a:bodyPr/>
                    <a:lstStyle/>
                    <a:p>
                      <a:endParaRPr lang="ru-RU" dirty="0"/>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6833FC1-A241-39EA-D3B6-FF6E78DBE422}"/>
              </a:ext>
            </a:extLst>
          </p:cNvPr>
          <p:cNvSpPr txBox="1">
            <a:spLocks noChangeArrowheads="1"/>
          </p:cNvSpPr>
          <p:nvPr/>
        </p:nvSpPr>
        <p:spPr bwMode="auto">
          <a:xfrm>
            <a:off x="766763" y="6224588"/>
            <a:ext cx="9793287" cy="369887"/>
          </a:xfrm>
          <a:prstGeom prst="rect">
            <a:avLst/>
          </a:prstGeom>
          <a:solidFill>
            <a:schemeClr val="bg1">
              <a:lumMod val="85000"/>
            </a:schemeClr>
          </a:solidFill>
          <a:ln>
            <a:solidFill>
              <a:schemeClr val="accent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b="1" i="1" dirty="0"/>
              <a:t>см. п. 4.3 Письма Минфина РФ от 31.01.2025 № 24-01-06/8697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4">
            <a:extLst>
              <a:ext uri="{FF2B5EF4-FFF2-40B4-BE49-F238E27FC236}">
                <a16:creationId xmlns:a16="http://schemas.microsoft.com/office/drawing/2014/main" id="{238E3BC2-DBF4-E99D-D924-F5BF7E2F2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963" y="1700213"/>
            <a:ext cx="80470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a:extLst>
              <a:ext uri="{FF2B5EF4-FFF2-40B4-BE49-F238E27FC236}">
                <a16:creationId xmlns:a16="http://schemas.microsoft.com/office/drawing/2014/main" id="{C2FEA4FC-F813-73E7-5D81-718BE1A6CBE4}"/>
              </a:ext>
            </a:extLst>
          </p:cNvPr>
          <p:cNvSpPr>
            <a:spLocks noGrp="1"/>
          </p:cNvSpPr>
          <p:nvPr>
            <p:ph type="title"/>
          </p:nvPr>
        </p:nvSpPr>
        <p:spPr>
          <a:xfrm>
            <a:off x="2208213" y="115888"/>
            <a:ext cx="9983787" cy="1106487"/>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Установление исключений из национального режима при проведении закупки в электронном магазине на ЭТП Фабрикант</a:t>
            </a:r>
          </a:p>
        </p:txBody>
      </p:sp>
      <p:pic>
        <p:nvPicPr>
          <p:cNvPr id="26628" name="Рисунок 1">
            <a:extLst>
              <a:ext uri="{FF2B5EF4-FFF2-40B4-BE49-F238E27FC236}">
                <a16:creationId xmlns:a16="http://schemas.microsoft.com/office/drawing/2014/main" id="{3295EBA5-1201-9FF5-317B-71FF2A61E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8">
            <a:extLst>
              <a:ext uri="{FF2B5EF4-FFF2-40B4-BE49-F238E27FC236}">
                <a16:creationId xmlns:a16="http://schemas.microsoft.com/office/drawing/2014/main" id="{97FB29E9-91AB-3534-7EF4-006C39DCB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644650"/>
            <a:ext cx="400843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Овал 9">
            <a:extLst>
              <a:ext uri="{FF2B5EF4-FFF2-40B4-BE49-F238E27FC236}">
                <a16:creationId xmlns:a16="http://schemas.microsoft.com/office/drawing/2014/main" id="{CFD377B2-652B-CEFA-3086-393398168B85}"/>
              </a:ext>
            </a:extLst>
          </p:cNvPr>
          <p:cNvSpPr/>
          <p:nvPr/>
        </p:nvSpPr>
        <p:spPr>
          <a:xfrm>
            <a:off x="79375" y="4437063"/>
            <a:ext cx="3862388" cy="18716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a:extLst>
              <a:ext uri="{FF2B5EF4-FFF2-40B4-BE49-F238E27FC236}">
                <a16:creationId xmlns:a16="http://schemas.microsoft.com/office/drawing/2014/main" id="{912F1DDC-5AFB-90D9-2962-04E7C2C0CCD9}"/>
              </a:ext>
            </a:extLst>
          </p:cNvPr>
          <p:cNvSpPr/>
          <p:nvPr/>
        </p:nvSpPr>
        <p:spPr>
          <a:xfrm>
            <a:off x="4014788" y="3789363"/>
            <a:ext cx="130175" cy="1444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78CFD-ADF4-12D6-D8E9-BD122C344469}"/>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Когда участник предоставляет информацию, подтверждающую, что товар является российским </a:t>
            </a:r>
          </a:p>
        </p:txBody>
      </p:sp>
      <p:pic>
        <p:nvPicPr>
          <p:cNvPr id="22531" name="Рисунок 1">
            <a:extLst>
              <a:ext uri="{FF2B5EF4-FFF2-40B4-BE49-F238E27FC236}">
                <a16:creationId xmlns:a16="http://schemas.microsoft.com/office/drawing/2014/main" id="{F8890031-D1DC-124A-ACB0-2D31A4D21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CDD7A4-2B90-415D-C83D-BB1A8C3E1777}"/>
              </a:ext>
            </a:extLst>
          </p:cNvPr>
          <p:cNvSpPr txBox="1"/>
          <p:nvPr/>
        </p:nvSpPr>
        <p:spPr>
          <a:xfrm>
            <a:off x="615950" y="1157288"/>
            <a:ext cx="11233150" cy="2308225"/>
          </a:xfrm>
          <a:prstGeom prst="rect">
            <a:avLst/>
          </a:prstGeom>
          <a:noFill/>
          <a:ln>
            <a:solidFill>
              <a:schemeClr val="accent1">
                <a:shade val="95000"/>
                <a:satMod val="105000"/>
              </a:schemeClr>
            </a:solidFill>
          </a:ln>
        </p:spPr>
        <p:txBody>
          <a:bodyPr>
            <a:spAutoFit/>
          </a:bodyPr>
          <a:lstStyle/>
          <a:p>
            <a:pPr>
              <a:defRPr/>
            </a:pPr>
            <a:r>
              <a:rPr lang="ru-RU" sz="1600" dirty="0"/>
              <a:t>Момент времени, в который участником закупки представляются информация и документы, подтверждающие страну происхождения товара непосредственно положениями Закона N 223-ФЗ и Постановления N 1875 в отношении закупок, осуществляемых в соответствии с Законом N 223-ФЗ, </a:t>
            </a:r>
            <a:r>
              <a:rPr lang="ru-RU" sz="1600" b="1" dirty="0"/>
              <a:t>не определен,</a:t>
            </a:r>
            <a:r>
              <a:rPr lang="ru-RU" sz="1600" dirty="0"/>
              <a:t> за исключением случая осуществления предусмотренных статьей 3.4 Закона N 223-ФЗ закупок, при котором такие информация и документы представляются в заявке на участие в закупке (пункт 12 части 19.1 статьи 3.4 Закона N 223-ФЗ).</a:t>
            </a:r>
          </a:p>
          <a:p>
            <a:pPr>
              <a:defRPr/>
            </a:pPr>
            <a:r>
              <a:rPr lang="ru-RU" sz="1600" dirty="0"/>
              <a:t>В этой связи, такой момент времени определяется в соответствии </a:t>
            </a:r>
            <a:r>
              <a:rPr lang="ru-RU" sz="1600" b="1" dirty="0"/>
              <a:t>с положением о закупке</a:t>
            </a:r>
            <a:r>
              <a:rPr lang="ru-RU" sz="1600" dirty="0"/>
              <a:t>.</a:t>
            </a:r>
          </a:p>
          <a:p>
            <a:pPr>
              <a:defRPr/>
            </a:pPr>
            <a:r>
              <a:rPr lang="ru-RU" sz="1600" dirty="0"/>
              <a:t>Положения Закона N 223-ФЗ и Постановления N 1875 </a:t>
            </a:r>
            <a:r>
              <a:rPr lang="ru-RU" sz="1600" b="1" dirty="0"/>
              <a:t>не ограничивают возможность установить </a:t>
            </a:r>
            <a:r>
              <a:rPr lang="ru-RU" sz="1600" dirty="0"/>
              <a:t>в положении о закупке, документации о закупке, договоре положения, предусматривающие представление поставщиком (исполнителем, подрядчиком) </a:t>
            </a:r>
            <a:r>
              <a:rPr lang="ru-RU" sz="1600" b="1" dirty="0"/>
              <a:t>информации и документов, подтверждающих страну происхождения товара.</a:t>
            </a:r>
          </a:p>
        </p:txBody>
      </p:sp>
      <p:sp>
        <p:nvSpPr>
          <p:cNvPr id="3" name="TextBox 2">
            <a:extLst>
              <a:ext uri="{FF2B5EF4-FFF2-40B4-BE49-F238E27FC236}">
                <a16:creationId xmlns:a16="http://schemas.microsoft.com/office/drawing/2014/main" id="{83DB8558-362C-0096-2F97-7F6CC8D75483}"/>
              </a:ext>
            </a:extLst>
          </p:cNvPr>
          <p:cNvSpPr txBox="1">
            <a:spLocks noChangeArrowheads="1"/>
          </p:cNvSpPr>
          <p:nvPr/>
        </p:nvSpPr>
        <p:spPr bwMode="auto">
          <a:xfrm>
            <a:off x="1023938" y="3567113"/>
            <a:ext cx="9793287" cy="338137"/>
          </a:xfrm>
          <a:prstGeom prst="rect">
            <a:avLst/>
          </a:prstGeom>
          <a:solidFill>
            <a:schemeClr val="bg1">
              <a:lumMod val="85000"/>
            </a:schemeClr>
          </a:solidFill>
          <a:ln>
            <a:solidFill>
              <a:schemeClr val="accent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1600" b="1" i="1" dirty="0"/>
              <a:t>см. п. 7.4 Письма Минфина РФ от 31.01.2025 № 24-01-06/8697</a:t>
            </a:r>
          </a:p>
        </p:txBody>
      </p:sp>
      <p:sp>
        <p:nvSpPr>
          <p:cNvPr id="4" name="Стрелка: вниз 3">
            <a:extLst>
              <a:ext uri="{FF2B5EF4-FFF2-40B4-BE49-F238E27FC236}">
                <a16:creationId xmlns:a16="http://schemas.microsoft.com/office/drawing/2014/main" id="{CCB0EE2F-371E-9344-7955-83910FAB46FE}"/>
              </a:ext>
            </a:extLst>
          </p:cNvPr>
          <p:cNvSpPr/>
          <p:nvPr/>
        </p:nvSpPr>
        <p:spPr>
          <a:xfrm>
            <a:off x="5159375" y="3905250"/>
            <a:ext cx="649288" cy="5048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TextBox 5">
            <a:extLst>
              <a:ext uri="{FF2B5EF4-FFF2-40B4-BE49-F238E27FC236}">
                <a16:creationId xmlns:a16="http://schemas.microsoft.com/office/drawing/2014/main" id="{5309DFD1-0536-999C-2B0C-4DB7B9772434}"/>
              </a:ext>
            </a:extLst>
          </p:cNvPr>
          <p:cNvSpPr txBox="1"/>
          <p:nvPr/>
        </p:nvSpPr>
        <p:spPr>
          <a:xfrm>
            <a:off x="598488" y="4422775"/>
            <a:ext cx="11234737" cy="923925"/>
          </a:xfrm>
          <a:prstGeom prst="rect">
            <a:avLst/>
          </a:prstGeom>
          <a:noFill/>
          <a:ln>
            <a:solidFill>
              <a:schemeClr val="accent1">
                <a:shade val="15000"/>
              </a:schemeClr>
            </a:solidFill>
          </a:ln>
        </p:spPr>
        <p:txBody>
          <a:bodyPr>
            <a:spAutoFit/>
          </a:bodyPr>
          <a:lstStyle/>
          <a:p>
            <a:pPr>
              <a:defRPr/>
            </a:pPr>
            <a:r>
              <a:rPr lang="ru-RU" dirty="0"/>
              <a:t>Таким образом, если поставщик, заполняя предварительное предложение на ЭТП, не указал реестровый  номер заказчик  вправе, его запросить при рассмотрении предложений, если такие запросы предусмотрены в Положение о закупке</a:t>
            </a:r>
          </a:p>
        </p:txBody>
      </p:sp>
      <p:pic>
        <p:nvPicPr>
          <p:cNvPr id="22536" name="Рисунок 7">
            <a:extLst>
              <a:ext uri="{FF2B5EF4-FFF2-40B4-BE49-F238E27FC236}">
                <a16:creationId xmlns:a16="http://schemas.microsoft.com/office/drawing/2014/main" id="{A9F76009-1EB6-24D6-C0BB-00A823264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5516563"/>
            <a:ext cx="63357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8">
            <a:extLst>
              <a:ext uri="{FF2B5EF4-FFF2-40B4-BE49-F238E27FC236}">
                <a16:creationId xmlns:a16="http://schemas.microsoft.com/office/drawing/2014/main" id="{3A6A22E4-963C-6BA3-F891-0B9ED62717F4}"/>
              </a:ext>
            </a:extLst>
          </p:cNvPr>
          <p:cNvSpPr txBox="1">
            <a:spLocks noChangeArrowheads="1"/>
          </p:cNvSpPr>
          <p:nvPr/>
        </p:nvSpPr>
        <p:spPr bwMode="auto">
          <a:xfrm>
            <a:off x="3432175" y="5870575"/>
            <a:ext cx="146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Пример:</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0048-3C4D-F3AC-912B-1DF667B73EE7}"/>
              </a:ext>
            </a:extLst>
          </p:cNvPr>
          <p:cNvSpPr txBox="1"/>
          <p:nvPr/>
        </p:nvSpPr>
        <p:spPr>
          <a:xfrm>
            <a:off x="2455863" y="188913"/>
            <a:ext cx="9450387" cy="1200150"/>
          </a:xfrm>
          <a:prstGeom prst="rect">
            <a:avLst/>
          </a:prstGeom>
          <a:solidFill>
            <a:schemeClr val="accent6"/>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schemeClr val="bg1"/>
                </a:solidFill>
                <a:cs typeface="Arial" panose="020B0604020202020204" pitchFamily="34" charset="0"/>
              </a:rPr>
              <a:t>Положение о закупке должно содержать порядок и критерии оценки заявок участников закупки в электронном магазине с участием СМСП.</a:t>
            </a:r>
          </a:p>
        </p:txBody>
      </p:sp>
      <p:pic>
        <p:nvPicPr>
          <p:cNvPr id="55299" name="Рисунок 11">
            <a:extLst>
              <a:ext uri="{FF2B5EF4-FFF2-40B4-BE49-F238E27FC236}">
                <a16:creationId xmlns:a16="http://schemas.microsoft.com/office/drawing/2014/main" id="{6210FD63-77EE-8019-87AF-83928E23D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56624D7-2089-0B4D-050D-812EF4471FD3}"/>
              </a:ext>
            </a:extLst>
          </p:cNvPr>
          <p:cNvSpPr txBox="1"/>
          <p:nvPr/>
        </p:nvSpPr>
        <p:spPr>
          <a:xfrm>
            <a:off x="282575" y="5919788"/>
            <a:ext cx="11634788" cy="400050"/>
          </a:xfrm>
          <a:prstGeom prst="rect">
            <a:avLst/>
          </a:prstGeom>
          <a:solidFill>
            <a:schemeClr val="bg1">
              <a:lumMod val="85000"/>
            </a:schemeClr>
          </a:solidFill>
          <a:ln w="38100">
            <a:solidFill>
              <a:srgbClr val="FF7000"/>
            </a:solidFill>
          </a:ln>
        </p:spPr>
        <p:txBody>
          <a:bodyPr>
            <a:spAutoFit/>
          </a:bodyPr>
          <a:lstStyle/>
          <a:p>
            <a:pPr>
              <a:defRPr/>
            </a:pPr>
            <a:r>
              <a:rPr lang="ru-RU" sz="2000" b="1" i="1" dirty="0"/>
              <a:t>Решение Саратовского УФАС России от 21.09.2023 N 064/07/3-1207/2023 </a:t>
            </a:r>
          </a:p>
        </p:txBody>
      </p:sp>
      <p:sp>
        <p:nvSpPr>
          <p:cNvPr id="55301" name="TextBox 6">
            <a:extLst>
              <a:ext uri="{FF2B5EF4-FFF2-40B4-BE49-F238E27FC236}">
                <a16:creationId xmlns:a16="http://schemas.microsoft.com/office/drawing/2014/main" id="{F6B2FFE4-3C5A-BCA1-64DE-5CC4217890FE}"/>
              </a:ext>
            </a:extLst>
          </p:cNvPr>
          <p:cNvSpPr txBox="1">
            <a:spLocks noChangeArrowheads="1"/>
          </p:cNvSpPr>
          <p:nvPr/>
        </p:nvSpPr>
        <p:spPr bwMode="auto">
          <a:xfrm>
            <a:off x="273050" y="3441700"/>
            <a:ext cx="11799888" cy="23082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Суть решения: </a:t>
            </a:r>
            <a:r>
              <a:rPr lang="ru-RU" altLang="ru-RU" sz="1800">
                <a:latin typeface="Arial" panose="020B0604020202020204" pitchFamily="34" charset="0"/>
              </a:rPr>
              <a:t>Исходя из смысла законодательства и сложившейся судебной практики, </a:t>
            </a:r>
            <a:r>
              <a:rPr lang="ru-RU" altLang="ru-RU" sz="1800" b="1">
                <a:latin typeface="Arial" panose="020B0604020202020204" pitchFamily="34" charset="0"/>
              </a:rPr>
              <a:t>все критерии оценки заявок и порядок их оценки </a:t>
            </a:r>
            <a:r>
              <a:rPr lang="ru-RU" altLang="ru-RU" sz="1800">
                <a:latin typeface="Arial" panose="020B0604020202020204" pitchFamily="34" charset="0"/>
              </a:rPr>
              <a:t>должны быть предусмотрены непосредственно в </a:t>
            </a:r>
            <a:r>
              <a:rPr lang="ru-RU" altLang="ru-RU" sz="1800" b="1">
                <a:latin typeface="Arial" panose="020B0604020202020204" pitchFamily="34" charset="0"/>
              </a:rPr>
              <a:t>Положении о закупках</a:t>
            </a:r>
            <a:r>
              <a:rPr lang="ru-RU" altLang="ru-RU" sz="1800">
                <a:latin typeface="Arial" panose="020B0604020202020204" pitchFamily="34" charset="0"/>
              </a:rPr>
              <a:t>. Комиссией установлено, что ПОЗ не содержит порядок и критерии оценки заявок участников закупки в электронном магазине с участием СМСП. В связи с отсутствуем в Положении порядка и критериев оценки заявок участников закупки, а в разделе 6 Документации и Приложении N 5 к Документации наличие противоречивой информации о критериях оценки заявок участников закупки, Комиссия приходит к выводу о </a:t>
            </a:r>
            <a:r>
              <a:rPr lang="ru-RU" altLang="ru-RU" sz="1800" b="1">
                <a:latin typeface="Arial" panose="020B0604020202020204" pitchFamily="34" charset="0"/>
              </a:rPr>
              <a:t>нарушении</a:t>
            </a:r>
            <a:r>
              <a:rPr lang="ru-RU" altLang="ru-RU" sz="1800">
                <a:latin typeface="Arial" panose="020B0604020202020204" pitchFamily="34" charset="0"/>
              </a:rPr>
              <a:t> Заказчиком </a:t>
            </a:r>
            <a:r>
              <a:rPr lang="ru-RU" altLang="ru-RU" sz="1800" b="1">
                <a:latin typeface="Arial" panose="020B0604020202020204" pitchFamily="34" charset="0"/>
              </a:rPr>
              <a:t>принципов</a:t>
            </a:r>
            <a:r>
              <a:rPr lang="ru-RU" altLang="ru-RU" sz="1800">
                <a:latin typeface="Arial" panose="020B0604020202020204" pitchFamily="34" charset="0"/>
              </a:rPr>
              <a:t> законодательства о закупках товаров, работ, услуг отдельными видами юридических лиц, установленных ч. 1 ст. 3 Закона о закупках.</a:t>
            </a:r>
          </a:p>
        </p:txBody>
      </p:sp>
      <p:sp>
        <p:nvSpPr>
          <p:cNvPr id="55302" name="TextBox 8">
            <a:extLst>
              <a:ext uri="{FF2B5EF4-FFF2-40B4-BE49-F238E27FC236}">
                <a16:creationId xmlns:a16="http://schemas.microsoft.com/office/drawing/2014/main" id="{553F994B-40B0-0BA3-91E1-A6DA632E36C4}"/>
              </a:ext>
            </a:extLst>
          </p:cNvPr>
          <p:cNvSpPr txBox="1">
            <a:spLocks noChangeArrowheads="1"/>
          </p:cNvSpPr>
          <p:nvPr/>
        </p:nvSpPr>
        <p:spPr bwMode="auto">
          <a:xfrm>
            <a:off x="273050" y="1643063"/>
            <a:ext cx="11799888" cy="1630362"/>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000" b="1">
                <a:latin typeface="Arial" panose="020B0604020202020204" pitchFamily="34" charset="0"/>
              </a:rPr>
              <a:t>Суть дела: </a:t>
            </a:r>
            <a:r>
              <a:rPr lang="ru-RU" altLang="ru-RU" sz="2000">
                <a:latin typeface="Arial" panose="020B0604020202020204" pitchFamily="34" charset="0"/>
              </a:rPr>
              <a:t>в ЕИС размещена документация и извещение об осуществлении неконкурентной закупки в электронной форме с участием СМСП на выполнение ремонта системы отопления. Способ закупки- закупка в электронном магазине с участием СМСП. В документации указан </a:t>
            </a:r>
            <a:r>
              <a:rPr lang="ru-RU" altLang="ru-RU" sz="2000" b="1" i="1">
                <a:latin typeface="Arial" panose="020B0604020202020204" pitchFamily="34" charset="0"/>
              </a:rPr>
              <a:t>единственный критерий цена</a:t>
            </a:r>
            <a:r>
              <a:rPr lang="ru-RU" altLang="ru-RU" sz="2000">
                <a:latin typeface="Arial" panose="020B0604020202020204" pitchFamily="34" charset="0"/>
              </a:rPr>
              <a:t>, а в приложение к документации в качестве критериев указаны </a:t>
            </a:r>
            <a:r>
              <a:rPr lang="ru-RU" altLang="ru-RU" sz="2000" b="1" i="1">
                <a:latin typeface="Arial" panose="020B0604020202020204" pitchFamily="34" charset="0"/>
              </a:rPr>
              <a:t>цена и опыт</a:t>
            </a:r>
            <a:r>
              <a:rPr lang="ru-RU" altLang="ru-RU" sz="2000">
                <a:latin typeface="Arial" panose="020B0604020202020204" pitchFamily="34" charset="0"/>
              </a:rPr>
              <a:t>. Победителем признана наилучшая заявка исходя из 2-х критериев оценки. </a:t>
            </a:r>
          </a:p>
        </p:txBody>
      </p:sp>
    </p:spTree>
    <p:extLst>
      <p:ext uri="{BB962C8B-B14F-4D97-AF65-F5344CB8AC3E}">
        <p14:creationId xmlns:p14="http://schemas.microsoft.com/office/powerpoint/2010/main" val="318327540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59A3617-1525-B8F5-D459-F3A773B5A793}"/>
              </a:ext>
            </a:extLst>
          </p:cNvPr>
          <p:cNvSpPr>
            <a:spLocks noGrp="1"/>
          </p:cNvSpPr>
          <p:nvPr>
            <p:ph type="title"/>
          </p:nvPr>
        </p:nvSpPr>
        <p:spPr>
          <a:xfrm>
            <a:off x="2495550" y="71438"/>
            <a:ext cx="9696450" cy="739775"/>
          </a:xfrm>
          <a:solidFill>
            <a:schemeClr val="accent6"/>
          </a:solidFill>
        </p:spPr>
        <p:txBody>
          <a:bodyPr>
            <a:normAutofit/>
          </a:bodyPr>
          <a:lstStyle/>
          <a:p>
            <a:pPr>
              <a:defRPr/>
            </a:pPr>
            <a:r>
              <a:rPr lang="ru-RU" sz="2400" b="1" dirty="0">
                <a:solidFill>
                  <a:schemeClr val="bg1"/>
                </a:solidFill>
                <a:latin typeface="Arial" panose="020B0604020202020204" pitchFamily="34" charset="0"/>
                <a:cs typeface="Arial" panose="020B0604020202020204" pitchFamily="34" charset="0"/>
              </a:rPr>
              <a:t>Заказчик отказался от закупки перед заключением договора</a:t>
            </a:r>
          </a:p>
        </p:txBody>
      </p:sp>
      <p:pic>
        <p:nvPicPr>
          <p:cNvPr id="57347" name="Рисунок 1">
            <a:extLst>
              <a:ext uri="{FF2B5EF4-FFF2-40B4-BE49-F238E27FC236}">
                <a16:creationId xmlns:a16="http://schemas.microsoft.com/office/drawing/2014/main" id="{C845382E-8E59-6BDD-3162-9B93126D5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a16="http://schemas.microsoft.com/office/drawing/2014/main" id="{34DC8E8A-1CEF-C4D1-FECC-06A1FFA36B87}"/>
              </a:ext>
            </a:extLst>
          </p:cNvPr>
          <p:cNvSpPr>
            <a:spLocks noGrp="1"/>
          </p:cNvSpPr>
          <p:nvPr>
            <p:ph idx="1"/>
          </p:nvPr>
        </p:nvSpPr>
        <p:spPr>
          <a:xfrm>
            <a:off x="479425" y="6092825"/>
            <a:ext cx="10972800" cy="441325"/>
          </a:xfrm>
          <a:solidFill>
            <a:schemeClr val="bg1">
              <a:lumMod val="85000"/>
            </a:schemeClr>
          </a:solidFill>
          <a:ln>
            <a:solidFill>
              <a:schemeClr val="tx1"/>
            </a:solidFill>
          </a:ln>
        </p:spPr>
        <p:txBody>
          <a:bodyPr/>
          <a:lstStyle/>
          <a:p>
            <a:pPr marL="0" indent="0">
              <a:buFont typeface="Arial" panose="020B0604020202020204" pitchFamily="34" charset="0"/>
              <a:buNone/>
              <a:defRPr/>
            </a:pPr>
            <a:r>
              <a:rPr lang="ru-RU" sz="1800" b="1" i="1" dirty="0">
                <a:latin typeface="Arial" panose="020B0604020202020204" pitchFamily="34" charset="0"/>
                <a:cs typeface="Arial" panose="020B0604020202020204" pitchFamily="34" charset="0"/>
              </a:rPr>
              <a:t>Решение Удмуртского УФАС России от 10.07.2023 по делу N 018/07/3-519/2023</a:t>
            </a:r>
          </a:p>
        </p:txBody>
      </p:sp>
      <p:sp>
        <p:nvSpPr>
          <p:cNvPr id="57349" name="TextBox 4">
            <a:extLst>
              <a:ext uri="{FF2B5EF4-FFF2-40B4-BE49-F238E27FC236}">
                <a16:creationId xmlns:a16="http://schemas.microsoft.com/office/drawing/2014/main" id="{3C023548-EB40-2B8B-FB9F-244E57B53FD5}"/>
              </a:ext>
            </a:extLst>
          </p:cNvPr>
          <p:cNvSpPr txBox="1">
            <a:spLocks noChangeArrowheads="1"/>
          </p:cNvSpPr>
          <p:nvPr/>
        </p:nvSpPr>
        <p:spPr bwMode="auto">
          <a:xfrm>
            <a:off x="384175" y="1181100"/>
            <a:ext cx="1159510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Суть жалобы</a:t>
            </a:r>
            <a:r>
              <a:rPr lang="ru-RU" altLang="ru-RU" sz="1800">
                <a:latin typeface="Arial" panose="020B0604020202020204" pitchFamily="34" charset="0"/>
              </a:rPr>
              <a:t>: Заказчик неправомерно отказывается заключать договора с победителем закупки. Способ закупки: в электронной форме у СМСП</a:t>
            </a:r>
          </a:p>
        </p:txBody>
      </p:sp>
      <p:sp>
        <p:nvSpPr>
          <p:cNvPr id="57350" name="TextBox 5">
            <a:extLst>
              <a:ext uri="{FF2B5EF4-FFF2-40B4-BE49-F238E27FC236}">
                <a16:creationId xmlns:a16="http://schemas.microsoft.com/office/drawing/2014/main" id="{C119523E-3FFE-CAF1-9947-783396C43C1D}"/>
              </a:ext>
            </a:extLst>
          </p:cNvPr>
          <p:cNvSpPr txBox="1">
            <a:spLocks noChangeArrowheads="1"/>
          </p:cNvSpPr>
          <p:nvPr/>
        </p:nvSpPr>
        <p:spPr bwMode="auto">
          <a:xfrm>
            <a:off x="384175" y="2066925"/>
            <a:ext cx="11595100" cy="378618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Решение Комиссии: </a:t>
            </a:r>
            <a:r>
              <a:rPr lang="ru-RU" altLang="ru-RU" sz="1600">
                <a:latin typeface="Arial" panose="020B0604020202020204" pitchFamily="34" charset="0"/>
              </a:rPr>
              <a:t>В силу пп. "г" п. 21 Положения ПП 1352 при осуществлении закупки в соответствии с пп. "б" п. 4 Положения ПП 1352 заказчик вправе по истечении срока приема заявок осуществить закупку в порядке, установленном положением о закупке, без соблюдения правил, установленных настоящим Положением, в случаях, если заказчиком в порядке, установленном положением о закупке, принято решение (за исключением случая осуществления конкурентной закупки) о том, что договор по результатам закупки не заключается.</a:t>
            </a:r>
          </a:p>
          <a:p>
            <a:pPr>
              <a:spcBef>
                <a:spcPct val="0"/>
              </a:spcBef>
              <a:buFontTx/>
              <a:buNone/>
            </a:pPr>
            <a:r>
              <a:rPr lang="ru-RU" altLang="ru-RU" sz="1600">
                <a:latin typeface="Arial" panose="020B0604020202020204" pitchFamily="34" charset="0"/>
              </a:rPr>
              <a:t>Из указанных норм ПП 1352 следует, что </a:t>
            </a:r>
            <a:r>
              <a:rPr lang="ru-RU" altLang="ru-RU" sz="1600" b="1">
                <a:latin typeface="Arial" panose="020B0604020202020204" pitchFamily="34" charset="0"/>
              </a:rPr>
              <a:t>законодатель предусмотрел право заказчика на принятие решения о не заключении договора по результатам закупки </a:t>
            </a:r>
            <a:r>
              <a:rPr lang="ru-RU" altLang="ru-RU" sz="1600">
                <a:latin typeface="Arial" panose="020B0604020202020204" pitchFamily="34" charset="0"/>
              </a:rPr>
              <a:t>(за исключением конкурентной закупки), а также права на дальнейшее осуществление закупки без применения правил ПП 1352. Исходя из толкования Положения ПП 1352, Положения о закупке заказчика, следует, что Заказчику предоставляется право отказа от заключения договора по результатам проведения такого вида закупки, то есть </a:t>
            </a:r>
            <a:r>
              <a:rPr lang="ru-RU" altLang="ru-RU" sz="1600" b="1">
                <a:latin typeface="Arial" panose="020B0604020202020204" pitchFamily="34" charset="0"/>
              </a:rPr>
              <a:t>обязанность по заключению договора у Заказчика отсутствует</a:t>
            </a:r>
            <a:r>
              <a:rPr lang="ru-RU" altLang="ru-RU" sz="1600">
                <a:latin typeface="Arial" panose="020B0604020202020204" pitchFamily="34" charset="0"/>
              </a:rPr>
              <a:t>.</a:t>
            </a:r>
          </a:p>
          <a:p>
            <a:pPr>
              <a:spcBef>
                <a:spcPct val="0"/>
              </a:spcBef>
              <a:buFontTx/>
              <a:buNone/>
            </a:pPr>
            <a:r>
              <a:rPr lang="ru-RU" altLang="ru-RU" sz="1600">
                <a:latin typeface="Arial" panose="020B0604020202020204" pitchFamily="34" charset="0"/>
              </a:rPr>
              <a:t>Аналогичное условие содержит и извещение об осуществлении закупки, в разделе 1 извещения указано, что Заказчик не имеет обязанности заключения договора по результатам закупки.</a:t>
            </a:r>
          </a:p>
          <a:p>
            <a:pPr>
              <a:spcBef>
                <a:spcPct val="0"/>
              </a:spcBef>
              <a:buFontTx/>
              <a:buNone/>
            </a:pPr>
            <a:r>
              <a:rPr lang="ru-RU" altLang="ru-RU" sz="1600" b="1">
                <a:latin typeface="Arial" panose="020B0604020202020204" pitchFamily="34" charset="0"/>
              </a:rPr>
              <a:t>Решение КО: </a:t>
            </a:r>
            <a:r>
              <a:rPr lang="ru-RU" altLang="ru-RU" sz="1600">
                <a:latin typeface="Arial" panose="020B0604020202020204" pitchFamily="34" charset="0"/>
              </a:rPr>
              <a:t>С учетом установленных обстоятельств по делу у Комиссии Удмуртского УФАС России </a:t>
            </a:r>
            <a:r>
              <a:rPr lang="ru-RU" altLang="ru-RU" sz="1600" b="1">
                <a:latin typeface="Arial" panose="020B0604020202020204" pitchFamily="34" charset="0"/>
              </a:rPr>
              <a:t>не имеется оснований полагать, что Заказчиком нарушены положения Закона о закупках</a:t>
            </a:r>
            <a:r>
              <a:rPr lang="ru-RU" altLang="ru-RU" sz="1600">
                <a:latin typeface="Arial" panose="020B0604020202020204" pitchFamily="34" charset="0"/>
              </a:rPr>
              <a:t>.</a:t>
            </a:r>
          </a:p>
        </p:txBody>
      </p:sp>
    </p:spTree>
    <p:extLst>
      <p:ext uri="{BB962C8B-B14F-4D97-AF65-F5344CB8AC3E}">
        <p14:creationId xmlns:p14="http://schemas.microsoft.com/office/powerpoint/2010/main" val="2836668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F9B2E9E-8812-1DD6-C468-9F49684703D8}"/>
              </a:ext>
            </a:extLst>
          </p:cNvPr>
          <p:cNvSpPr/>
          <p:nvPr/>
        </p:nvSpPr>
        <p:spPr>
          <a:xfrm>
            <a:off x="2495550" y="92075"/>
            <a:ext cx="9577388" cy="1104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bg1"/>
                </a:solidFill>
              </a:rPr>
              <a:t>Размещение информации о заключенном договоре в реестре договоров по результатам неконкурентной закупки</a:t>
            </a:r>
          </a:p>
        </p:txBody>
      </p:sp>
      <p:pic>
        <p:nvPicPr>
          <p:cNvPr id="58371" name="Рисунок 1">
            <a:extLst>
              <a:ext uri="{FF2B5EF4-FFF2-40B4-BE49-F238E27FC236}">
                <a16:creationId xmlns:a16="http://schemas.microsoft.com/office/drawing/2014/main" id="{0554E08F-A4D7-8342-BC55-DEDC96C07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8">
            <a:extLst>
              <a:ext uri="{FF2B5EF4-FFF2-40B4-BE49-F238E27FC236}">
                <a16:creationId xmlns:a16="http://schemas.microsoft.com/office/drawing/2014/main" id="{3D907F8B-EFC6-1A8F-8D9C-6AEF53BFA702}"/>
              </a:ext>
            </a:extLst>
          </p:cNvPr>
          <p:cNvSpPr txBox="1">
            <a:spLocks noChangeArrowheads="1"/>
          </p:cNvSpPr>
          <p:nvPr/>
        </p:nvSpPr>
        <p:spPr bwMode="auto">
          <a:xfrm>
            <a:off x="9532938" y="1917700"/>
            <a:ext cx="25209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«Извещение не размещалось в соответствии с частью 5 статьи 4 Федерального Закона № 223-ФЗ» - обеспечивает </a:t>
            </a:r>
          </a:p>
          <a:p>
            <a:pPr>
              <a:spcBef>
                <a:spcPct val="0"/>
              </a:spcBef>
              <a:buFontTx/>
              <a:buNone/>
            </a:pPr>
            <a:r>
              <a:rPr lang="ru-RU" altLang="ru-RU" sz="1800">
                <a:latin typeface="Arial" panose="020B0604020202020204" pitchFamily="34" charset="0"/>
              </a:rPr>
              <a:t>выбор позиции плана закупки </a:t>
            </a:r>
            <a:r>
              <a:rPr lang="ru-RU" altLang="ru-RU" sz="1800" b="1">
                <a:latin typeface="Arial" panose="020B0604020202020204" pitchFamily="34" charset="0"/>
              </a:rPr>
              <a:t>без указания сведений о лоте и извещении. </a:t>
            </a:r>
          </a:p>
        </p:txBody>
      </p:sp>
      <p:pic>
        <p:nvPicPr>
          <p:cNvPr id="58373" name="Рисунок 10">
            <a:extLst>
              <a:ext uri="{FF2B5EF4-FFF2-40B4-BE49-F238E27FC236}">
                <a16:creationId xmlns:a16="http://schemas.microsoft.com/office/drawing/2014/main" id="{443D62B5-5F55-4AC4-B821-22FA5E44C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458913"/>
            <a:ext cx="94107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Овал 11">
            <a:extLst>
              <a:ext uri="{FF2B5EF4-FFF2-40B4-BE49-F238E27FC236}">
                <a16:creationId xmlns:a16="http://schemas.microsoft.com/office/drawing/2014/main" id="{C479F17B-9BC0-9C15-8C91-5B550FDFCE04}"/>
              </a:ext>
            </a:extLst>
          </p:cNvPr>
          <p:cNvSpPr/>
          <p:nvPr/>
        </p:nvSpPr>
        <p:spPr>
          <a:xfrm>
            <a:off x="320675" y="3789363"/>
            <a:ext cx="6264275" cy="5762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8375" name="TextBox 2">
            <a:extLst>
              <a:ext uri="{FF2B5EF4-FFF2-40B4-BE49-F238E27FC236}">
                <a16:creationId xmlns:a16="http://schemas.microsoft.com/office/drawing/2014/main" id="{97B9356C-540B-8316-61D0-5DECB7994E78}"/>
              </a:ext>
            </a:extLst>
          </p:cNvPr>
          <p:cNvSpPr txBox="1">
            <a:spLocks noChangeArrowheads="1"/>
          </p:cNvSpPr>
          <p:nvPr/>
        </p:nvSpPr>
        <p:spPr bwMode="auto">
          <a:xfrm>
            <a:off x="3359150" y="5516563"/>
            <a:ext cx="8066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В течение трех рабочих дней со дня заключения договора</a:t>
            </a:r>
          </a:p>
        </p:txBody>
      </p:sp>
      <p:sp>
        <p:nvSpPr>
          <p:cNvPr id="58376" name="TextBox 3">
            <a:extLst>
              <a:ext uri="{FF2B5EF4-FFF2-40B4-BE49-F238E27FC236}">
                <a16:creationId xmlns:a16="http://schemas.microsoft.com/office/drawing/2014/main" id="{C0755236-3856-0687-AE8D-ECDFC5583548}"/>
              </a:ext>
            </a:extLst>
          </p:cNvPr>
          <p:cNvSpPr txBox="1">
            <a:spLocks noChangeArrowheads="1"/>
          </p:cNvSpPr>
          <p:nvPr/>
        </p:nvSpPr>
        <p:spPr bwMode="auto">
          <a:xfrm>
            <a:off x="658813" y="6040438"/>
            <a:ext cx="1087437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Информация о результатах исполнения договора вносится заказчиками в реестр договоров в течение десяти дней со дня исполнения, изменения или расторжения договора.</a:t>
            </a:r>
          </a:p>
        </p:txBody>
      </p:sp>
    </p:spTree>
    <p:extLst>
      <p:ext uri="{BB962C8B-B14F-4D97-AF65-F5344CB8AC3E}">
        <p14:creationId xmlns:p14="http://schemas.microsoft.com/office/powerpoint/2010/main" val="4068072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49E3FE4-8BEB-0E28-E9C9-A9B899DC4703}"/>
              </a:ext>
            </a:extLst>
          </p:cNvPr>
          <p:cNvSpPr>
            <a:spLocks noGrp="1"/>
          </p:cNvSpPr>
          <p:nvPr>
            <p:ph type="title"/>
          </p:nvPr>
        </p:nvSpPr>
        <p:spPr>
          <a:xfrm>
            <a:off x="2495550" y="23813"/>
            <a:ext cx="9696450" cy="1068387"/>
          </a:xfrm>
          <a:solidFill>
            <a:schemeClr val="accent6"/>
          </a:solidFill>
        </p:spPr>
        <p:txBody>
          <a:bodyPr>
            <a:normAutofit fontScale="90000"/>
          </a:bodyPr>
          <a:lstStyle/>
          <a:p>
            <a:pPr>
              <a:defRPr/>
            </a:pPr>
            <a:r>
              <a:rPr lang="ru-RU" b="1" dirty="0">
                <a:solidFill>
                  <a:schemeClr val="bg1"/>
                </a:solidFill>
              </a:rPr>
              <a:t>Преимущества закупок в электронном магазине у СМСП</a:t>
            </a:r>
          </a:p>
        </p:txBody>
      </p:sp>
      <p:pic>
        <p:nvPicPr>
          <p:cNvPr id="59395" name="Рисунок 1">
            <a:extLst>
              <a:ext uri="{FF2B5EF4-FFF2-40B4-BE49-F238E27FC236}">
                <a16:creationId xmlns:a16="http://schemas.microsoft.com/office/drawing/2014/main" id="{2D718629-DA68-C016-0614-1BD024F3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Объект 1">
            <a:extLst>
              <a:ext uri="{FF2B5EF4-FFF2-40B4-BE49-F238E27FC236}">
                <a16:creationId xmlns:a16="http://schemas.microsoft.com/office/drawing/2014/main" id="{28A90368-FDC3-820E-CC28-31E57D906877}"/>
              </a:ext>
            </a:extLst>
          </p:cNvPr>
          <p:cNvSpPr>
            <a:spLocks noGrp="1"/>
          </p:cNvSpPr>
          <p:nvPr>
            <p:ph idx="1"/>
          </p:nvPr>
        </p:nvSpPr>
        <p:spPr>
          <a:xfrm>
            <a:off x="609600" y="1341438"/>
            <a:ext cx="10972800" cy="5400675"/>
          </a:xfrm>
        </p:spPr>
        <p:txBody>
          <a:bodyPr/>
          <a:lstStyle/>
          <a:p>
            <a:pPr marL="0" indent="0">
              <a:buFont typeface="Arial" panose="020B0604020202020204" pitchFamily="34" charset="0"/>
              <a:buNone/>
            </a:pPr>
            <a:r>
              <a:rPr lang="ru-RU" altLang="ru-RU" sz="2400">
                <a:latin typeface="Arial" panose="020B0604020202020204" pitchFamily="34" charset="0"/>
                <a:cs typeface="Arial" panose="020B0604020202020204" pitchFamily="34" charset="0"/>
              </a:rPr>
              <a:t>1. Скорость проведения закупок, т.к. нет запрета на заключение договора в течение 10 дней после публикации итогового протокола, что способствует своевременному удовлетворению потребностей заказчика.</a:t>
            </a:r>
          </a:p>
          <a:p>
            <a:pPr marL="0" indent="0">
              <a:buFont typeface="Arial" panose="020B0604020202020204" pitchFamily="34" charset="0"/>
              <a:buNone/>
            </a:pPr>
            <a:r>
              <a:rPr lang="ru-RU" altLang="ru-RU" sz="2400">
                <a:latin typeface="Arial" panose="020B0604020202020204" pitchFamily="34" charset="0"/>
                <a:cs typeface="Arial" panose="020B0604020202020204" pitchFamily="34" charset="0"/>
              </a:rPr>
              <a:t> 2. Возможность отменить проведение закупки до заключения договора, в т.ч. в случае выявления допущенных ошибок или если отпала необходимость или возможностей у заказчика на данную закупку больше нет.</a:t>
            </a:r>
          </a:p>
          <a:p>
            <a:pPr marL="0" indent="0">
              <a:buFont typeface="Arial" panose="020B0604020202020204" pitchFamily="34" charset="0"/>
              <a:buNone/>
            </a:pPr>
            <a:r>
              <a:rPr lang="ru-RU" altLang="ru-RU" sz="2400">
                <a:latin typeface="Arial" panose="020B0604020202020204" pitchFamily="34" charset="0"/>
                <a:cs typeface="Arial" panose="020B0604020202020204" pitchFamily="34" charset="0"/>
              </a:rPr>
              <a:t>3. Возможность указания конкретных характеристик объекта закупок, что обеспечивает максимальное удовлетворение потребностей заказчика с учетом эффективности и надежности проводимой закупки.</a:t>
            </a:r>
          </a:p>
          <a:p>
            <a:pPr marL="0" indent="0">
              <a:buFont typeface="Arial" panose="020B0604020202020204" pitchFamily="34" charset="0"/>
              <a:buNone/>
            </a:pPr>
            <a:r>
              <a:rPr lang="ru-RU" altLang="ru-RU" sz="2400">
                <a:latin typeface="Arial" panose="020B0604020202020204" pitchFamily="34" charset="0"/>
                <a:cs typeface="Arial" panose="020B0604020202020204" pitchFamily="34" charset="0"/>
              </a:rPr>
              <a:t>4. Привлечение больше СМСП, т.к. участвовать в неконкурентных закупках проще, чем в конкурентных.</a:t>
            </a:r>
          </a:p>
          <a:p>
            <a:pPr marL="0" indent="0">
              <a:buFont typeface="Arial" panose="020B0604020202020204" pitchFamily="34" charset="0"/>
              <a:buNone/>
            </a:pPr>
            <a:r>
              <a:rPr lang="ru-RU" altLang="ru-RU" sz="2400">
                <a:latin typeface="Arial" panose="020B0604020202020204" pitchFamily="34" charset="0"/>
                <a:cs typeface="Arial" panose="020B0604020202020204" pitchFamily="34" charset="0"/>
              </a:rPr>
              <a:t>5. Выполнение требования о закупках у СМСП в объеме 20% СГОЗ.</a:t>
            </a:r>
          </a:p>
          <a:p>
            <a:pPr marL="0" indent="0">
              <a:buFont typeface="Arial" panose="020B0604020202020204" pitchFamily="34" charset="0"/>
              <a:buNone/>
            </a:pPr>
            <a:endParaRPr lang="ru-RU" altLang="ru-RU"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072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05B70F-C1D7-E286-7F20-A06A4C25870B}"/>
              </a:ext>
            </a:extLst>
          </p:cNvPr>
          <p:cNvSpPr>
            <a:spLocks noGrp="1"/>
          </p:cNvSpPr>
          <p:nvPr>
            <p:ph type="title"/>
          </p:nvPr>
        </p:nvSpPr>
        <p:spPr>
          <a:xfrm>
            <a:off x="3792538" y="204788"/>
            <a:ext cx="8204200" cy="776287"/>
          </a:xfrm>
          <a:solidFill>
            <a:schemeClr val="accent6"/>
          </a:solidFill>
          <a:ln>
            <a:solidFill>
              <a:schemeClr val="tx1"/>
            </a:solidFill>
          </a:ln>
        </p:spPr>
        <p:txBody>
          <a:bodyPr>
            <a:noAutofit/>
          </a:bodyPr>
          <a:lstStyle/>
          <a:p>
            <a:pPr>
              <a:defRPr/>
            </a:pPr>
            <a:r>
              <a:rPr lang="ru-RU" sz="2400" b="1" dirty="0">
                <a:solidFill>
                  <a:schemeClr val="bg1"/>
                </a:solidFill>
                <a:latin typeface="Arial" panose="020B0604020202020204" pitchFamily="34" charset="0"/>
                <a:cs typeface="Arial" panose="020B0604020202020204" pitchFamily="34" charset="0"/>
              </a:rPr>
              <a:t>Последствия для заказчика при невыполнении объема закупок у СМСП</a:t>
            </a:r>
          </a:p>
        </p:txBody>
      </p:sp>
      <p:sp>
        <p:nvSpPr>
          <p:cNvPr id="15363" name="Объект 2">
            <a:extLst>
              <a:ext uri="{FF2B5EF4-FFF2-40B4-BE49-F238E27FC236}">
                <a16:creationId xmlns:a16="http://schemas.microsoft.com/office/drawing/2014/main" id="{A5D44536-D591-C816-66BB-8818EADF189C}"/>
              </a:ext>
            </a:extLst>
          </p:cNvPr>
          <p:cNvSpPr>
            <a:spLocks noGrp="1"/>
          </p:cNvSpPr>
          <p:nvPr>
            <p:ph idx="1"/>
          </p:nvPr>
        </p:nvSpPr>
        <p:spPr>
          <a:xfrm>
            <a:off x="149225" y="981075"/>
            <a:ext cx="11952288" cy="2952750"/>
          </a:xfrm>
        </p:spPr>
        <p:txBody>
          <a:bodyPr/>
          <a:lstStyle/>
          <a:p>
            <a:pPr>
              <a:lnSpc>
                <a:spcPct val="120000"/>
              </a:lnSpc>
              <a:spcBef>
                <a:spcPct val="0"/>
              </a:spcBef>
            </a:pPr>
            <a:r>
              <a:rPr lang="ru-RU" altLang="ru-RU" sz="1600" dirty="0">
                <a:latin typeface="Arial" panose="020B0604020202020204" pitchFamily="34" charset="0"/>
                <a:cs typeface="Arial" panose="020B0604020202020204" pitchFamily="34" charset="0"/>
              </a:rPr>
              <a:t>Ч</a:t>
            </a:r>
            <a:r>
              <a:rPr lang="ru-RU" altLang="ru-RU" sz="1600" b="1" dirty="0">
                <a:latin typeface="Arial" panose="020B0604020202020204" pitchFamily="34" charset="0"/>
                <a:cs typeface="Arial" panose="020B0604020202020204" pitchFamily="34" charset="0"/>
              </a:rPr>
              <a:t>. 8.1. ст. 3 Закона 223-ФЗ </a:t>
            </a:r>
          </a:p>
          <a:p>
            <a:pPr>
              <a:lnSpc>
                <a:spcPct val="120000"/>
              </a:lnSpc>
              <a:spcBef>
                <a:spcPct val="0"/>
              </a:spcBef>
            </a:pPr>
            <a:r>
              <a:rPr lang="ru-RU" altLang="ru-RU" sz="1600" dirty="0">
                <a:latin typeface="Arial" panose="020B0604020202020204" pitchFamily="34" charset="0"/>
                <a:cs typeface="Arial" panose="020B0604020202020204" pitchFamily="34" charset="0"/>
              </a:rPr>
              <a:t>В случае </a:t>
            </a:r>
            <a:r>
              <a:rPr lang="ru-RU" altLang="ru-RU" sz="1600" b="1" dirty="0">
                <a:latin typeface="Arial" panose="020B0604020202020204" pitchFamily="34" charset="0"/>
                <a:cs typeface="Arial" panose="020B0604020202020204" pitchFamily="34" charset="0"/>
              </a:rPr>
              <a:t>невыполнения</a:t>
            </a:r>
            <a:r>
              <a:rPr lang="ru-RU" altLang="ru-RU" sz="1600" dirty="0">
                <a:latin typeface="Arial" panose="020B0604020202020204" pitchFamily="34" charset="0"/>
                <a:cs typeface="Arial" panose="020B0604020202020204" pitchFamily="34" charset="0"/>
              </a:rPr>
              <a:t> заказчиком обязанности осуществить закупки у СМСП</a:t>
            </a:r>
          </a:p>
          <a:p>
            <a:pPr>
              <a:lnSpc>
                <a:spcPct val="120000"/>
              </a:lnSpc>
              <a:spcBef>
                <a:spcPct val="0"/>
              </a:spcBef>
            </a:pPr>
            <a:r>
              <a:rPr lang="ru-RU" altLang="ru-RU" sz="1600" b="1" dirty="0">
                <a:latin typeface="Arial" panose="020B0604020202020204" pitchFamily="34" charset="0"/>
                <a:cs typeface="Arial" panose="020B0604020202020204" pitchFamily="34" charset="0"/>
              </a:rPr>
              <a:t>либо размещения недостоверной информации о годовом объеме закупок </a:t>
            </a:r>
            <a:r>
              <a:rPr lang="ru-RU" altLang="ru-RU" sz="1600" dirty="0">
                <a:latin typeface="Arial" panose="020B0604020202020204" pitchFamily="34" charset="0"/>
                <a:cs typeface="Arial" panose="020B0604020202020204" pitchFamily="34" charset="0"/>
              </a:rPr>
              <a:t>у таких субъектов, </a:t>
            </a:r>
          </a:p>
          <a:p>
            <a:pPr>
              <a:lnSpc>
                <a:spcPct val="120000"/>
              </a:lnSpc>
              <a:spcBef>
                <a:spcPct val="0"/>
              </a:spcBef>
            </a:pPr>
            <a:r>
              <a:rPr lang="ru-RU" altLang="ru-RU" sz="1600" b="1" dirty="0">
                <a:latin typeface="Arial" panose="020B0604020202020204" pitchFamily="34" charset="0"/>
                <a:cs typeface="Arial" panose="020B0604020202020204" pitchFamily="34" charset="0"/>
              </a:rPr>
              <a:t>либо неразмещения указанного отчета </a:t>
            </a:r>
            <a:r>
              <a:rPr lang="ru-RU" altLang="ru-RU" sz="1600" dirty="0">
                <a:latin typeface="Arial" panose="020B0604020202020204" pitchFamily="34" charset="0"/>
                <a:cs typeface="Arial" panose="020B0604020202020204" pitchFamily="34" charset="0"/>
              </a:rPr>
              <a:t>в ЕИС</a:t>
            </a:r>
          </a:p>
          <a:p>
            <a:pPr>
              <a:lnSpc>
                <a:spcPct val="120000"/>
              </a:lnSpc>
              <a:spcBef>
                <a:spcPct val="0"/>
              </a:spcBef>
            </a:pPr>
            <a:endParaRPr lang="ru-RU" altLang="ru-RU" sz="1600" dirty="0">
              <a:latin typeface="Arial" panose="020B0604020202020204" pitchFamily="34" charset="0"/>
              <a:cs typeface="Arial" panose="020B0604020202020204" pitchFamily="34" charset="0"/>
            </a:endParaRPr>
          </a:p>
          <a:p>
            <a:pPr>
              <a:lnSpc>
                <a:spcPct val="120000"/>
              </a:lnSpc>
              <a:spcBef>
                <a:spcPct val="0"/>
              </a:spcBef>
            </a:pPr>
            <a:r>
              <a:rPr lang="ru-RU" altLang="ru-RU" sz="1600" b="1" dirty="0">
                <a:latin typeface="Arial" panose="020B0604020202020204" pitchFamily="34" charset="0"/>
                <a:cs typeface="Arial" panose="020B0604020202020204" pitchFamily="34" charset="0"/>
              </a:rPr>
              <a:t>Например, с 1 февраля 2026 по 31 декабря 2026  Положение о закупке </a:t>
            </a:r>
            <a:r>
              <a:rPr lang="ru-RU" altLang="ru-RU" sz="1600" dirty="0">
                <a:latin typeface="Arial" panose="020B0604020202020204" pitchFamily="34" charset="0"/>
                <a:cs typeface="Arial" panose="020B0604020202020204" pitchFamily="34" charset="0"/>
              </a:rPr>
              <a:t>признается неразмещенным в соответствии с требованиями Закона 223-ФЗ. </a:t>
            </a:r>
          </a:p>
          <a:p>
            <a:pPr>
              <a:lnSpc>
                <a:spcPct val="120000"/>
              </a:lnSpc>
              <a:spcBef>
                <a:spcPct val="0"/>
              </a:spcBef>
            </a:pPr>
            <a:r>
              <a:rPr lang="ru-RU" altLang="ru-RU" sz="1600" dirty="0">
                <a:latin typeface="Arial" panose="020B0604020202020204" pitchFamily="34" charset="0"/>
                <a:cs typeface="Arial" panose="020B0604020202020204" pitchFamily="34" charset="0"/>
              </a:rPr>
              <a:t>В данном случае в течение указанного периода заказчики </a:t>
            </a:r>
            <a:r>
              <a:rPr lang="ru-RU" altLang="ru-RU" sz="1600" b="1" dirty="0">
                <a:latin typeface="Arial" panose="020B0604020202020204" pitchFamily="34" charset="0"/>
                <a:cs typeface="Arial" panose="020B0604020202020204" pitchFamily="34" charset="0"/>
              </a:rPr>
              <a:t>руководствуются положениями </a:t>
            </a:r>
            <a:r>
              <a:rPr lang="ru-RU" altLang="ru-RU" sz="1600" dirty="0">
                <a:latin typeface="Arial" panose="020B0604020202020204" pitchFamily="34" charset="0"/>
                <a:cs typeface="Arial" panose="020B0604020202020204" pitchFamily="34" charset="0"/>
              </a:rPr>
              <a:t>Федерального закона от 5 апреля 2013 года N 44-ФЗ.</a:t>
            </a:r>
          </a:p>
          <a:p>
            <a:pPr>
              <a:lnSpc>
                <a:spcPct val="120000"/>
              </a:lnSpc>
              <a:spcBef>
                <a:spcPct val="0"/>
              </a:spcBef>
            </a:pPr>
            <a:endParaRPr lang="ru-RU" altLang="ru-RU" sz="1600" dirty="0">
              <a:latin typeface="Arial" panose="020B0604020202020204" pitchFamily="34" charset="0"/>
              <a:cs typeface="Arial" panose="020B0604020202020204" pitchFamily="34" charset="0"/>
            </a:endParaRPr>
          </a:p>
        </p:txBody>
      </p:sp>
      <p:sp>
        <p:nvSpPr>
          <p:cNvPr id="4" name="Левая фигурная скобка 3">
            <a:extLst>
              <a:ext uri="{FF2B5EF4-FFF2-40B4-BE49-F238E27FC236}">
                <a16:creationId xmlns:a16="http://schemas.microsoft.com/office/drawing/2014/main" id="{EF5500F6-9C96-0924-897F-9F6B1FA26ACC}"/>
              </a:ext>
            </a:extLst>
          </p:cNvPr>
          <p:cNvSpPr/>
          <p:nvPr/>
        </p:nvSpPr>
        <p:spPr>
          <a:xfrm rot="16200000">
            <a:off x="5803107" y="-3763169"/>
            <a:ext cx="601662" cy="11877675"/>
          </a:xfrm>
          <a:prstGeom prst="leftBrace">
            <a:avLst>
              <a:gd name="adj1" fmla="val 8333"/>
              <a:gd name="adj2" fmla="val 4682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ln>
                <a:solidFill>
                  <a:schemeClr val="tx1"/>
                </a:solidFill>
              </a:ln>
            </a:endParaRPr>
          </a:p>
        </p:txBody>
      </p:sp>
      <p:pic>
        <p:nvPicPr>
          <p:cNvPr id="15365" name="Рисунок 1">
            <a:extLst>
              <a:ext uri="{FF2B5EF4-FFF2-40B4-BE49-F238E27FC236}">
                <a16:creationId xmlns:a16="http://schemas.microsoft.com/office/drawing/2014/main" id="{4C021206-A277-80B4-D415-E5D363E9E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a:extLst>
              <a:ext uri="{FF2B5EF4-FFF2-40B4-BE49-F238E27FC236}">
                <a16:creationId xmlns:a16="http://schemas.microsoft.com/office/drawing/2014/main" id="{CD0D07EF-78CD-A639-9B00-4EF11F9AAEDF}"/>
              </a:ext>
            </a:extLst>
          </p:cNvPr>
          <p:cNvGraphicFramePr>
            <a:graphicFrameLocks noGrp="1"/>
          </p:cNvGraphicFramePr>
          <p:nvPr/>
        </p:nvGraphicFramePr>
        <p:xfrm>
          <a:off x="551384" y="4237067"/>
          <a:ext cx="11312595" cy="2299814"/>
        </p:xfrm>
        <a:graphic>
          <a:graphicData uri="http://schemas.openxmlformats.org/drawingml/2006/table">
            <a:tbl>
              <a:tblPr>
                <a:tableStyleId>{08FB837D-C827-4EFA-A057-4D05807E0F7C}</a:tableStyleId>
              </a:tblPr>
              <a:tblGrid>
                <a:gridCol w="5984849">
                  <a:extLst>
                    <a:ext uri="{9D8B030D-6E8A-4147-A177-3AD203B41FA5}">
                      <a16:colId xmlns:a16="http://schemas.microsoft.com/office/drawing/2014/main" val="20000"/>
                    </a:ext>
                  </a:extLst>
                </a:gridCol>
                <a:gridCol w="1858404">
                  <a:extLst>
                    <a:ext uri="{9D8B030D-6E8A-4147-A177-3AD203B41FA5}">
                      <a16:colId xmlns:a16="http://schemas.microsoft.com/office/drawing/2014/main" val="20001"/>
                    </a:ext>
                  </a:extLst>
                </a:gridCol>
                <a:gridCol w="1999129">
                  <a:extLst>
                    <a:ext uri="{9D8B030D-6E8A-4147-A177-3AD203B41FA5}">
                      <a16:colId xmlns:a16="http://schemas.microsoft.com/office/drawing/2014/main" val="20002"/>
                    </a:ext>
                  </a:extLst>
                </a:gridCol>
                <a:gridCol w="1470213">
                  <a:extLst>
                    <a:ext uri="{9D8B030D-6E8A-4147-A177-3AD203B41FA5}">
                      <a16:colId xmlns:a16="http://schemas.microsoft.com/office/drawing/2014/main" val="20003"/>
                    </a:ext>
                  </a:extLst>
                </a:gridCol>
              </a:tblGrid>
              <a:tr h="689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ВИДЫ правонарушений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Субъекты ответственности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Размер штрафа, рублей</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tx1"/>
                          </a:solidFill>
                          <a:effectLst/>
                          <a:latin typeface="Arial" panose="020B0604020202020204" pitchFamily="34" charset="0"/>
                          <a:cs typeface="Arial" panose="020B0604020202020204" pitchFamily="34" charset="0"/>
                        </a:rPr>
                        <a:t>Основание </a:t>
                      </a:r>
                      <a:endParaRPr kumimoji="0" lang="ru-RU" sz="16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0"/>
                  </a:ext>
                </a:extLst>
              </a:tr>
              <a:tr h="653882">
                <a:tc rowSpan="2">
                  <a:txBody>
                    <a:bodyPr/>
                    <a:lstStyle/>
                    <a:p>
                      <a:r>
                        <a:rPr lang="ru-RU" b="1" dirty="0">
                          <a:effectLst/>
                          <a:latin typeface="Arial" panose="020B0604020202020204" pitchFamily="34" charset="0"/>
                          <a:cs typeface="Arial" panose="020B0604020202020204" pitchFamily="34" charset="0"/>
                        </a:rPr>
                        <a:t>Осуществление закупок у субъектов малого и среднего предпринимательства в размере менее </a:t>
                      </a:r>
                      <a:r>
                        <a:rPr lang="ru-RU" sz="1800" b="1" u="none" strike="noStrike" kern="1200" dirty="0">
                          <a:solidFill>
                            <a:schemeClr val="dk1"/>
                          </a:solidFill>
                          <a:effectLst/>
                          <a:latin typeface="Arial" panose="020B0604020202020204" pitchFamily="34" charset="0"/>
                          <a:ea typeface="+mn-ea"/>
                          <a:cs typeface="Arial" panose="020B0604020202020204" pitchFamily="34" charset="0"/>
                        </a:rPr>
                        <a:t>размера</a:t>
                      </a:r>
                      <a:r>
                        <a:rPr lang="ru-RU" b="0" dirty="0">
                          <a:effectLst/>
                          <a:latin typeface="Arial" panose="020B0604020202020204" pitchFamily="34" charset="0"/>
                          <a:cs typeface="Arial" panose="020B0604020202020204" pitchFamily="34" charset="0"/>
                        </a:rPr>
                        <a:t>, предусмотренного законодательством Российской Федерации в сфере закупок отдельными видами юридических лиц</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Должностные лица</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30 000 до   50 000 рублей</a:t>
                      </a:r>
                    </a:p>
                  </a:txBody>
                  <a:tcPr marT="45723" marB="45723" horzOverflow="overflow">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ч. 6  ст. 7.30</a:t>
                      </a:r>
                      <a:r>
                        <a:rPr kumimoji="0" lang="ru-RU" sz="1600" b="0" u="none" strike="noStrike" cap="none" normalizeH="0" baseline="30000" dirty="0">
                          <a:ln>
                            <a:noFill/>
                          </a:ln>
                          <a:solidFill>
                            <a:srgbClr val="000000"/>
                          </a:solidFill>
                          <a:effectLst/>
                          <a:latin typeface="Arial" panose="020B0604020202020204" pitchFamily="34" charset="0"/>
                          <a:cs typeface="Arial" panose="020B0604020202020204" pitchFamily="34" charset="0"/>
                        </a:rPr>
                        <a:t>4</a:t>
                      </a:r>
                      <a:r>
                        <a:rPr kumimoji="0" lang="ru-RU" sz="1600" b="0" u="none" strike="noStrike" cap="none" normalizeH="0" baseline="0" dirty="0">
                          <a:ln>
                            <a:noFill/>
                          </a:ln>
                          <a:solidFill>
                            <a:srgbClr val="000000"/>
                          </a:solidFill>
                          <a:effectLst/>
                          <a:latin typeface="Arial" panose="020B0604020202020204" pitchFamily="34" charset="0"/>
                          <a:cs typeface="Arial" panose="020B0604020202020204" pitchFamily="34" charset="0"/>
                        </a:rPr>
                        <a:t> КоАП</a:t>
                      </a: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extLst>
                  <a:ext uri="{0D108BD9-81ED-4DB2-BD59-A6C34878D82A}">
                    <a16:rowId xmlns:a16="http://schemas.microsoft.com/office/drawing/2014/main" val="10001"/>
                  </a:ext>
                </a:extLst>
              </a:tr>
              <a:tr h="80115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юридические лица </a:t>
                      </a:r>
                    </a:p>
                  </a:txBody>
                  <a:tcPr marT="45723" marB="45723"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rPr>
                        <a:t>От 50 000 до 100 000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solidFill>
                      <a:schemeClr val="bg1"/>
                    </a:solidFill>
                  </a:tcPr>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15367" name="TextBox 6">
            <a:extLst>
              <a:ext uri="{FF2B5EF4-FFF2-40B4-BE49-F238E27FC236}">
                <a16:creationId xmlns:a16="http://schemas.microsoft.com/office/drawing/2014/main" id="{7AEBD0D8-C4A9-8FEF-D7D4-5FBC73C5BE56}"/>
              </a:ext>
            </a:extLst>
          </p:cNvPr>
          <p:cNvSpPr txBox="1">
            <a:spLocks noChangeArrowheads="1"/>
          </p:cNvSpPr>
          <p:nvPr/>
        </p:nvSpPr>
        <p:spPr bwMode="auto">
          <a:xfrm>
            <a:off x="4583113" y="3716338"/>
            <a:ext cx="7053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И административная ответственность с 01 марта 2025 г.</a:t>
            </a:r>
          </a:p>
        </p:txBody>
      </p:sp>
    </p:spTree>
    <p:extLst>
      <p:ext uri="{BB962C8B-B14F-4D97-AF65-F5344CB8AC3E}">
        <p14:creationId xmlns:p14="http://schemas.microsoft.com/office/powerpoint/2010/main" val="303265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048BDB-D86D-6D7E-F30E-47A4BFBDDA03}"/>
              </a:ext>
            </a:extLst>
          </p:cNvPr>
          <p:cNvSpPr>
            <a:spLocks noGrp="1"/>
          </p:cNvSpPr>
          <p:nvPr>
            <p:ph type="title"/>
          </p:nvPr>
        </p:nvSpPr>
        <p:spPr>
          <a:xfrm>
            <a:off x="2208213" y="46038"/>
            <a:ext cx="9983787" cy="720725"/>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Порядок размещения изменений Положения о закупке и план закупок в ЕИС</a:t>
            </a:r>
          </a:p>
        </p:txBody>
      </p:sp>
      <p:sp>
        <p:nvSpPr>
          <p:cNvPr id="98307" name="Текст 2">
            <a:extLst>
              <a:ext uri="{FF2B5EF4-FFF2-40B4-BE49-F238E27FC236}">
                <a16:creationId xmlns:a16="http://schemas.microsoft.com/office/drawing/2014/main" id="{51D95797-3AD0-6689-21F5-A6508A8F7CFD}"/>
              </a:ext>
            </a:extLst>
          </p:cNvPr>
          <p:cNvSpPr>
            <a:spLocks noGrp="1"/>
          </p:cNvSpPr>
          <p:nvPr>
            <p:ph idx="1"/>
          </p:nvPr>
        </p:nvSpPr>
        <p:spPr>
          <a:xfrm>
            <a:off x="425450" y="1263649"/>
            <a:ext cx="11587163" cy="4105275"/>
          </a:xfrm>
        </p:spPr>
        <p:txBody>
          <a:bodyPr/>
          <a:lstStyle/>
          <a:p>
            <a:pPr eaLnBrk="1" hangingPunct="1"/>
            <a:r>
              <a:rPr lang="ru-RU" altLang="ru-RU" sz="2400" dirty="0">
                <a:latin typeface="Arial" panose="020B0604020202020204" pitchFamily="34" charset="0"/>
                <a:cs typeface="Arial" panose="020B0604020202020204" pitchFamily="34" charset="0"/>
              </a:rPr>
              <a:t>Изменение размещенной в ЕИС информации о закупке осуществляется </a:t>
            </a:r>
            <a:r>
              <a:rPr lang="ru-RU" altLang="ru-RU" sz="2400" b="1" dirty="0">
                <a:latin typeface="Arial" panose="020B0604020202020204" pitchFamily="34" charset="0"/>
                <a:cs typeface="Arial" panose="020B0604020202020204" pitchFamily="34" charset="0"/>
              </a:rPr>
              <a:t>с размещением документа, содержащего перечень внесенных изменений </a:t>
            </a:r>
            <a:r>
              <a:rPr lang="ru-RU" altLang="ru-RU" sz="2400" dirty="0">
                <a:latin typeface="Arial" panose="020B0604020202020204" pitchFamily="34" charset="0"/>
                <a:cs typeface="Arial" panose="020B0604020202020204" pitchFamily="34" charset="0"/>
              </a:rPr>
              <a:t>(п. 5 Положения ПП РФ N 908) .</a:t>
            </a:r>
          </a:p>
          <a:p>
            <a:pPr eaLnBrk="1" hangingPunct="1"/>
            <a:r>
              <a:rPr lang="ru-RU" altLang="ru-RU" sz="2400" dirty="0">
                <a:latin typeface="Arial" panose="020B0604020202020204" pitchFamily="34" charset="0"/>
                <a:cs typeface="Arial" panose="020B0604020202020204" pitchFamily="34" charset="0"/>
              </a:rPr>
              <a:t>Для размещения информации о внесении изменений в положение о закупке представитель заказчика размещает </a:t>
            </a:r>
            <a:r>
              <a:rPr lang="ru-RU" altLang="ru-RU" sz="2400" b="1" dirty="0">
                <a:latin typeface="Arial" panose="020B0604020202020204" pitchFamily="34" charset="0"/>
                <a:cs typeface="Arial" panose="020B0604020202020204" pitchFamily="34" charset="0"/>
              </a:rPr>
              <a:t>электронный вид документа</a:t>
            </a:r>
            <a:r>
              <a:rPr lang="ru-RU" altLang="ru-RU" sz="2400" dirty="0">
                <a:latin typeface="Arial" panose="020B0604020202020204" pitchFamily="34" charset="0"/>
                <a:cs typeface="Arial" panose="020B0604020202020204" pitchFamily="34" charset="0"/>
              </a:rPr>
              <a:t>, предусмотренного пунктом 5 настоящего Положения (п. 12).</a:t>
            </a:r>
          </a:p>
          <a:p>
            <a:pPr eaLnBrk="1" hangingPunct="1"/>
            <a:r>
              <a:rPr lang="ru-RU" altLang="ru-RU" sz="2400" dirty="0">
                <a:latin typeface="Arial" panose="020B0604020202020204" pitchFamily="34" charset="0"/>
                <a:cs typeface="Arial" panose="020B0604020202020204" pitchFamily="34" charset="0"/>
              </a:rPr>
              <a:t>Изменения в положение о закупке считаются размещенными в ЕИС надлежащим образом после размещения в соответствии с пунктом 4 настоящего Положения в ЕИС документов, предусмотренных п. 12 настоящего Положения.</a:t>
            </a:r>
          </a:p>
          <a:p>
            <a:pPr eaLnBrk="1" hangingPunct="1"/>
            <a:endParaRPr lang="ru-RU" altLang="ru-RU" sz="2400" dirty="0">
              <a:latin typeface="Arial" panose="020B0604020202020204" pitchFamily="34" charset="0"/>
              <a:cs typeface="Arial" panose="020B0604020202020204" pitchFamily="34" charset="0"/>
            </a:endParaRPr>
          </a:p>
        </p:txBody>
      </p:sp>
      <p:sp>
        <p:nvSpPr>
          <p:cNvPr id="5124" name="TextBox 3">
            <a:extLst>
              <a:ext uri="{FF2B5EF4-FFF2-40B4-BE49-F238E27FC236}">
                <a16:creationId xmlns:a16="http://schemas.microsoft.com/office/drawing/2014/main" id="{FA32457F-011E-3656-9E8E-0FEF4630D13F}"/>
              </a:ext>
            </a:extLst>
          </p:cNvPr>
          <p:cNvSpPr txBox="1">
            <a:spLocks noChangeArrowheads="1"/>
          </p:cNvSpPr>
          <p:nvPr/>
        </p:nvSpPr>
        <p:spPr bwMode="auto">
          <a:xfrm>
            <a:off x="163513" y="5611813"/>
            <a:ext cx="11849100" cy="1200150"/>
          </a:xfrm>
          <a:prstGeom prst="rect">
            <a:avLst/>
          </a:prstGeom>
          <a:solidFill>
            <a:schemeClr val="bg1">
              <a:lumMod val="8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ru-RU" altLang="ru-RU" sz="1800" dirty="0"/>
              <a:t>Постановление Новосибирского УФАС России от 28.07.2020 N 054/04/7.32.3-1046/2020 – в ЕИС не размещена информация об изменениях, внесенных в Положение о закупке -   штрафа на должностных лиц в размере </a:t>
            </a:r>
            <a:r>
              <a:rPr lang="ru-RU" altLang="ru-RU" sz="1800" b="1" dirty="0"/>
              <a:t>от пяти тысяч до десяти тысяч рублей. </a:t>
            </a:r>
            <a:r>
              <a:rPr lang="ru-RU" altLang="ru-RU" sz="1800" dirty="0"/>
              <a:t>(см. также Постановление Кемеровского УФАС России от 27.10.2023 по делу N 042/04/7.32.3-1340/2023)</a:t>
            </a:r>
          </a:p>
        </p:txBody>
      </p:sp>
      <p:pic>
        <p:nvPicPr>
          <p:cNvPr id="98309" name="Рисунок 1">
            <a:extLst>
              <a:ext uri="{FF2B5EF4-FFF2-40B4-BE49-F238E27FC236}">
                <a16:creationId xmlns:a16="http://schemas.microsoft.com/office/drawing/2014/main" id="{32F1016D-71A1-452E-DF01-7F6A4C475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1">
            <a:extLst>
              <a:ext uri="{FF2B5EF4-FFF2-40B4-BE49-F238E27FC236}">
                <a16:creationId xmlns:a16="http://schemas.microsoft.com/office/drawing/2014/main" id="{1A569727-6636-4B2A-26F9-8419E24E4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095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73E98E6-FB92-1DBB-9C94-29118FF6F2E3}"/>
              </a:ext>
            </a:extLst>
          </p:cNvPr>
          <p:cNvSpPr txBox="1"/>
          <p:nvPr/>
        </p:nvSpPr>
        <p:spPr>
          <a:xfrm>
            <a:off x="3503613" y="188913"/>
            <a:ext cx="8569325" cy="708025"/>
          </a:xfrm>
          <a:prstGeom prst="rect">
            <a:avLst/>
          </a:prstGeom>
          <a:solidFill>
            <a:schemeClr val="accent6"/>
          </a:solidFill>
        </p:spPr>
        <p:txBody>
          <a:bodyPr>
            <a:spAutoFit/>
          </a:bodyPr>
          <a:lstStyle/>
          <a:p>
            <a:pPr algn="ctr">
              <a:defRPr/>
            </a:pPr>
            <a:r>
              <a:rPr lang="ru-RU" sz="2000" b="1" dirty="0">
                <a:solidFill>
                  <a:schemeClr val="bg1"/>
                </a:solidFill>
              </a:rPr>
              <a:t>Какие правила Закона 44-ФЗ необходимо при этом учитывать </a:t>
            </a:r>
          </a:p>
          <a:p>
            <a:pPr algn="ctr">
              <a:defRPr/>
            </a:pPr>
            <a:r>
              <a:rPr lang="ru-RU" sz="2000" b="1" dirty="0">
                <a:solidFill>
                  <a:schemeClr val="bg1"/>
                </a:solidFill>
              </a:rPr>
              <a:t>(ч. 5.1. ст. 8 223-ФЗ):</a:t>
            </a:r>
          </a:p>
        </p:txBody>
      </p:sp>
      <p:sp>
        <p:nvSpPr>
          <p:cNvPr id="54276" name="Объект 1">
            <a:extLst>
              <a:ext uri="{FF2B5EF4-FFF2-40B4-BE49-F238E27FC236}">
                <a16:creationId xmlns:a16="http://schemas.microsoft.com/office/drawing/2014/main" id="{6DDB2B60-89F2-34B3-A54F-7C3D4FE0B12F}"/>
              </a:ext>
            </a:extLst>
          </p:cNvPr>
          <p:cNvSpPr>
            <a:spLocks noGrp="1"/>
          </p:cNvSpPr>
          <p:nvPr>
            <p:ph idx="1"/>
          </p:nvPr>
        </p:nvSpPr>
        <p:spPr>
          <a:xfrm>
            <a:off x="119063" y="1052513"/>
            <a:ext cx="11953875" cy="5616575"/>
          </a:xfrm>
        </p:spPr>
        <p:txBody>
          <a:bodyPr/>
          <a:lstStyle/>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1) обоснования начальной (максимальной) цены контракта, цены контракта, заключаемого с единственным поставщиком (исполнителем, подрядчиком);</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2) выбора способа определения поставщика (исполнителя, подрядчика);</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3) осуществления закупок у субъектов малого предпринимательства, социально ориентированных некоммерческих организаций в соответствии с частями 1 - 3, 5 - 8 статьи 30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При этом для целей настоящей части под совокупным годовым объемом закупок заказчика понимается совокупный объем цен договоров, заключенных заказчиком с 1 февраля до окончания календарного года;</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4) применения требований к участникам закупок;</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5) оценки заявок, окончательных предложений участников закупки;</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6) создания и функционирования комиссии по осуществлению закупок;</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7) определения поставщика (исполнителя, подрядчика) в соответствии с параграфами 2 и 3 главы 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При этом заказчики:</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а) направляют в федеральный орган исполнительной власти, уполномоченный на осуществление контроля в сфере закупок и осуществляющий ведение реестра недобросовестных поставщиков (исполнителей, подрядчиков) сведения об участниках закупки, уклонившихся от заключения договоров, а также о поставщиках (исполнителях, подрядчиках), с которыми договоры расторгнуты по решению суда в связи с существенным нарушением ими условий договоров в соответствии с настоящим Федеральным законом;</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б) не проводят согласование применения закрытого конкурса, закрытого аукциона с федеральным органом исполнительной власти, уполномоченным Правительством Российской Федерации на осуществление такого согласования;</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8) осуществления закупки у единственного поставщика (исполнителя, подрядчика) в случаях, предусмотренных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При этом заказчики:</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а) не проводят согласование с контрольным органом в сфере закупок заключения контракта с единственным поставщиком (исполнителем, подрядчиком) в случае признания конкурса или аукциона несостоявшимся;</a:t>
            </a:r>
          </a:p>
          <a:p>
            <a:pPr marL="0" indent="0">
              <a:buFont typeface="Arial" panose="020B0604020202020204" pitchFamily="34" charset="0"/>
              <a:buNone/>
            </a:pPr>
            <a:r>
              <a:rPr lang="ru-RU" altLang="ru-RU" sz="1300" dirty="0">
                <a:latin typeface="Arial" panose="020B0604020202020204" pitchFamily="34" charset="0"/>
                <a:cs typeface="Arial" panose="020B0604020202020204" pitchFamily="34" charset="0"/>
              </a:rPr>
              <a:t>б) не направляют в контрольный орган в сфере закупок уведомление об осуществлении закупки у единственного поставщика (исполнителя, подрядчика).</a:t>
            </a:r>
          </a:p>
          <a:p>
            <a:pPr marL="0" indent="0">
              <a:buFont typeface="Arial" panose="020B0604020202020204" pitchFamily="34" charset="0"/>
              <a:buNone/>
            </a:pPr>
            <a:endParaRPr lang="ru-RU" altLang="ru-RU"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62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6BC041-C1E9-92CF-14CA-EF3370B34152}"/>
              </a:ext>
            </a:extLst>
          </p:cNvPr>
          <p:cNvSpPr>
            <a:spLocks noGrp="1"/>
          </p:cNvSpPr>
          <p:nvPr>
            <p:ph type="title"/>
          </p:nvPr>
        </p:nvSpPr>
        <p:spPr>
          <a:xfrm>
            <a:off x="5519738" y="201613"/>
            <a:ext cx="6253162" cy="677862"/>
          </a:xfrm>
          <a:solidFill>
            <a:schemeClr val="accent6"/>
          </a:solidFill>
        </p:spPr>
        <p:txBody>
          <a:bodyPr>
            <a:noAutofit/>
          </a:bodyPr>
          <a:lstStyle/>
          <a:p>
            <a:pPr>
              <a:defRPr/>
            </a:pPr>
            <a:r>
              <a:rPr lang="ru-RU" sz="2400" b="1" dirty="0">
                <a:solidFill>
                  <a:schemeClr val="bg1"/>
                </a:solidFill>
                <a:latin typeface="Arial" panose="020B0604020202020204" pitchFamily="34" charset="0"/>
                <a:cs typeface="Arial" panose="020B0604020202020204" pitchFamily="34" charset="0"/>
              </a:rPr>
              <a:t>Разъяснения Федерального казначейства РФ</a:t>
            </a:r>
          </a:p>
        </p:txBody>
      </p:sp>
      <p:sp>
        <p:nvSpPr>
          <p:cNvPr id="55299" name="Объект 2">
            <a:extLst>
              <a:ext uri="{FF2B5EF4-FFF2-40B4-BE49-F238E27FC236}">
                <a16:creationId xmlns:a16="http://schemas.microsoft.com/office/drawing/2014/main" id="{D7198F7B-BE92-DD9E-D3EF-CCFBEB3CE8F0}"/>
              </a:ext>
            </a:extLst>
          </p:cNvPr>
          <p:cNvSpPr>
            <a:spLocks noGrp="1"/>
          </p:cNvSpPr>
          <p:nvPr>
            <p:ph idx="1"/>
          </p:nvPr>
        </p:nvSpPr>
        <p:spPr>
          <a:xfrm>
            <a:off x="735013" y="1152525"/>
            <a:ext cx="10515600" cy="4351338"/>
          </a:xfrm>
        </p:spPr>
        <p:txBody>
          <a:bodyPr/>
          <a:lstStyle/>
          <a:p>
            <a:r>
              <a:rPr lang="ru-RU" altLang="ru-RU" sz="2800"/>
              <a:t>Требования Закона N 223-ФЗ в части планирования и отчетности продолжают распространяться на вышеуказанных заказчиков. При этом планирование и отчетность осуществляются в личном кабинете 223-ФЗ.</a:t>
            </a:r>
          </a:p>
          <a:p>
            <a:r>
              <a:rPr lang="ru-RU" altLang="ru-RU" sz="2800"/>
              <a:t>Дополнительно отмечаем, что для проведения закупок в соответствии с Законом N 44-ФЗ необходимо зарегистрироваться в личном кабинете 44-ФЗ с полномочием "Заказчик по Федеральному закону 223-ФЗ, осуществляющий закупки в соответствии с Федеральным законом N 44-ФЗ, в случаях, предусмотренных Федеральным законом N 223-ФЗ".</a:t>
            </a:r>
          </a:p>
          <a:p>
            <a:endParaRPr lang="ru-RU" altLang="ru-RU" sz="2800"/>
          </a:p>
        </p:txBody>
      </p:sp>
      <p:sp>
        <p:nvSpPr>
          <p:cNvPr id="4" name="TextBox 3">
            <a:extLst>
              <a:ext uri="{FF2B5EF4-FFF2-40B4-BE49-F238E27FC236}">
                <a16:creationId xmlns:a16="http://schemas.microsoft.com/office/drawing/2014/main" id="{39593C0D-0C5A-8ADE-8F07-7DC17FCE6F52}"/>
              </a:ext>
            </a:extLst>
          </p:cNvPr>
          <p:cNvSpPr txBox="1"/>
          <p:nvPr/>
        </p:nvSpPr>
        <p:spPr>
          <a:xfrm>
            <a:off x="982663" y="5776913"/>
            <a:ext cx="10790237" cy="369887"/>
          </a:xfrm>
          <a:prstGeom prst="rect">
            <a:avLst/>
          </a:prstGeom>
          <a:solidFill>
            <a:schemeClr val="bg1">
              <a:lumMod val="85000"/>
            </a:schemeClr>
          </a:solidFill>
        </p:spPr>
        <p:txBody>
          <a:bodyPr>
            <a:spAutoFit/>
          </a:bodyPr>
          <a:lstStyle/>
          <a:p>
            <a:pPr>
              <a:defRPr/>
            </a:pPr>
            <a:r>
              <a:rPr lang="ru-RU" dirty="0"/>
              <a:t>Письмо&gt; Казначейства России от 07.03.2023 N 07-04-14/14-386 </a:t>
            </a:r>
          </a:p>
        </p:txBody>
      </p:sp>
      <p:pic>
        <p:nvPicPr>
          <p:cNvPr id="55301" name="Рисунок 1">
            <a:extLst>
              <a:ext uri="{FF2B5EF4-FFF2-40B4-BE49-F238E27FC236}">
                <a16:creationId xmlns:a16="http://schemas.microsoft.com/office/drawing/2014/main" id="{8F820908-FDE2-4D5C-1D4D-EE0A60331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095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85A6C8-B5FE-11EC-B4BD-298724E616B1}"/>
              </a:ext>
            </a:extLst>
          </p:cNvPr>
          <p:cNvSpPr txBox="1"/>
          <p:nvPr/>
        </p:nvSpPr>
        <p:spPr>
          <a:xfrm>
            <a:off x="2711624" y="64869"/>
            <a:ext cx="2896815" cy="646331"/>
          </a:xfrm>
          <a:prstGeom prst="rect">
            <a:avLst/>
          </a:prstGeom>
          <a:noFill/>
        </p:spPr>
        <p:txBody>
          <a:bodyPr wrap="square" rtlCol="0">
            <a:spAutoFit/>
          </a:bodyPr>
          <a:lstStyle/>
          <a:p>
            <a:r>
              <a:rPr lang="ru-RU" b="1" dirty="0"/>
              <a:t>Не распространяется на БУ и УП</a:t>
            </a:r>
          </a:p>
        </p:txBody>
      </p:sp>
    </p:spTree>
    <p:extLst>
      <p:ext uri="{BB962C8B-B14F-4D97-AF65-F5344CB8AC3E}">
        <p14:creationId xmlns:p14="http://schemas.microsoft.com/office/powerpoint/2010/main" val="2399159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29DA3-2449-E2DA-EF8A-62C907DDB527}"/>
              </a:ext>
            </a:extLst>
          </p:cNvPr>
          <p:cNvSpPr>
            <a:spLocks noGrp="1"/>
          </p:cNvSpPr>
          <p:nvPr>
            <p:ph type="title"/>
          </p:nvPr>
        </p:nvSpPr>
        <p:spPr>
          <a:xfrm>
            <a:off x="4151784" y="201613"/>
            <a:ext cx="7621116" cy="677862"/>
          </a:xfrm>
          <a:solidFill>
            <a:schemeClr val="accent6"/>
          </a:solidFill>
        </p:spPr>
        <p:txBody>
          <a:bodyPr>
            <a:noAutofit/>
          </a:bodyPr>
          <a:lstStyle/>
          <a:p>
            <a:pPr>
              <a:defRPr/>
            </a:pPr>
            <a:r>
              <a:rPr lang="ru-RU" sz="2400" b="1" dirty="0">
                <a:solidFill>
                  <a:schemeClr val="bg1"/>
                </a:solidFill>
                <a:latin typeface="Arial" panose="020B0604020202020204" pitchFamily="34" charset="0"/>
                <a:cs typeface="Arial" panose="020B0604020202020204" pitchFamily="34" charset="0"/>
              </a:rPr>
              <a:t>Разъяснения Министерства финансов РФ</a:t>
            </a:r>
          </a:p>
        </p:txBody>
      </p:sp>
      <p:sp>
        <p:nvSpPr>
          <p:cNvPr id="56323" name="Объект 2">
            <a:extLst>
              <a:ext uri="{FF2B5EF4-FFF2-40B4-BE49-F238E27FC236}">
                <a16:creationId xmlns:a16="http://schemas.microsoft.com/office/drawing/2014/main" id="{EF2911B0-C17E-438E-5F23-AE45137372E2}"/>
              </a:ext>
            </a:extLst>
          </p:cNvPr>
          <p:cNvSpPr>
            <a:spLocks noGrp="1"/>
          </p:cNvSpPr>
          <p:nvPr>
            <p:ph idx="1"/>
          </p:nvPr>
        </p:nvSpPr>
        <p:spPr>
          <a:xfrm>
            <a:off x="735013" y="1152525"/>
            <a:ext cx="10515600" cy="4351338"/>
          </a:xfrm>
        </p:spPr>
        <p:txBody>
          <a:bodyPr/>
          <a:lstStyle/>
          <a:p>
            <a:r>
              <a:rPr lang="ru-RU" altLang="ru-RU" sz="2000" dirty="0">
                <a:latin typeface="Arial" panose="020B0604020202020204" pitchFamily="34" charset="0"/>
                <a:cs typeface="Arial" panose="020B0604020202020204" pitchFamily="34" charset="0"/>
              </a:rPr>
              <a:t>Учитывая положения п. 3 ч. 8.1 ст. 3 Закона N 223-ФЗ, заказчики, указанные в ч. 8.1 ст. 3 Закона N 223-ФЗ, </a:t>
            </a:r>
            <a:r>
              <a:rPr lang="ru-RU" altLang="ru-RU" sz="2000" b="1" dirty="0">
                <a:latin typeface="Arial" panose="020B0604020202020204" pitchFamily="34" charset="0"/>
                <a:cs typeface="Arial" panose="020B0604020202020204" pitchFamily="34" charset="0"/>
              </a:rPr>
              <a:t>не руководствуются частями 4 и 4.1 статьи 30 Закона N 44-ФЗ</a:t>
            </a:r>
            <a:r>
              <a:rPr lang="ru-RU" altLang="ru-RU" sz="2000" dirty="0">
                <a:latin typeface="Arial" panose="020B0604020202020204" pitchFamily="34" charset="0"/>
                <a:cs typeface="Arial" panose="020B0604020202020204" pitchFamily="34" charset="0"/>
              </a:rPr>
              <a:t>, в связи с чем </a:t>
            </a:r>
            <a:r>
              <a:rPr lang="ru-RU" altLang="ru-RU" sz="2000" b="1" dirty="0">
                <a:latin typeface="Arial" panose="020B0604020202020204" pitchFamily="34" charset="0"/>
                <a:cs typeface="Arial" panose="020B0604020202020204" pitchFamily="34" charset="0"/>
              </a:rPr>
              <a:t>отчет</a:t>
            </a:r>
            <a:r>
              <a:rPr lang="ru-RU" altLang="ru-RU" sz="2000" dirty="0">
                <a:latin typeface="Arial" panose="020B0604020202020204" pitchFamily="34" charset="0"/>
                <a:cs typeface="Arial" panose="020B0604020202020204" pitchFamily="34" charset="0"/>
              </a:rPr>
              <a:t> об объеме закупок у СМП, СОНО такими заказчиками </a:t>
            </a:r>
            <a:r>
              <a:rPr lang="ru-RU" altLang="ru-RU" sz="2000" b="1" dirty="0">
                <a:latin typeface="Arial" panose="020B0604020202020204" pitchFamily="34" charset="0"/>
                <a:cs typeface="Arial" panose="020B0604020202020204" pitchFamily="34" charset="0"/>
              </a:rPr>
              <a:t>не составляется </a:t>
            </a:r>
            <a:r>
              <a:rPr lang="ru-RU" altLang="ru-RU" sz="2000" dirty="0">
                <a:latin typeface="Arial" panose="020B0604020202020204" pitchFamily="34" charset="0"/>
                <a:cs typeface="Arial" panose="020B0604020202020204" pitchFamily="34" charset="0"/>
              </a:rPr>
              <a:t>и не размещается в ЕИС.</a:t>
            </a:r>
          </a:p>
          <a:p>
            <a:r>
              <a:rPr lang="ru-RU" altLang="ru-RU" sz="2000" dirty="0">
                <a:latin typeface="Arial" panose="020B0604020202020204" pitchFamily="34" charset="0"/>
                <a:cs typeface="Arial" panose="020B0604020202020204" pitchFamily="34" charset="0"/>
              </a:rPr>
              <a:t>При этом Закон N 223-ФЗ и Постановление N 1352 </a:t>
            </a:r>
            <a:r>
              <a:rPr lang="ru-RU" altLang="ru-RU" sz="2000" b="1" dirty="0">
                <a:latin typeface="Arial" panose="020B0604020202020204" pitchFamily="34" charset="0"/>
                <a:cs typeface="Arial" panose="020B0604020202020204" pitchFamily="34" charset="0"/>
              </a:rPr>
              <a:t>не содержат исключений</a:t>
            </a:r>
            <a:r>
              <a:rPr lang="ru-RU" altLang="ru-RU" sz="2000" dirty="0">
                <a:latin typeface="Arial" panose="020B0604020202020204" pitchFamily="34" charset="0"/>
                <a:cs typeface="Arial" panose="020B0604020202020204" pitchFamily="34" charset="0"/>
              </a:rPr>
              <a:t>, в соответствии с которыми заказчики не должны составлять годовой отчет о закупке товаров, работ, услуг у субъектов МСП и размещать его в ЕИС.</a:t>
            </a:r>
          </a:p>
          <a:p>
            <a:r>
              <a:rPr lang="ru-RU" altLang="ru-RU" sz="2000" dirty="0">
                <a:latin typeface="Arial" panose="020B0604020202020204" pitchFamily="34" charset="0"/>
                <a:cs typeface="Arial" panose="020B0604020202020204" pitchFamily="34" charset="0"/>
              </a:rPr>
              <a:t>В этой связи такие заказчики составляют годовой отчет о закупке у субъектов МСП и размещают его в ЕИС не позднее 1 февраля года, следующего за прошедшим календарным годом.</a:t>
            </a:r>
          </a:p>
          <a:p>
            <a:r>
              <a:rPr lang="ru-RU" altLang="ru-RU" sz="2000" dirty="0">
                <a:latin typeface="Arial" panose="020B0604020202020204" pitchFamily="34" charset="0"/>
                <a:cs typeface="Arial" panose="020B0604020202020204" pitchFamily="34" charset="0"/>
              </a:rPr>
              <a:t>С учетом пункта 34 положения, утвержденного Постановлением N 1352, годовой отчет о закупке у субъектов МСП формируется в соответствии с требованиями к содержанию годового отчета, утвержденными Постановлением N 1352.</a:t>
            </a:r>
          </a:p>
          <a:p>
            <a:endParaRPr lang="ru-RU" altLang="ru-RU" sz="2000" dirty="0">
              <a:latin typeface="Arial" panose="020B0604020202020204" pitchFamily="34" charset="0"/>
              <a:cs typeface="Arial" panose="020B0604020202020204" pitchFamily="34" charset="0"/>
            </a:endParaRPr>
          </a:p>
        </p:txBody>
      </p:sp>
      <p:pic>
        <p:nvPicPr>
          <p:cNvPr id="56324" name="Рисунок 1">
            <a:extLst>
              <a:ext uri="{FF2B5EF4-FFF2-40B4-BE49-F238E27FC236}">
                <a16:creationId xmlns:a16="http://schemas.microsoft.com/office/drawing/2014/main" id="{915B4AAC-E681-972E-173D-2EED20802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0957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0D2C8A4-FDCF-343E-4088-3906375BCD1A}"/>
              </a:ext>
            </a:extLst>
          </p:cNvPr>
          <p:cNvSpPr txBox="1"/>
          <p:nvPr/>
        </p:nvSpPr>
        <p:spPr>
          <a:xfrm>
            <a:off x="996539" y="6084610"/>
            <a:ext cx="10285412" cy="368300"/>
          </a:xfrm>
          <a:prstGeom prst="rect">
            <a:avLst/>
          </a:prstGeom>
          <a:solidFill>
            <a:schemeClr val="bg1">
              <a:lumMod val="85000"/>
            </a:schemeClr>
          </a:solidFill>
        </p:spPr>
        <p:txBody>
          <a:bodyPr>
            <a:spAutoFit/>
          </a:bodyPr>
          <a:lstStyle/>
          <a:p>
            <a:pPr>
              <a:defRPr/>
            </a:pPr>
            <a:r>
              <a:rPr lang="ru-RU" dirty="0"/>
              <a:t>Письмо Минфина  РФ от 10.07.2023 N 24-07-09/64150</a:t>
            </a:r>
          </a:p>
        </p:txBody>
      </p:sp>
    </p:spTree>
    <p:extLst>
      <p:ext uri="{BB962C8B-B14F-4D97-AF65-F5344CB8AC3E}">
        <p14:creationId xmlns:p14="http://schemas.microsoft.com/office/powerpoint/2010/main" val="4033296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3B21DC-7093-2551-5EC5-479B56EAC692}"/>
              </a:ext>
            </a:extLst>
          </p:cNvPr>
          <p:cNvSpPr txBox="1"/>
          <p:nvPr/>
        </p:nvSpPr>
        <p:spPr>
          <a:xfrm>
            <a:off x="3503613" y="188913"/>
            <a:ext cx="8569325" cy="523875"/>
          </a:xfrm>
          <a:prstGeom prst="rect">
            <a:avLst/>
          </a:prstGeom>
          <a:solidFill>
            <a:schemeClr val="accent6"/>
          </a:solidFill>
        </p:spPr>
        <p:txBody>
          <a:bodyPr>
            <a:spAutoFit/>
          </a:bodyPr>
          <a:lstStyle/>
          <a:p>
            <a:pPr algn="ctr" eaLnBrk="1" fontAlgn="auto" hangingPunct="1">
              <a:spcBef>
                <a:spcPts val="100"/>
              </a:spcBef>
              <a:spcAft>
                <a:spcPts val="0"/>
              </a:spcAft>
              <a:defRPr/>
            </a:pPr>
            <a:r>
              <a:rPr lang="ru-RU" sz="2800" b="1" kern="0" dirty="0">
                <a:solidFill>
                  <a:schemeClr val="bg1"/>
                </a:solidFill>
              </a:rPr>
              <a:t>Вопросы, которые возникают у заказчика</a:t>
            </a:r>
          </a:p>
        </p:txBody>
      </p:sp>
      <p:sp>
        <p:nvSpPr>
          <p:cNvPr id="2" name="Объект 2">
            <a:extLst>
              <a:ext uri="{FF2B5EF4-FFF2-40B4-BE49-F238E27FC236}">
                <a16:creationId xmlns:a16="http://schemas.microsoft.com/office/drawing/2014/main" id="{3DD67857-FBB2-0D0B-34B4-16725D5CD262}"/>
              </a:ext>
            </a:extLst>
          </p:cNvPr>
          <p:cNvSpPr>
            <a:spLocks noGrp="1"/>
          </p:cNvSpPr>
          <p:nvPr>
            <p:ph idx="1"/>
          </p:nvPr>
        </p:nvSpPr>
        <p:spPr>
          <a:xfrm>
            <a:off x="192088" y="957263"/>
            <a:ext cx="11837987" cy="5251450"/>
          </a:xfrm>
        </p:spPr>
        <p:txBody>
          <a:bodyPr>
            <a:noAutofit/>
          </a:bodyPr>
          <a:lstStyle/>
          <a:p>
            <a:pPr marL="514350" indent="-514350" eaLnBrk="1" hangingPunct="1">
              <a:spcBef>
                <a:spcPct val="0"/>
              </a:spcBef>
              <a:buFontTx/>
              <a:buAutoNum type="arabicPeriod"/>
              <a:defRPr/>
            </a:pPr>
            <a:r>
              <a:rPr lang="ru-RU" altLang="ru-RU" sz="1800" b="1" dirty="0">
                <a:latin typeface="Arial" panose="020B0604020202020204" pitchFamily="34" charset="0"/>
                <a:cs typeface="Arial" panose="020B0604020202020204" pitchFamily="34" charset="0"/>
              </a:rPr>
              <a:t>Право или обязанность применения данного способа закупки?</a:t>
            </a:r>
          </a:p>
          <a:p>
            <a:pPr marL="0" indent="0" eaLnBrk="1" hangingPunct="1">
              <a:spcBef>
                <a:spcPct val="0"/>
              </a:spcBef>
              <a:buFont typeface="Arial" panose="020B0604020202020204" pitchFamily="34" charset="0"/>
              <a:buNone/>
              <a:defRPr/>
            </a:pPr>
            <a:r>
              <a:rPr lang="ru-RU" altLang="ru-RU" sz="1800" dirty="0">
                <a:latin typeface="Arial" panose="020B0604020202020204" pitchFamily="34" charset="0"/>
                <a:cs typeface="Arial" panose="020B0604020202020204" pitchFamily="34" charset="0"/>
              </a:rPr>
              <a:t>20(1). Для осуществления закупок, предусмотренных подпунктом "б" пункта 4 настоящего Положения,</a:t>
            </a:r>
            <a:r>
              <a:rPr lang="ru-RU" altLang="ru-RU" sz="1800" dirty="0">
                <a:solidFill>
                  <a:srgbClr val="0000FF"/>
                </a:solidFill>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заказчик </a:t>
            </a:r>
            <a:r>
              <a:rPr lang="ru-RU" altLang="ru-RU" sz="1800" b="1" dirty="0">
                <a:latin typeface="Arial" panose="020B0604020202020204" pitchFamily="34" charset="0"/>
                <a:cs typeface="Arial" panose="020B0604020202020204" pitchFamily="34" charset="0"/>
              </a:rPr>
              <a:t>вправе</a:t>
            </a:r>
            <a:r>
              <a:rPr lang="ru-RU" altLang="ru-RU" sz="1800" dirty="0">
                <a:latin typeface="Arial" panose="020B0604020202020204" pitchFamily="34" charset="0"/>
                <a:cs typeface="Arial" panose="020B0604020202020204" pitchFamily="34" charset="0"/>
              </a:rPr>
              <a:t> установить в положении </a:t>
            </a:r>
            <a:r>
              <a:rPr lang="ru-RU" altLang="ru-RU" sz="1800" b="1" dirty="0">
                <a:latin typeface="Arial" panose="020B0604020202020204" pitchFamily="34" charset="0"/>
                <a:cs typeface="Arial" panose="020B0604020202020204" pitchFamily="34" charset="0"/>
              </a:rPr>
              <a:t>– </a:t>
            </a:r>
            <a:r>
              <a:rPr lang="ru-RU" altLang="ru-RU" sz="1800" dirty="0">
                <a:latin typeface="Arial" panose="020B0604020202020204" pitchFamily="34" charset="0"/>
                <a:cs typeface="Arial" panose="020B0604020202020204" pitchFamily="34" charset="0"/>
              </a:rPr>
              <a:t>ПП 1352</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2. Можно ли проводить иные неконкурентные закупки у </a:t>
            </a:r>
            <a:r>
              <a:rPr lang="ru-RU" altLang="ru-RU" sz="1800" b="1" dirty="0" err="1">
                <a:latin typeface="Arial" panose="020B0604020202020204" pitchFamily="34" charset="0"/>
                <a:cs typeface="Arial" panose="020B0604020202020204" pitchFamily="34" charset="0"/>
              </a:rPr>
              <a:t>СМиСП</a:t>
            </a:r>
            <a:r>
              <a:rPr lang="ru-RU" altLang="ru-RU" sz="1800" b="1" dirty="0">
                <a:latin typeface="Arial" panose="020B0604020202020204" pitchFamily="34" charset="0"/>
                <a:cs typeface="Arial" panose="020B0604020202020204" pitchFamily="34" charset="0"/>
              </a:rPr>
              <a:t>?</a:t>
            </a:r>
          </a:p>
          <a:p>
            <a:pPr marL="0" indent="0" eaLnBrk="1" hangingPunct="1">
              <a:spcBef>
                <a:spcPct val="0"/>
              </a:spcBef>
              <a:buFont typeface="Arial" panose="020B0604020202020204" pitchFamily="34" charset="0"/>
              <a:buNone/>
              <a:defRPr/>
            </a:pPr>
            <a:r>
              <a:rPr lang="ru-RU" altLang="ru-RU" sz="1800" dirty="0">
                <a:latin typeface="Arial" panose="020B0604020202020204" pitchFamily="34" charset="0"/>
                <a:cs typeface="Arial" panose="020B0604020202020204" pitchFamily="34" charset="0"/>
              </a:rPr>
              <a:t>Положения Закона N 223-ФЗ и Постановления N 1352 позволяют заказчикам организовать закупочную деятельность оптимальным образом в целях достижения установленного Положением годового объема закупок у субъектов МСП.</a:t>
            </a:r>
          </a:p>
          <a:p>
            <a:pPr marL="0" indent="0" eaLnBrk="1" hangingPunct="1">
              <a:spcBef>
                <a:spcPct val="0"/>
              </a:spcBef>
              <a:buFont typeface="Arial" panose="020B0604020202020204" pitchFamily="34" charset="0"/>
              <a:buNone/>
              <a:defRPr/>
            </a:pPr>
            <a:endParaRPr lang="ru-RU" altLang="ru-RU" sz="18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ru-RU" altLang="ru-RU" sz="18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3. Необходимо ли для этого вносить изменение в Положение о закупке? - </a:t>
            </a:r>
            <a:r>
              <a:rPr lang="ru-RU" altLang="ru-RU" sz="1800" dirty="0">
                <a:latin typeface="Arial" panose="020B0604020202020204" pitchFamily="34" charset="0"/>
                <a:cs typeface="Arial" panose="020B0604020202020204" pitchFamily="34" charset="0"/>
              </a:rPr>
              <a:t>Необходимо</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4. Как назвать такой способ? </a:t>
            </a:r>
            <a:r>
              <a:rPr lang="ru-RU" altLang="ru-RU" sz="1800" dirty="0">
                <a:latin typeface="Arial" panose="020B0604020202020204" pitchFamily="34" charset="0"/>
                <a:cs typeface="Arial" panose="020B0604020202020204" pitchFamily="34" charset="0"/>
              </a:rPr>
              <a:t>– электронная закупка, закупка в электронном магазине, закупка в электронной форме и т.п.</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5. К какой категории относится данный способ закупки? – </a:t>
            </a:r>
            <a:r>
              <a:rPr lang="ru-RU" altLang="ru-RU" sz="1800" dirty="0">
                <a:latin typeface="Arial" panose="020B0604020202020204" pitchFamily="34" charset="0"/>
                <a:cs typeface="Arial" panose="020B0604020202020204" pitchFamily="34" charset="0"/>
              </a:rPr>
              <a:t>неконкурентная состязательная  закупка, но не у единственного поставщика (исполнителя, подрядчика).</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6. По каким критериям отбирает предложения оператор и выбирает заказчик?  </a:t>
            </a:r>
          </a:p>
          <a:p>
            <a:pPr marL="0" indent="0" eaLnBrk="1" hangingPunct="1">
              <a:spcBef>
                <a:spcPct val="0"/>
              </a:spcBef>
              <a:buFont typeface="Arial" panose="020B0604020202020204" pitchFamily="34" charset="0"/>
              <a:buNone/>
              <a:defRPr/>
            </a:pPr>
            <a:r>
              <a:rPr lang="ru-RU" altLang="ru-RU" sz="1800" dirty="0">
                <a:latin typeface="Arial" panose="020B0604020202020204" pitchFamily="34" charset="0"/>
                <a:cs typeface="Arial" panose="020B0604020202020204" pitchFamily="34" charset="0"/>
              </a:rPr>
              <a:t>Критерия отбора заказчик прописывает в Положение о закупке (например, цена)</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7. Необходимо вносить в план закупок, реестр договоров: </a:t>
            </a:r>
            <a:r>
              <a:rPr lang="ru-RU" altLang="ru-RU" sz="1800" dirty="0">
                <a:latin typeface="Arial" panose="020B0604020202020204" pitchFamily="34" charset="0"/>
                <a:cs typeface="Arial" panose="020B0604020202020204" pitchFamily="34" charset="0"/>
              </a:rPr>
              <a:t>Да, если НМЦД более 100 тыс. руб. </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8. Необходимо применять национальный режим: </a:t>
            </a:r>
            <a:r>
              <a:rPr lang="ru-RU" altLang="ru-RU" sz="1800" dirty="0">
                <a:latin typeface="Arial" panose="020B0604020202020204" pitchFamily="34" charset="0"/>
                <a:cs typeface="Arial" panose="020B0604020202020204" pitchFamily="34" charset="0"/>
              </a:rPr>
              <a:t>Да, если нет других основания для его не применения.</a:t>
            </a:r>
          </a:p>
          <a:p>
            <a:pPr marL="0" indent="0" eaLnBrk="1" hangingPunct="1">
              <a:spcBef>
                <a:spcPct val="0"/>
              </a:spcBef>
              <a:buFont typeface="Arial" panose="020B0604020202020204" pitchFamily="34" charset="0"/>
              <a:buNone/>
              <a:defRPr/>
            </a:pPr>
            <a:r>
              <a:rPr lang="ru-RU" altLang="ru-RU" sz="1800" b="1" dirty="0">
                <a:latin typeface="Arial" panose="020B0604020202020204" pitchFamily="34" charset="0"/>
                <a:cs typeface="Arial" panose="020B0604020202020204" pitchFamily="34" charset="0"/>
              </a:rPr>
              <a:t>9. Необходимо формировать протокол: </a:t>
            </a:r>
            <a:r>
              <a:rPr lang="ru-RU" altLang="ru-RU" sz="1800" dirty="0">
                <a:latin typeface="Arial" panose="020B0604020202020204" pitchFamily="34" charset="0"/>
                <a:cs typeface="Arial" panose="020B0604020202020204" pitchFamily="34" charset="0"/>
              </a:rPr>
              <a:t>Да, для того, чтобы зафиксировать принятое решение.</a:t>
            </a:r>
            <a:endParaRPr lang="ru-RU" altLang="ru-RU" sz="1800" dirty="0">
              <a:latin typeface="Arial" panose="020B0604020202020204" pitchFamily="34" charset="0"/>
              <a:cs typeface="Arial" panose="020B0604020202020204" pitchFamily="34" charset="0"/>
              <a:hlinkClick r:id="rId2"/>
            </a:endParaRPr>
          </a:p>
          <a:p>
            <a:pPr marL="514350" indent="-514350" eaLnBrk="1" hangingPunct="1">
              <a:spcBef>
                <a:spcPct val="0"/>
              </a:spcBef>
              <a:defRPr/>
            </a:pPr>
            <a:endParaRPr lang="ru-RU" altLang="ru-RU" sz="1800" b="1" dirty="0">
              <a:latin typeface="Arial" panose="020B0604020202020204" pitchFamily="34" charset="0"/>
              <a:cs typeface="Arial" panose="020B0604020202020204" pitchFamily="34" charset="0"/>
              <a:hlinkClick r:id="rId3"/>
            </a:endParaRPr>
          </a:p>
          <a:p>
            <a:pPr marL="514350" indent="-514350" eaLnBrk="1" hangingPunct="1">
              <a:spcBef>
                <a:spcPct val="0"/>
              </a:spcBef>
              <a:defRPr/>
            </a:pPr>
            <a:endParaRPr lang="ru-RU" altLang="ru-RU" sz="1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16644C-84FB-4C73-CC74-5549B5CF68DA}"/>
              </a:ext>
            </a:extLst>
          </p:cNvPr>
          <p:cNvSpPr txBox="1"/>
          <p:nvPr/>
        </p:nvSpPr>
        <p:spPr>
          <a:xfrm>
            <a:off x="334963" y="3065463"/>
            <a:ext cx="10801350" cy="307975"/>
          </a:xfrm>
          <a:prstGeom prst="rect">
            <a:avLst/>
          </a:prstGeom>
          <a:solidFill>
            <a:schemeClr val="bg1">
              <a:lumMod val="85000"/>
            </a:schemeClr>
          </a:solidFill>
        </p:spPr>
        <p:txBody>
          <a:bodyPr>
            <a:spAutoFit/>
          </a:bodyPr>
          <a:lstStyle/>
          <a:p>
            <a:pPr eaLnBrk="1" fontAlgn="auto" hangingPunct="1">
              <a:spcBef>
                <a:spcPts val="0"/>
              </a:spcBef>
              <a:spcAft>
                <a:spcPts val="0"/>
              </a:spcAft>
              <a:defRPr/>
            </a:pPr>
            <a:r>
              <a:rPr lang="ru-RU" sz="1400" kern="0" dirty="0">
                <a:solidFill>
                  <a:sysClr val="windowText" lastClr="000000"/>
                </a:solidFill>
              </a:rPr>
              <a:t>Письмо Минфина России от 22.11.2021 N 24-04-09/94110</a:t>
            </a:r>
          </a:p>
        </p:txBody>
      </p:sp>
      <p:pic>
        <p:nvPicPr>
          <p:cNvPr id="34821" name="Рисунок 1">
            <a:extLst>
              <a:ext uri="{FF2B5EF4-FFF2-40B4-BE49-F238E27FC236}">
                <a16:creationId xmlns:a16="http://schemas.microsoft.com/office/drawing/2014/main" id="{D92A0708-BFA1-5C3C-C4D5-7F4BD8F3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80E612-3FC7-71F6-737B-36DA16A5DC73}"/>
              </a:ext>
            </a:extLst>
          </p:cNvPr>
          <p:cNvSpPr txBox="1"/>
          <p:nvPr/>
        </p:nvSpPr>
        <p:spPr>
          <a:xfrm>
            <a:off x="1466268" y="908720"/>
            <a:ext cx="9865096" cy="1938992"/>
          </a:xfrm>
          <a:prstGeom prst="rect">
            <a:avLst/>
          </a:prstGeom>
          <a:noFill/>
        </p:spPr>
        <p:txBody>
          <a:bodyPr wrap="square" rtlCol="0">
            <a:spAutoFit/>
          </a:bodyPr>
          <a:lstStyle/>
          <a:p>
            <a:pPr algn="ctr"/>
            <a:r>
              <a:rPr lang="ru-RU" sz="4000" b="1" dirty="0">
                <a:solidFill>
                  <a:srgbClr val="002060"/>
                </a:solidFill>
              </a:rPr>
              <a:t>Практика применения исключений из национального режима – ответы на часто задаваемые вопросы</a:t>
            </a:r>
          </a:p>
        </p:txBody>
      </p:sp>
      <p:pic>
        <p:nvPicPr>
          <p:cNvPr id="3" name="object 6">
            <a:extLst>
              <a:ext uri="{FF2B5EF4-FFF2-40B4-BE49-F238E27FC236}">
                <a16:creationId xmlns:a16="http://schemas.microsoft.com/office/drawing/2014/main" id="{C838A088-F7DD-9EA5-E9AA-99698FD418E9}"/>
              </a:ext>
            </a:extLst>
          </p:cNvPr>
          <p:cNvPicPr/>
          <p:nvPr/>
        </p:nvPicPr>
        <p:blipFill>
          <a:blip r:embed="rId2" cstate="print"/>
          <a:stretch>
            <a:fillRect/>
          </a:stretch>
        </p:blipFill>
        <p:spPr>
          <a:xfrm>
            <a:off x="389700" y="3933056"/>
            <a:ext cx="2195575" cy="757237"/>
          </a:xfrm>
          <a:prstGeom prst="rect">
            <a:avLst/>
          </a:prstGeom>
        </p:spPr>
      </p:pic>
      <p:pic>
        <p:nvPicPr>
          <p:cNvPr id="4" name="object 5">
            <a:extLst>
              <a:ext uri="{FF2B5EF4-FFF2-40B4-BE49-F238E27FC236}">
                <a16:creationId xmlns:a16="http://schemas.microsoft.com/office/drawing/2014/main" id="{CF6A676F-6BA5-CEF8-D08F-80201E7C8B9E}"/>
              </a:ext>
            </a:extLst>
          </p:cNvPr>
          <p:cNvPicPr/>
          <p:nvPr/>
        </p:nvPicPr>
        <p:blipFill>
          <a:blip r:embed="rId3" cstate="print"/>
          <a:stretch>
            <a:fillRect/>
          </a:stretch>
        </p:blipFill>
        <p:spPr>
          <a:xfrm>
            <a:off x="8184232" y="4919009"/>
            <a:ext cx="3990109" cy="1938991"/>
          </a:xfrm>
          <a:prstGeom prst="rect">
            <a:avLst/>
          </a:prstGeom>
        </p:spPr>
      </p:pic>
    </p:spTree>
    <p:extLst>
      <p:ext uri="{BB962C8B-B14F-4D97-AF65-F5344CB8AC3E}">
        <p14:creationId xmlns:p14="http://schemas.microsoft.com/office/powerpoint/2010/main" val="2411885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EB4DF1-68BA-1302-D13F-7DCC532A4C4F}"/>
              </a:ext>
            </a:extLst>
          </p:cNvPr>
          <p:cNvSpPr>
            <a:spLocks noGrp="1"/>
          </p:cNvSpPr>
          <p:nvPr>
            <p:ph type="title"/>
          </p:nvPr>
        </p:nvSpPr>
        <p:spPr>
          <a:xfrm>
            <a:off x="2232025" y="163513"/>
            <a:ext cx="9983788" cy="720725"/>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Типы исключений из национального режима и на какие закупки распространяются</a:t>
            </a:r>
          </a:p>
        </p:txBody>
      </p:sp>
      <p:pic>
        <p:nvPicPr>
          <p:cNvPr id="13315" name="Рисунок 1">
            <a:extLst>
              <a:ext uri="{FF2B5EF4-FFF2-40B4-BE49-F238E27FC236}">
                <a16:creationId xmlns:a16="http://schemas.microsoft.com/office/drawing/2014/main" id="{8D42D2B2-E1F4-C0AE-37F0-F55448A3C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Объект 3">
            <a:extLst>
              <a:ext uri="{FF2B5EF4-FFF2-40B4-BE49-F238E27FC236}">
                <a16:creationId xmlns:a16="http://schemas.microsoft.com/office/drawing/2014/main" id="{D94E493F-490A-5350-8D74-E415B5B39785}"/>
              </a:ext>
            </a:extLst>
          </p:cNvPr>
          <p:cNvGraphicFramePr>
            <a:graphicFrameLocks noGrp="1"/>
          </p:cNvGraphicFramePr>
          <p:nvPr>
            <p:ph idx="1"/>
          </p:nvPr>
        </p:nvGraphicFramePr>
        <p:xfrm>
          <a:off x="609600" y="1052513"/>
          <a:ext cx="10972800" cy="4583112"/>
        </p:xfrm>
        <a:graphic>
          <a:graphicData uri="http://schemas.openxmlformats.org/drawingml/2006/table">
            <a:tbl>
              <a:tblPr firstRow="1" bandRow="1">
                <a:tableStyleId>{5C22544A-7EE6-4342-B048-85BDC9FD1C3A}</a:tableStyleId>
              </a:tblPr>
              <a:tblGrid>
                <a:gridCol w="1741983">
                  <a:extLst>
                    <a:ext uri="{9D8B030D-6E8A-4147-A177-3AD203B41FA5}">
                      <a16:colId xmlns:a16="http://schemas.microsoft.com/office/drawing/2014/main" val="20000"/>
                    </a:ext>
                  </a:extLst>
                </a:gridCol>
                <a:gridCol w="5904659">
                  <a:extLst>
                    <a:ext uri="{9D8B030D-6E8A-4147-A177-3AD203B41FA5}">
                      <a16:colId xmlns:a16="http://schemas.microsoft.com/office/drawing/2014/main" val="20001"/>
                    </a:ext>
                  </a:extLst>
                </a:gridCol>
                <a:gridCol w="3326158">
                  <a:extLst>
                    <a:ext uri="{9D8B030D-6E8A-4147-A177-3AD203B41FA5}">
                      <a16:colId xmlns:a16="http://schemas.microsoft.com/office/drawing/2014/main" val="20002"/>
                    </a:ext>
                  </a:extLst>
                </a:gridCol>
              </a:tblGrid>
              <a:tr h="370917">
                <a:tc>
                  <a:txBody>
                    <a:bodyPr/>
                    <a:lstStyle/>
                    <a:p>
                      <a:r>
                        <a:rPr lang="ru-RU" sz="1600" dirty="0">
                          <a:latin typeface="Arial" panose="020B0604020202020204" pitchFamily="34" charset="0"/>
                          <a:cs typeface="Arial" panose="020B0604020202020204" pitchFamily="34" charset="0"/>
                        </a:rPr>
                        <a:t>Исключение</a:t>
                      </a:r>
                    </a:p>
                  </a:txBody>
                  <a:tcPr marT="45729" marB="45729"/>
                </a:tc>
                <a:tc>
                  <a:txBody>
                    <a:bodyPr/>
                    <a:lstStyle/>
                    <a:p>
                      <a:pPr algn="ctr"/>
                      <a:r>
                        <a:rPr lang="ru-RU" sz="1600" dirty="0">
                          <a:latin typeface="Arial" panose="020B0604020202020204" pitchFamily="34" charset="0"/>
                          <a:cs typeface="Arial" panose="020B0604020202020204" pitchFamily="34" charset="0"/>
                        </a:rPr>
                        <a:t>На что распространяется</a:t>
                      </a:r>
                    </a:p>
                  </a:txBody>
                  <a:tcPr marT="45729" marB="45729"/>
                </a:tc>
                <a:tc>
                  <a:txBody>
                    <a:bodyPr/>
                    <a:lstStyle/>
                    <a:p>
                      <a:r>
                        <a:rPr lang="ru-RU" sz="1600" dirty="0">
                          <a:latin typeface="Arial" panose="020B0604020202020204" pitchFamily="34" charset="0"/>
                          <a:cs typeface="Arial" panose="020B0604020202020204" pitchFamily="34" charset="0"/>
                        </a:rPr>
                        <a:t>При проведении каких закупок</a:t>
                      </a:r>
                    </a:p>
                  </a:txBody>
                  <a:tcPr marT="45729" marB="45729"/>
                </a:tc>
                <a:extLst>
                  <a:ext uri="{0D108BD9-81ED-4DB2-BD59-A6C34878D82A}">
                    <a16:rowId xmlns:a16="http://schemas.microsoft.com/office/drawing/2014/main" val="10000"/>
                  </a:ext>
                </a:extLst>
              </a:tr>
              <a:tr h="2530366">
                <a:tc>
                  <a:txBody>
                    <a:bodyPr/>
                    <a:lstStyle/>
                    <a:p>
                      <a:r>
                        <a:rPr lang="ru-RU" sz="1600" dirty="0">
                          <a:latin typeface="Arial" panose="020B0604020202020204" pitchFamily="34" charset="0"/>
                          <a:cs typeface="Arial" panose="020B0604020202020204" pitchFamily="34" charset="0"/>
                        </a:rPr>
                        <a:t>Запрет</a:t>
                      </a:r>
                    </a:p>
                    <a:p>
                      <a:endParaRPr lang="ru-RU" sz="1600" dirty="0">
                        <a:latin typeface="Arial" panose="020B0604020202020204" pitchFamily="34" charset="0"/>
                        <a:cs typeface="Arial" panose="020B0604020202020204" pitchFamily="34" charset="0"/>
                      </a:endParaRPr>
                    </a:p>
                  </a:txBody>
                  <a:tcPr marT="45729" marB="45729"/>
                </a:tc>
                <a:tc>
                  <a:txBody>
                    <a:bodyPr/>
                    <a:lstStyle/>
                    <a:p>
                      <a:r>
                        <a:rPr lang="ru-RU" sz="1600" dirty="0">
                          <a:latin typeface="Arial" panose="020B0604020202020204" pitchFamily="34" charset="0"/>
                          <a:cs typeface="Arial" panose="020B0604020202020204" pitchFamily="34" charset="0"/>
                        </a:rPr>
                        <a:t>Приложение 1: Промышленные товары - позиции 1-145; Программное обеспечение – позиция 146.</a:t>
                      </a:r>
                    </a:p>
                    <a:p>
                      <a:r>
                        <a:rPr lang="ru-RU" sz="1600" dirty="0">
                          <a:latin typeface="Arial" panose="020B0604020202020204" pitchFamily="34" charset="0"/>
                          <a:cs typeface="Arial" panose="020B0604020202020204" pitchFamily="34" charset="0"/>
                        </a:rPr>
                        <a:t>Аудиторские услуги – позиция 147</a:t>
                      </a:r>
                    </a:p>
                    <a:p>
                      <a:r>
                        <a:rPr lang="ru-RU" sz="1600" dirty="0">
                          <a:latin typeface="Arial" panose="020B0604020202020204" pitchFamily="34" charset="0"/>
                          <a:cs typeface="Arial" panose="020B0604020202020204" pitchFamily="34" charset="0"/>
                        </a:rPr>
                        <a:t>Услуги по финансовым консультациям – позиция 148, Услуги в области бухгалтерского учета – позиция 149, Услуги в области налогового консультирования – позиция 150, Услуги консультативные по вопросам финансового управления (кроме вопросов корпоративного налогообложения) – позиция 151</a:t>
                      </a:r>
                    </a:p>
                    <a:p>
                      <a:r>
                        <a:rPr lang="ru-RU" sz="1600" dirty="0">
                          <a:latin typeface="Arial" panose="020B0604020202020204" pitchFamily="34" charset="0"/>
                          <a:cs typeface="Arial" panose="020B0604020202020204" pitchFamily="34" charset="0"/>
                        </a:rPr>
                        <a:t>ГОЗ – все Т.Р.У.</a:t>
                      </a:r>
                    </a:p>
                  </a:txBody>
                  <a:tcPr marT="45729" marB="45729"/>
                </a:tc>
                <a:tc>
                  <a:txBody>
                    <a:bodyPr/>
                    <a:lstStyle/>
                    <a:p>
                      <a:r>
                        <a:rPr lang="ru-RU" sz="1600" dirty="0">
                          <a:latin typeface="Arial" panose="020B0604020202020204" pitchFamily="34" charset="0"/>
                          <a:cs typeface="Arial" panose="020B0604020202020204" pitchFamily="34" charset="0"/>
                        </a:rPr>
                        <a:t>При проведении любых закупок независимо от способа, в т.ч. у единственного поставщика (исполнителя, подрядчика)</a:t>
                      </a:r>
                    </a:p>
                  </a:txBody>
                  <a:tcPr marT="45729" marB="45729"/>
                </a:tc>
                <a:extLst>
                  <a:ext uri="{0D108BD9-81ED-4DB2-BD59-A6C34878D82A}">
                    <a16:rowId xmlns:a16="http://schemas.microsoft.com/office/drawing/2014/main" val="10001"/>
                  </a:ext>
                </a:extLst>
              </a:tr>
              <a:tr h="1310912">
                <a:tc>
                  <a:txBody>
                    <a:bodyPr/>
                    <a:lstStyle/>
                    <a:p>
                      <a:r>
                        <a:rPr lang="ru-RU" sz="1600" dirty="0">
                          <a:latin typeface="Arial" panose="020B0604020202020204" pitchFamily="34" charset="0"/>
                          <a:cs typeface="Arial" panose="020B0604020202020204" pitchFamily="34" charset="0"/>
                        </a:rPr>
                        <a:t>Ограничение</a:t>
                      </a:r>
                    </a:p>
                  </a:txBody>
                  <a:tcPr marT="45729" marB="45729"/>
                </a:tc>
                <a:tc>
                  <a:txBody>
                    <a:bodyPr/>
                    <a:lstStyle/>
                    <a:p>
                      <a:r>
                        <a:rPr lang="ru-RU" sz="1600" dirty="0">
                          <a:latin typeface="Arial" panose="020B0604020202020204" pitchFamily="34" charset="0"/>
                          <a:cs typeface="Arial" panose="020B0604020202020204" pitchFamily="34" charset="0"/>
                        </a:rPr>
                        <a:t>Приложение 2 - Промышленные товары – </a:t>
                      </a:r>
                      <a:r>
                        <a:rPr lang="ru-RU" sz="1600" dirty="0" err="1">
                          <a:latin typeface="Arial" panose="020B0604020202020204" pitchFamily="34" charset="0"/>
                          <a:cs typeface="Arial" panose="020B0604020202020204" pitchFamily="34" charset="0"/>
                        </a:rPr>
                        <a:t>пп</a:t>
                      </a:r>
                      <a:r>
                        <a:rPr lang="ru-RU" sz="1600" dirty="0">
                          <a:latin typeface="Arial" panose="020B0604020202020204" pitchFamily="34" charset="0"/>
                          <a:cs typeface="Arial" panose="020B0604020202020204" pitchFamily="34" charset="0"/>
                        </a:rPr>
                        <a:t>. 1 - 190;</a:t>
                      </a:r>
                    </a:p>
                    <a:p>
                      <a:r>
                        <a:rPr lang="ru-RU" sz="1600" dirty="0">
                          <a:latin typeface="Arial" panose="020B0604020202020204" pitchFamily="34" charset="0"/>
                          <a:cs typeface="Arial" panose="020B0604020202020204" pitchFamily="34" charset="0"/>
                        </a:rPr>
                        <a:t>«Радиоэлектронная продукция» - позиции 191 – 349;</a:t>
                      </a:r>
                    </a:p>
                    <a:p>
                      <a:r>
                        <a:rPr lang="ru-RU" sz="1600" dirty="0">
                          <a:latin typeface="Arial" panose="020B0604020202020204" pitchFamily="34" charset="0"/>
                          <a:cs typeface="Arial" panose="020B0604020202020204" pitchFamily="34" charset="0"/>
                        </a:rPr>
                        <a:t>Отдельные виды медицинских изделий -позиции 350 - 432;</a:t>
                      </a:r>
                    </a:p>
                    <a:p>
                      <a:r>
                        <a:rPr lang="ru-RU" sz="1600" dirty="0">
                          <a:latin typeface="Arial" panose="020B0604020202020204" pitchFamily="34" charset="0"/>
                          <a:cs typeface="Arial" panose="020B0604020202020204" pitchFamily="34" charset="0"/>
                        </a:rPr>
                        <a:t>Препараты лекарственные (только ЖНВЛП)- п. № 433;</a:t>
                      </a:r>
                    </a:p>
                    <a:p>
                      <a:r>
                        <a:rPr lang="ru-RU" sz="1600" dirty="0">
                          <a:latin typeface="Arial" panose="020B0604020202020204" pitchFamily="34" charset="0"/>
                          <a:cs typeface="Arial" panose="020B0604020202020204" pitchFamily="34" charset="0"/>
                        </a:rPr>
                        <a:t>Продукты питания, напитки - позиции 434 – 465</a:t>
                      </a:r>
                    </a:p>
                  </a:txBody>
                  <a:tcPr marT="45729" marB="45729"/>
                </a:tc>
                <a:tc rowSpan="2">
                  <a:txBody>
                    <a:bodyPr/>
                    <a:lstStyle/>
                    <a:p>
                      <a:r>
                        <a:rPr lang="ru-RU" sz="1600" dirty="0">
                          <a:latin typeface="Arial" panose="020B0604020202020204" pitchFamily="34" charset="0"/>
                          <a:cs typeface="Arial" panose="020B0604020202020204" pitchFamily="34" charset="0"/>
                        </a:rPr>
                        <a:t>Конкурентные закупки, неконкурентные закупки, в т.ч.  у ЕП, если подаются, рассматриваются, сопоставляются заявки</a:t>
                      </a:r>
                    </a:p>
                    <a:p>
                      <a:endParaRPr lang="ru-RU" sz="1600" dirty="0">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2"/>
                  </a:ext>
                </a:extLst>
              </a:tr>
              <a:tr h="370917">
                <a:tc>
                  <a:txBody>
                    <a:bodyPr/>
                    <a:lstStyle/>
                    <a:p>
                      <a:r>
                        <a:rPr lang="ru-RU" sz="1600" dirty="0">
                          <a:latin typeface="Arial" panose="020B0604020202020204" pitchFamily="34" charset="0"/>
                          <a:cs typeface="Arial" panose="020B0604020202020204" pitchFamily="34" charset="0"/>
                        </a:rPr>
                        <a:t>Преимущество</a:t>
                      </a:r>
                    </a:p>
                  </a:txBody>
                  <a:tcPr marT="45729" marB="45729"/>
                </a:tc>
                <a:tc>
                  <a:txBody>
                    <a:bodyPr/>
                    <a:lstStyle/>
                    <a:p>
                      <a:r>
                        <a:rPr lang="ru-RU" sz="1600" dirty="0">
                          <a:latin typeface="Arial" panose="020B0604020202020204" pitchFamily="34" charset="0"/>
                          <a:cs typeface="Arial" panose="020B0604020202020204" pitchFamily="34" charset="0"/>
                        </a:rPr>
                        <a:t>На товары, не попавшие в приложение 1 и приложение 2</a:t>
                      </a:r>
                    </a:p>
                  </a:txBody>
                  <a:tcPr marT="45729" marB="45729"/>
                </a:tc>
                <a:tc vMerge="1">
                  <a:txBody>
                    <a:bodyPr/>
                    <a:lstStyle/>
                    <a:p>
                      <a:endParaRPr lang="ru-RU" dirty="0"/>
                    </a:p>
                  </a:txBody>
                  <a:tcPr/>
                </a:tc>
                <a:extLst>
                  <a:ext uri="{0D108BD9-81ED-4DB2-BD59-A6C34878D82A}">
                    <a16:rowId xmlns:a16="http://schemas.microsoft.com/office/drawing/2014/main" val="10003"/>
                  </a:ext>
                </a:extLst>
              </a:tr>
            </a:tbl>
          </a:graphicData>
        </a:graphic>
      </p:graphicFrame>
      <p:sp>
        <p:nvSpPr>
          <p:cNvPr id="3" name="Правая фигурная скобка 2">
            <a:extLst>
              <a:ext uri="{FF2B5EF4-FFF2-40B4-BE49-F238E27FC236}">
                <a16:creationId xmlns:a16="http://schemas.microsoft.com/office/drawing/2014/main" id="{79CDC705-9585-5337-DECB-F8C9309DA116}"/>
              </a:ext>
            </a:extLst>
          </p:cNvPr>
          <p:cNvSpPr/>
          <p:nvPr/>
        </p:nvSpPr>
        <p:spPr>
          <a:xfrm rot="5400000">
            <a:off x="5818187" y="-114299"/>
            <a:ext cx="987425" cy="11639550"/>
          </a:xfrm>
          <a:prstGeom prst="rightBrace">
            <a:avLst>
              <a:gd name="adj1" fmla="val 8333"/>
              <a:gd name="adj2" fmla="val 49923"/>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3338" name="TextBox 4">
            <a:extLst>
              <a:ext uri="{FF2B5EF4-FFF2-40B4-BE49-F238E27FC236}">
                <a16:creationId xmlns:a16="http://schemas.microsoft.com/office/drawing/2014/main" id="{F5F7B2F6-F474-5BC2-92FD-73B307EB5C5F}"/>
              </a:ext>
            </a:extLst>
          </p:cNvPr>
          <p:cNvSpPr txBox="1">
            <a:spLocks noChangeArrowheads="1"/>
          </p:cNvSpPr>
          <p:nvPr/>
        </p:nvSpPr>
        <p:spPr bwMode="auto">
          <a:xfrm>
            <a:off x="-673100" y="6164263"/>
            <a:ext cx="979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latin typeface="Arial" panose="020B0604020202020204" pitchFamily="34" charset="0"/>
              </a:rPr>
              <a:t>В том числе если товар поставляется при выполнении работ, услуг</a:t>
            </a:r>
          </a:p>
        </p:txBody>
      </p:sp>
      <p:sp>
        <p:nvSpPr>
          <p:cNvPr id="5" name="Стрелка: вниз 4">
            <a:extLst>
              <a:ext uri="{FF2B5EF4-FFF2-40B4-BE49-F238E27FC236}">
                <a16:creationId xmlns:a16="http://schemas.microsoft.com/office/drawing/2014/main" id="{D701F873-19B2-AB11-6D89-1F3F63BEC144}"/>
              </a:ext>
            </a:extLst>
          </p:cNvPr>
          <p:cNvSpPr/>
          <p:nvPr/>
        </p:nvSpPr>
        <p:spPr>
          <a:xfrm>
            <a:off x="9840913" y="5237163"/>
            <a:ext cx="503237" cy="5222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40" name="TextBox 5">
            <a:extLst>
              <a:ext uri="{FF2B5EF4-FFF2-40B4-BE49-F238E27FC236}">
                <a16:creationId xmlns:a16="http://schemas.microsoft.com/office/drawing/2014/main" id="{D9636FEB-9307-3B20-C1F2-7F8C44331081}"/>
              </a:ext>
            </a:extLst>
          </p:cNvPr>
          <p:cNvSpPr txBox="1">
            <a:spLocks noChangeArrowheads="1"/>
          </p:cNvSpPr>
          <p:nvPr/>
        </p:nvSpPr>
        <p:spPr bwMode="auto">
          <a:xfrm>
            <a:off x="8759825" y="5851525"/>
            <a:ext cx="3240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П. 4.3 информационного письма Минфина России от 31.01.2025 N 24-01-06/8697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a:extLst>
              <a:ext uri="{FF2B5EF4-FFF2-40B4-BE49-F238E27FC236}">
                <a16:creationId xmlns:a16="http://schemas.microsoft.com/office/drawing/2014/main" id="{95D2EBC3-A82A-5246-08CA-4A7942ADF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84E40D00-3046-C7B4-C369-06CB3715BCB0}"/>
              </a:ext>
            </a:extLst>
          </p:cNvPr>
          <p:cNvSpPr>
            <a:spLocks noGrp="1"/>
          </p:cNvSpPr>
          <p:nvPr>
            <p:ph type="title"/>
          </p:nvPr>
        </p:nvSpPr>
        <p:spPr>
          <a:xfrm>
            <a:off x="3575050" y="274638"/>
            <a:ext cx="8007350" cy="1143000"/>
          </a:xfrm>
          <a:solidFill>
            <a:schemeClr val="accent6"/>
          </a:solidFill>
        </p:spPr>
        <p:txBody>
          <a:bodyPr/>
          <a:lstStyle/>
          <a:p>
            <a:pPr>
              <a:defRPr/>
            </a:pPr>
            <a:r>
              <a:rPr lang="ru-RU" sz="2400" b="1" dirty="0">
                <a:solidFill>
                  <a:schemeClr val="bg1"/>
                </a:solidFill>
                <a:latin typeface="Arial" panose="020B0604020202020204" pitchFamily="34" charset="0"/>
                <a:cs typeface="Arial" panose="020B0604020202020204" pitchFamily="34" charset="0"/>
              </a:rPr>
              <a:t>При проведении каких неконкурентных способов закупок применяются исключения из национального режима? </a:t>
            </a:r>
          </a:p>
        </p:txBody>
      </p:sp>
      <p:sp>
        <p:nvSpPr>
          <p:cNvPr id="4" name="Объект 3">
            <a:extLst>
              <a:ext uri="{FF2B5EF4-FFF2-40B4-BE49-F238E27FC236}">
                <a16:creationId xmlns:a16="http://schemas.microsoft.com/office/drawing/2014/main" id="{4AC174D2-104E-1909-91F2-072FE9F4625F}"/>
              </a:ext>
            </a:extLst>
          </p:cNvPr>
          <p:cNvSpPr>
            <a:spLocks noGrp="1"/>
          </p:cNvSpPr>
          <p:nvPr>
            <p:ph idx="1"/>
          </p:nvPr>
        </p:nvSpPr>
        <p:spPr>
          <a:xfrm>
            <a:off x="234950" y="1515830"/>
            <a:ext cx="11693698" cy="4577466"/>
          </a:xfrm>
        </p:spPr>
        <p:txBody>
          <a:bodyPr/>
          <a:lstStyle/>
          <a:p>
            <a:pPr marL="0" indent="0">
              <a:buFont typeface="Arial" panose="020B0604020202020204" pitchFamily="34" charset="0"/>
              <a:buNone/>
              <a:defRPr/>
            </a:pPr>
            <a:r>
              <a:rPr lang="ru-RU" sz="1500" dirty="0">
                <a:latin typeface="Arial" panose="020B0604020202020204" pitchFamily="34" charset="0"/>
                <a:cs typeface="Arial" panose="020B0604020202020204" pitchFamily="34" charset="0"/>
              </a:rPr>
              <a:t> Частью 5 статьи 3 Закона N 223-ФЗ предусмотрено, что:</a:t>
            </a:r>
          </a:p>
          <a:p>
            <a:pPr>
              <a:defRPr/>
            </a:pPr>
            <a:r>
              <a:rPr lang="ru-RU" sz="1500" dirty="0">
                <a:latin typeface="Arial" panose="020B0604020202020204" pitchFamily="34" charset="0"/>
                <a:cs typeface="Arial" panose="020B0604020202020204" pitchFamily="34" charset="0"/>
              </a:rPr>
              <a:t>при проведении конкурентной закупки участник закупки подает заявку на участие в конкурентной закупке;</a:t>
            </a:r>
          </a:p>
          <a:p>
            <a:pPr>
              <a:defRPr/>
            </a:pPr>
            <a:r>
              <a:rPr lang="ru-RU" sz="1500" dirty="0">
                <a:latin typeface="Arial" panose="020B0604020202020204" pitchFamily="34" charset="0"/>
                <a:cs typeface="Arial" panose="020B0604020202020204" pitchFamily="34" charset="0"/>
              </a:rPr>
              <a:t>при проведении неконкурентной закупки, в том числе при закупке у единственного поставщика (исполнителя, подрядчика), </a:t>
            </a:r>
            <a:r>
              <a:rPr lang="ru-RU" sz="1500" b="1" dirty="0">
                <a:latin typeface="Arial" panose="020B0604020202020204" pitchFamily="34" charset="0"/>
                <a:cs typeface="Arial" panose="020B0604020202020204" pitchFamily="34" charset="0"/>
              </a:rPr>
              <a:t>участник закупки подает заявку на участие в неконкурентной закупке или иной предусмотренный положением о закупке</a:t>
            </a:r>
            <a:r>
              <a:rPr lang="ru-RU" sz="1500" dirty="0">
                <a:latin typeface="Arial" panose="020B0604020202020204" pitchFamily="34" charset="0"/>
                <a:cs typeface="Arial" panose="020B0604020202020204" pitchFamily="34" charset="0"/>
              </a:rPr>
              <a:t> для направления заказчику документ, которые далее по тексту Закона N 223-ФЗ именуются заявкой на участие в неконкурентной закупке;</a:t>
            </a:r>
          </a:p>
          <a:p>
            <a:pPr>
              <a:defRPr/>
            </a:pPr>
            <a:r>
              <a:rPr lang="ru-RU" sz="1500" dirty="0">
                <a:latin typeface="Arial" panose="020B0604020202020204" pitchFamily="34" charset="0"/>
                <a:cs typeface="Arial" panose="020B0604020202020204" pitchFamily="34" charset="0"/>
              </a:rPr>
              <a:t>заявка на участие в конкурентной закупке и заявка на участие в неконкурентной закупке при совместном упоминании по тексту Закона N 223-ФЗ (в том числе в статье 3.1-4 Закона N 223-ФЗ) именуются заявкой на участие в закупке.</a:t>
            </a:r>
          </a:p>
          <a:p>
            <a:pPr marL="0" indent="0">
              <a:buFont typeface="Arial" panose="020B0604020202020204" pitchFamily="34" charset="0"/>
              <a:buNone/>
              <a:defRPr/>
            </a:pPr>
            <a:r>
              <a:rPr lang="ru-RU" sz="1500" dirty="0">
                <a:latin typeface="Arial" panose="020B0604020202020204" pitchFamily="34" charset="0"/>
                <a:cs typeface="Arial" panose="020B0604020202020204" pitchFamily="34" charset="0"/>
              </a:rPr>
              <a:t>В этой связи предусмотренные Постановлением N 1875 ограничение, преимущество применяются при проведении в соответствии с Законом N 223-ФЗ:</a:t>
            </a:r>
          </a:p>
          <a:p>
            <a:pPr>
              <a:defRPr/>
            </a:pPr>
            <a:r>
              <a:rPr lang="ru-RU" sz="1500" dirty="0">
                <a:latin typeface="Arial" panose="020B0604020202020204" pitchFamily="34" charset="0"/>
                <a:cs typeface="Arial" panose="020B0604020202020204" pitchFamily="34" charset="0"/>
              </a:rPr>
              <a:t>конкурентной закупки;</a:t>
            </a:r>
          </a:p>
          <a:p>
            <a:pPr>
              <a:defRPr/>
            </a:pPr>
            <a:r>
              <a:rPr lang="ru-RU" sz="1500" dirty="0">
                <a:latin typeface="Arial" panose="020B0604020202020204" pitchFamily="34" charset="0"/>
                <a:cs typeface="Arial" panose="020B0604020202020204" pitchFamily="34" charset="0"/>
              </a:rPr>
              <a:t>неконкурентной закупки, в том числе при закупке у единственного поставщика (исполнителя, подрядчика), при условии, </a:t>
            </a:r>
            <a:r>
              <a:rPr lang="ru-RU" sz="1500" b="1" dirty="0">
                <a:latin typeface="Arial" panose="020B0604020202020204" pitchFamily="34" charset="0"/>
                <a:cs typeface="Arial" panose="020B0604020202020204" pitchFamily="34" charset="0"/>
              </a:rPr>
              <a:t>если положением о закупке заказчика при проведении неконкурентной закупки и (или) закупки у единственного поставщика (исполнителя, подрядчика) предусмотрена подача заказчику заявок несколькими участниками закупки </a:t>
            </a:r>
            <a:r>
              <a:rPr lang="ru-RU" sz="1500" dirty="0">
                <a:latin typeface="Arial" panose="020B0604020202020204" pitchFamily="34" charset="0"/>
                <a:cs typeface="Arial" panose="020B0604020202020204" pitchFamily="34" charset="0"/>
              </a:rPr>
              <a:t>(например, при реализации пункта 20(1) Положения об особенностях участия субъектов малого и среднего предпринимательства в закупках товаров, работ, услуг отдельными видами юридических лиц, годовом объеме таких закупок и порядке расчета указанного объема, утвержденного постановлением Правительства Российской Федерации от 11 декабря 2014 г. N 1352).</a:t>
            </a:r>
          </a:p>
          <a:p>
            <a:pPr>
              <a:defRPr/>
            </a:pPr>
            <a:endParaRPr lang="ru-RU" sz="1500" dirty="0">
              <a:latin typeface="Arial" panose="020B0604020202020204" pitchFamily="34" charset="0"/>
              <a:cs typeface="Arial" panose="020B0604020202020204" pitchFamily="34" charset="0"/>
            </a:endParaRPr>
          </a:p>
        </p:txBody>
      </p:sp>
      <p:sp>
        <p:nvSpPr>
          <p:cNvPr id="14341" name="TextBox 4">
            <a:extLst>
              <a:ext uri="{FF2B5EF4-FFF2-40B4-BE49-F238E27FC236}">
                <a16:creationId xmlns:a16="http://schemas.microsoft.com/office/drawing/2014/main" id="{A628A909-C941-E06E-EEF2-43429689AC3E}"/>
              </a:ext>
            </a:extLst>
          </p:cNvPr>
          <p:cNvSpPr txBox="1">
            <a:spLocks noChangeArrowheads="1"/>
          </p:cNvSpPr>
          <p:nvPr/>
        </p:nvSpPr>
        <p:spPr bwMode="auto">
          <a:xfrm>
            <a:off x="234950" y="676275"/>
            <a:ext cx="3167063" cy="739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400" b="1">
                <a:latin typeface="Arial" panose="020B0604020202020204" pitchFamily="34" charset="0"/>
              </a:rPr>
              <a:t>П. 4.3 информационного письма Минфина России от 31.01.2025 N 24-01-06/8697</a:t>
            </a:r>
          </a:p>
        </p:txBody>
      </p:sp>
      <p:sp>
        <p:nvSpPr>
          <p:cNvPr id="2" name="Стрелка: вниз 1">
            <a:extLst>
              <a:ext uri="{FF2B5EF4-FFF2-40B4-BE49-F238E27FC236}">
                <a16:creationId xmlns:a16="http://schemas.microsoft.com/office/drawing/2014/main" id="{7F5A698B-0D0A-1AD2-7068-68724E1202F4}"/>
              </a:ext>
            </a:extLst>
          </p:cNvPr>
          <p:cNvSpPr/>
          <p:nvPr/>
        </p:nvSpPr>
        <p:spPr>
          <a:xfrm>
            <a:off x="10416480" y="5755568"/>
            <a:ext cx="432048" cy="504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63627A-E581-D869-C690-BF9D7C89EFB1}"/>
              </a:ext>
            </a:extLst>
          </p:cNvPr>
          <p:cNvSpPr txBox="1"/>
          <p:nvPr/>
        </p:nvSpPr>
        <p:spPr>
          <a:xfrm>
            <a:off x="1631504" y="6214030"/>
            <a:ext cx="9748664" cy="369332"/>
          </a:xfrm>
          <a:prstGeom prst="rect">
            <a:avLst/>
          </a:prstGeom>
          <a:noFill/>
        </p:spPr>
        <p:txBody>
          <a:bodyPr wrap="square" rtlCol="0">
            <a:spAutoFit/>
          </a:bodyPr>
          <a:lstStyle/>
          <a:p>
            <a:r>
              <a:rPr lang="ru-RU" b="1" dirty="0"/>
              <a:t>При проведении закупок в электронных магазинах, «с полки» и т.п. – применяется.</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a:extLst>
              <a:ext uri="{FF2B5EF4-FFF2-40B4-BE49-F238E27FC236}">
                <a16:creationId xmlns:a16="http://schemas.microsoft.com/office/drawing/2014/main" id="{C423BBDD-64B7-F307-DC6D-DDAA048D9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a:extLst>
              <a:ext uri="{FF2B5EF4-FFF2-40B4-BE49-F238E27FC236}">
                <a16:creationId xmlns:a16="http://schemas.microsoft.com/office/drawing/2014/main" id="{7329703D-DE3F-C170-68E3-A44B2E9C2536}"/>
              </a:ext>
            </a:extLst>
          </p:cNvPr>
          <p:cNvSpPr>
            <a:spLocks noGrp="1"/>
          </p:cNvSpPr>
          <p:nvPr>
            <p:ph type="title"/>
          </p:nvPr>
        </p:nvSpPr>
        <p:spPr>
          <a:xfrm>
            <a:off x="2640013" y="274638"/>
            <a:ext cx="8942387" cy="1143000"/>
          </a:xfrm>
          <a:solidFill>
            <a:schemeClr val="accent6"/>
          </a:solidFill>
        </p:spPr>
        <p:txBody>
          <a:bodyPr/>
          <a:lstStyle/>
          <a:p>
            <a:pPr>
              <a:defRPr/>
            </a:pPr>
            <a:r>
              <a:rPr lang="ru-RU" sz="3200" b="1" dirty="0">
                <a:solidFill>
                  <a:schemeClr val="bg1"/>
                </a:solidFill>
                <a:latin typeface="Arial" panose="020B0604020202020204" pitchFamily="34" charset="0"/>
                <a:cs typeface="Arial" panose="020B0604020202020204" pitchFamily="34" charset="0"/>
              </a:rPr>
              <a:t>При закупке каких товаров необходимо устанавливать исключения из </a:t>
            </a:r>
            <a:r>
              <a:rPr lang="ru-RU" sz="3200" b="1" dirty="0" err="1">
                <a:solidFill>
                  <a:schemeClr val="bg1"/>
                </a:solidFill>
                <a:latin typeface="Arial" panose="020B0604020202020204" pitchFamily="34" charset="0"/>
                <a:cs typeface="Arial" panose="020B0604020202020204" pitchFamily="34" charset="0"/>
              </a:rPr>
              <a:t>нацрежима</a:t>
            </a:r>
            <a:r>
              <a:rPr lang="ru-RU" sz="3200" b="1" dirty="0">
                <a:solidFill>
                  <a:schemeClr val="bg1"/>
                </a:solidFill>
                <a:latin typeface="Arial" panose="020B0604020202020204" pitchFamily="34" charset="0"/>
                <a:cs typeface="Arial" panose="020B0604020202020204" pitchFamily="34" charset="0"/>
              </a:rPr>
              <a:t>?</a:t>
            </a:r>
          </a:p>
        </p:txBody>
      </p:sp>
      <p:sp>
        <p:nvSpPr>
          <p:cNvPr id="16388" name="TextBox 6">
            <a:extLst>
              <a:ext uri="{FF2B5EF4-FFF2-40B4-BE49-F238E27FC236}">
                <a16:creationId xmlns:a16="http://schemas.microsoft.com/office/drawing/2014/main" id="{1CC9E978-C493-C378-3ECC-D67C4EDDC3C8}"/>
              </a:ext>
            </a:extLst>
          </p:cNvPr>
          <p:cNvSpPr txBox="1">
            <a:spLocks noChangeArrowheads="1"/>
          </p:cNvSpPr>
          <p:nvPr/>
        </p:nvSpPr>
        <p:spPr bwMode="auto">
          <a:xfrm>
            <a:off x="407988" y="3003550"/>
            <a:ext cx="6408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Приложение 1 </a:t>
            </a:r>
          </a:p>
        </p:txBody>
      </p:sp>
      <p:sp>
        <p:nvSpPr>
          <p:cNvPr id="8" name="object 3">
            <a:extLst>
              <a:ext uri="{FF2B5EF4-FFF2-40B4-BE49-F238E27FC236}">
                <a16:creationId xmlns:a16="http://schemas.microsoft.com/office/drawing/2014/main" id="{2008DA7D-F73C-872E-BA45-DFEA7EAD5206}"/>
              </a:ext>
            </a:extLst>
          </p:cNvPr>
          <p:cNvSpPr txBox="1"/>
          <p:nvPr/>
        </p:nvSpPr>
        <p:spPr>
          <a:xfrm>
            <a:off x="144463" y="1498600"/>
            <a:ext cx="11928475" cy="1354138"/>
          </a:xfrm>
          <a:prstGeom prst="rect">
            <a:avLst/>
          </a:prstGeom>
          <a:ln w="9525">
            <a:solidFill>
              <a:srgbClr val="000000"/>
            </a:solidFill>
          </a:ln>
        </p:spPr>
        <p:txBody>
          <a:bodyPr lIns="0" tIns="60960" rIns="0" bIns="0">
            <a:spAutoFit/>
          </a:bodyPr>
          <a:lstStyle/>
          <a:p>
            <a:pPr marL="91436">
              <a:spcBef>
                <a:spcPts val="480"/>
              </a:spcBef>
              <a:defRPr/>
            </a:pPr>
            <a:r>
              <a:rPr sz="1680" spc="-20" dirty="0">
                <a:cs typeface="Arial" panose="020B0604020202020204" pitchFamily="34" charset="0"/>
              </a:rPr>
              <a:t>Запрет</a:t>
            </a:r>
            <a:r>
              <a:rPr sz="1680" spc="-50" dirty="0">
                <a:cs typeface="Arial" panose="020B0604020202020204" pitchFamily="34" charset="0"/>
              </a:rPr>
              <a:t> </a:t>
            </a:r>
            <a:r>
              <a:rPr sz="1680" spc="-20" dirty="0">
                <a:cs typeface="Arial" panose="020B0604020202020204" pitchFamily="34" charset="0"/>
              </a:rPr>
              <a:t>применяется,</a:t>
            </a:r>
            <a:r>
              <a:rPr sz="1680" spc="-60" dirty="0">
                <a:cs typeface="Arial" panose="020B0604020202020204" pitchFamily="34" charset="0"/>
              </a:rPr>
              <a:t> </a:t>
            </a:r>
            <a:r>
              <a:rPr sz="1680" dirty="0">
                <a:cs typeface="Arial" panose="020B0604020202020204" pitchFamily="34" charset="0"/>
              </a:rPr>
              <a:t>если</a:t>
            </a:r>
            <a:r>
              <a:rPr sz="1680" spc="-40" dirty="0">
                <a:cs typeface="Arial" panose="020B0604020202020204" pitchFamily="34" charset="0"/>
              </a:rPr>
              <a:t> </a:t>
            </a:r>
            <a:r>
              <a:rPr sz="1680" dirty="0">
                <a:cs typeface="Arial" panose="020B0604020202020204" pitchFamily="34" charset="0"/>
              </a:rPr>
              <a:t>в</a:t>
            </a:r>
            <a:r>
              <a:rPr sz="1680" spc="-5" dirty="0">
                <a:cs typeface="Arial" panose="020B0604020202020204" pitchFamily="34" charset="0"/>
              </a:rPr>
              <a:t> </a:t>
            </a:r>
            <a:r>
              <a:rPr sz="1680" b="1" dirty="0">
                <a:cs typeface="Arial" panose="020B0604020202020204" pitchFamily="34" charset="0"/>
              </a:rPr>
              <a:t>объект</a:t>
            </a:r>
            <a:r>
              <a:rPr sz="1680" b="1" spc="-44" dirty="0">
                <a:cs typeface="Arial" panose="020B0604020202020204" pitchFamily="34" charset="0"/>
              </a:rPr>
              <a:t> </a:t>
            </a:r>
            <a:r>
              <a:rPr sz="1680" b="1" dirty="0">
                <a:cs typeface="Arial" panose="020B0604020202020204" pitchFamily="34" charset="0"/>
              </a:rPr>
              <a:t>закупки</a:t>
            </a:r>
            <a:r>
              <a:rPr sz="1680" b="1" spc="-10" dirty="0">
                <a:cs typeface="Arial" panose="020B0604020202020204" pitchFamily="34" charset="0"/>
              </a:rPr>
              <a:t> включены</a:t>
            </a:r>
            <a:r>
              <a:rPr sz="1680" b="1" spc="-80" dirty="0">
                <a:cs typeface="Arial" panose="020B0604020202020204" pitchFamily="34" charset="0"/>
              </a:rPr>
              <a:t> </a:t>
            </a:r>
            <a:r>
              <a:rPr sz="1680" b="1" dirty="0">
                <a:cs typeface="Arial" panose="020B0604020202020204" pitchFamily="34" charset="0"/>
              </a:rPr>
              <a:t>товар,</a:t>
            </a:r>
            <a:r>
              <a:rPr sz="1680" b="1" spc="-14" dirty="0">
                <a:cs typeface="Arial" panose="020B0604020202020204" pitchFamily="34" charset="0"/>
              </a:rPr>
              <a:t> </a:t>
            </a:r>
            <a:r>
              <a:rPr sz="1680" b="1" dirty="0">
                <a:cs typeface="Arial" panose="020B0604020202020204" pitchFamily="34" charset="0"/>
              </a:rPr>
              <a:t>работа,</a:t>
            </a:r>
            <a:r>
              <a:rPr sz="1680" b="1" spc="-35" dirty="0">
                <a:cs typeface="Arial" panose="020B0604020202020204" pitchFamily="34" charset="0"/>
              </a:rPr>
              <a:t> </a:t>
            </a:r>
            <a:r>
              <a:rPr sz="1680" b="1" spc="-10" dirty="0" err="1">
                <a:cs typeface="Arial" panose="020B0604020202020204" pitchFamily="34" charset="0"/>
              </a:rPr>
              <a:t>услуга</a:t>
            </a:r>
            <a:r>
              <a:rPr sz="1680" spc="-10" dirty="0">
                <a:cs typeface="Arial" panose="020B0604020202020204" pitchFamily="34" charset="0"/>
              </a:rPr>
              <a:t>,</a:t>
            </a:r>
            <a:r>
              <a:rPr lang="ru-RU" sz="1680" spc="-10" dirty="0">
                <a:cs typeface="Arial" panose="020B0604020202020204" pitchFamily="34" charset="0"/>
              </a:rPr>
              <a:t> </a:t>
            </a:r>
            <a:r>
              <a:rPr sz="1680" b="1" spc="-10" dirty="0" err="1">
                <a:cs typeface="Arial" panose="020B0604020202020204" pitchFamily="34" charset="0"/>
              </a:rPr>
              <a:t>наименования</a:t>
            </a:r>
            <a:r>
              <a:rPr sz="1680" b="1" spc="-74" dirty="0">
                <a:cs typeface="Arial" panose="020B0604020202020204" pitchFamily="34" charset="0"/>
              </a:rPr>
              <a:t> </a:t>
            </a:r>
            <a:r>
              <a:rPr sz="1680" spc="-10" dirty="0">
                <a:cs typeface="Arial" panose="020B0604020202020204" pitchFamily="34" charset="0"/>
              </a:rPr>
              <a:t>которых</a:t>
            </a:r>
            <a:r>
              <a:rPr sz="1680" spc="-44" dirty="0">
                <a:cs typeface="Arial" panose="020B0604020202020204" pitchFamily="34" charset="0"/>
              </a:rPr>
              <a:t> </a:t>
            </a:r>
            <a:r>
              <a:rPr sz="1680" spc="-20" dirty="0">
                <a:cs typeface="Arial" panose="020B0604020202020204" pitchFamily="34" charset="0"/>
              </a:rPr>
              <a:t>указаны</a:t>
            </a:r>
            <a:r>
              <a:rPr sz="1680" spc="-40" dirty="0">
                <a:cs typeface="Arial" panose="020B0604020202020204" pitchFamily="34" charset="0"/>
              </a:rPr>
              <a:t> </a:t>
            </a:r>
            <a:r>
              <a:rPr sz="1680" b="1" dirty="0">
                <a:cs typeface="Arial" panose="020B0604020202020204" pitchFamily="34" charset="0"/>
              </a:rPr>
              <a:t>в</a:t>
            </a:r>
            <a:r>
              <a:rPr sz="1680" b="1" spc="-55" dirty="0">
                <a:cs typeface="Arial" panose="020B0604020202020204" pitchFamily="34" charset="0"/>
              </a:rPr>
              <a:t> </a:t>
            </a:r>
            <a:r>
              <a:rPr sz="1680" b="1" dirty="0">
                <a:cs typeface="Arial" panose="020B0604020202020204" pitchFamily="34" charset="0"/>
              </a:rPr>
              <a:t>графе</a:t>
            </a:r>
            <a:r>
              <a:rPr sz="1680" b="1" spc="-65" dirty="0">
                <a:cs typeface="Arial" panose="020B0604020202020204" pitchFamily="34" charset="0"/>
              </a:rPr>
              <a:t> </a:t>
            </a:r>
            <a:r>
              <a:rPr sz="1680" b="1" spc="-10" dirty="0">
                <a:cs typeface="Arial" panose="020B0604020202020204" pitchFamily="34" charset="0"/>
              </a:rPr>
              <a:t>"Наименование</a:t>
            </a:r>
            <a:r>
              <a:rPr sz="1680" b="1" spc="-60" dirty="0">
                <a:cs typeface="Arial" panose="020B0604020202020204" pitchFamily="34" charset="0"/>
              </a:rPr>
              <a:t> </a:t>
            </a:r>
            <a:r>
              <a:rPr sz="1680" b="1" dirty="0">
                <a:cs typeface="Arial" panose="020B0604020202020204" pitchFamily="34" charset="0"/>
              </a:rPr>
              <a:t>товара,</a:t>
            </a:r>
            <a:r>
              <a:rPr sz="1680" b="1" spc="-35" dirty="0">
                <a:cs typeface="Arial" panose="020B0604020202020204" pitchFamily="34" charset="0"/>
              </a:rPr>
              <a:t> </a:t>
            </a:r>
            <a:r>
              <a:rPr sz="1680" b="1" dirty="0">
                <a:cs typeface="Arial" panose="020B0604020202020204" pitchFamily="34" charset="0"/>
              </a:rPr>
              <a:t>работы,</a:t>
            </a:r>
            <a:r>
              <a:rPr sz="1680" b="1" spc="-50" dirty="0">
                <a:cs typeface="Arial" panose="020B0604020202020204" pitchFamily="34" charset="0"/>
              </a:rPr>
              <a:t> </a:t>
            </a:r>
            <a:r>
              <a:rPr sz="1680" b="1" spc="-10" dirty="0">
                <a:cs typeface="Arial" panose="020B0604020202020204" pitchFamily="34" charset="0"/>
              </a:rPr>
              <a:t>услуги</a:t>
            </a:r>
            <a:r>
              <a:rPr sz="1680" spc="-10" dirty="0">
                <a:cs typeface="Arial" panose="020B0604020202020204" pitchFamily="34" charset="0"/>
              </a:rPr>
              <a:t>" </a:t>
            </a:r>
            <a:r>
              <a:rPr lang="ru-RU" sz="1680" spc="-10" dirty="0">
                <a:cs typeface="Arial" panose="020B0604020202020204" pitchFamily="34" charset="0"/>
              </a:rPr>
              <a:t>приложения </a:t>
            </a:r>
            <a:r>
              <a:rPr sz="1680" spc="-44" dirty="0">
                <a:cs typeface="Arial" panose="020B0604020202020204" pitchFamily="34" charset="0"/>
              </a:rPr>
              <a:t> </a:t>
            </a:r>
            <a:r>
              <a:rPr sz="1680" dirty="0">
                <a:cs typeface="Arial" panose="020B0604020202020204" pitchFamily="34" charset="0"/>
              </a:rPr>
              <a:t>N</a:t>
            </a:r>
            <a:r>
              <a:rPr sz="1680" spc="-25" dirty="0">
                <a:cs typeface="Arial" panose="020B0604020202020204" pitchFamily="34" charset="0"/>
              </a:rPr>
              <a:t> </a:t>
            </a:r>
            <a:r>
              <a:rPr sz="1680" dirty="0">
                <a:cs typeface="Arial" panose="020B0604020202020204" pitchFamily="34" charset="0"/>
              </a:rPr>
              <a:t>1</a:t>
            </a:r>
            <a:r>
              <a:rPr sz="1680" spc="-20" dirty="0">
                <a:cs typeface="Arial" panose="020B0604020202020204" pitchFamily="34" charset="0"/>
              </a:rPr>
              <a:t> </a:t>
            </a:r>
            <a:r>
              <a:rPr sz="1680" dirty="0">
                <a:cs typeface="Arial" panose="020B0604020202020204" pitchFamily="34" charset="0"/>
              </a:rPr>
              <a:t>и</a:t>
            </a:r>
            <a:r>
              <a:rPr sz="1680" spc="-30" dirty="0">
                <a:cs typeface="Arial" panose="020B0604020202020204" pitchFamily="34" charset="0"/>
              </a:rPr>
              <a:t> </a:t>
            </a:r>
            <a:r>
              <a:rPr sz="1680" spc="-20" dirty="0">
                <a:cs typeface="Arial" panose="020B0604020202020204" pitchFamily="34" charset="0"/>
              </a:rPr>
              <a:t>которые </a:t>
            </a:r>
            <a:r>
              <a:rPr sz="1680" b="1" spc="-10" dirty="0">
                <a:cs typeface="Arial" panose="020B0604020202020204" pitchFamily="34" charset="0"/>
              </a:rPr>
              <a:t>включены</a:t>
            </a:r>
            <a:r>
              <a:rPr sz="1680" b="1" spc="-80" dirty="0">
                <a:cs typeface="Arial" panose="020B0604020202020204" pitchFamily="34" charset="0"/>
              </a:rPr>
              <a:t> </a:t>
            </a:r>
            <a:r>
              <a:rPr sz="1680" b="1" dirty="0">
                <a:cs typeface="Arial" panose="020B0604020202020204" pitchFamily="34" charset="0"/>
              </a:rPr>
              <a:t>в</a:t>
            </a:r>
            <a:r>
              <a:rPr sz="1680" b="1" spc="-50" dirty="0">
                <a:cs typeface="Arial" panose="020B0604020202020204" pitchFamily="34" charset="0"/>
              </a:rPr>
              <a:t> </a:t>
            </a:r>
            <a:r>
              <a:rPr sz="1680" b="1" dirty="0">
                <a:cs typeface="Arial" panose="020B0604020202020204" pitchFamily="34" charset="0"/>
              </a:rPr>
              <a:t>код</a:t>
            </a:r>
            <a:r>
              <a:rPr sz="1680" dirty="0">
                <a:cs typeface="Arial" panose="020B0604020202020204" pitchFamily="34" charset="0"/>
              </a:rPr>
              <a:t>,</a:t>
            </a:r>
            <a:r>
              <a:rPr sz="1680" spc="-30" dirty="0">
                <a:cs typeface="Arial" panose="020B0604020202020204" pitchFamily="34" charset="0"/>
              </a:rPr>
              <a:t> </a:t>
            </a:r>
            <a:r>
              <a:rPr sz="1680" spc="-10" dirty="0">
                <a:cs typeface="Arial" panose="020B0604020202020204" pitchFamily="34" charset="0"/>
              </a:rPr>
              <a:t>указанный</a:t>
            </a:r>
            <a:r>
              <a:rPr sz="1680" spc="-30" dirty="0">
                <a:cs typeface="Arial" panose="020B0604020202020204" pitchFamily="34" charset="0"/>
              </a:rPr>
              <a:t> </a:t>
            </a:r>
            <a:r>
              <a:rPr sz="1680" dirty="0">
                <a:cs typeface="Arial" panose="020B0604020202020204" pitchFamily="34" charset="0"/>
              </a:rPr>
              <a:t>в</a:t>
            </a:r>
            <a:r>
              <a:rPr sz="1680" spc="-14" dirty="0">
                <a:cs typeface="Arial" panose="020B0604020202020204" pitchFamily="34" charset="0"/>
              </a:rPr>
              <a:t> </a:t>
            </a:r>
            <a:r>
              <a:rPr sz="1680" dirty="0">
                <a:cs typeface="Arial" panose="020B0604020202020204" pitchFamily="34" charset="0"/>
              </a:rPr>
              <a:t>графе</a:t>
            </a:r>
            <a:r>
              <a:rPr sz="1680" spc="-40" dirty="0">
                <a:cs typeface="Arial" panose="020B0604020202020204" pitchFamily="34" charset="0"/>
              </a:rPr>
              <a:t> </a:t>
            </a:r>
            <a:r>
              <a:rPr sz="1680" spc="-35" dirty="0">
                <a:cs typeface="Arial" panose="020B0604020202020204" pitchFamily="34" charset="0"/>
              </a:rPr>
              <a:t>"Код</a:t>
            </a:r>
            <a:r>
              <a:rPr sz="1680" spc="-25" dirty="0">
                <a:cs typeface="Arial" panose="020B0604020202020204" pitchFamily="34" charset="0"/>
              </a:rPr>
              <a:t> </a:t>
            </a:r>
            <a:r>
              <a:rPr sz="1680" dirty="0">
                <a:cs typeface="Arial" panose="020B0604020202020204" pitchFamily="34" charset="0"/>
              </a:rPr>
              <a:t>товара,</a:t>
            </a:r>
            <a:r>
              <a:rPr sz="1680" spc="-35" dirty="0">
                <a:cs typeface="Arial" panose="020B0604020202020204" pitchFamily="34" charset="0"/>
              </a:rPr>
              <a:t> </a:t>
            </a:r>
            <a:r>
              <a:rPr sz="1680" spc="-10" dirty="0">
                <a:cs typeface="Arial" panose="020B0604020202020204" pitchFamily="34" charset="0"/>
              </a:rPr>
              <a:t>работы, </a:t>
            </a:r>
            <a:r>
              <a:rPr sz="1680" dirty="0">
                <a:cs typeface="Arial" panose="020B0604020202020204" pitchFamily="34" charset="0"/>
              </a:rPr>
              <a:t>услуги по</a:t>
            </a:r>
            <a:r>
              <a:rPr sz="1680" spc="-20" dirty="0">
                <a:cs typeface="Arial" panose="020B0604020202020204" pitchFamily="34" charset="0"/>
              </a:rPr>
              <a:t> </a:t>
            </a:r>
            <a:r>
              <a:rPr sz="1680" spc="-10" dirty="0">
                <a:cs typeface="Arial" panose="020B0604020202020204" pitchFamily="34" charset="0"/>
              </a:rPr>
              <a:t>Общероссийскому</a:t>
            </a:r>
            <a:r>
              <a:rPr sz="1680" spc="-40" dirty="0">
                <a:cs typeface="Arial" panose="020B0604020202020204" pitchFamily="34" charset="0"/>
              </a:rPr>
              <a:t> </a:t>
            </a:r>
            <a:r>
              <a:rPr sz="1680" spc="-20" dirty="0">
                <a:cs typeface="Arial" panose="020B0604020202020204" pitchFamily="34" charset="0"/>
              </a:rPr>
              <a:t>классификатору</a:t>
            </a:r>
            <a:r>
              <a:rPr sz="1680" spc="-40" dirty="0">
                <a:cs typeface="Arial" panose="020B0604020202020204" pitchFamily="34" charset="0"/>
              </a:rPr>
              <a:t> </a:t>
            </a:r>
            <a:r>
              <a:rPr sz="1680" spc="-20" dirty="0">
                <a:cs typeface="Arial" panose="020B0604020202020204" pitchFamily="34" charset="0"/>
              </a:rPr>
              <a:t>продукции</a:t>
            </a:r>
            <a:r>
              <a:rPr sz="1680" spc="-14" dirty="0">
                <a:cs typeface="Arial" panose="020B0604020202020204" pitchFamily="34" charset="0"/>
              </a:rPr>
              <a:t> </a:t>
            </a:r>
            <a:r>
              <a:rPr sz="1680" dirty="0">
                <a:cs typeface="Arial" panose="020B0604020202020204" pitchFamily="34" charset="0"/>
              </a:rPr>
              <a:t>по</a:t>
            </a:r>
            <a:r>
              <a:rPr sz="1680" spc="-20" dirty="0">
                <a:cs typeface="Arial" panose="020B0604020202020204" pitchFamily="34" charset="0"/>
              </a:rPr>
              <a:t> </a:t>
            </a:r>
            <a:r>
              <a:rPr sz="1680" dirty="0">
                <a:cs typeface="Arial" panose="020B0604020202020204" pitchFamily="34" charset="0"/>
              </a:rPr>
              <a:t>видам</a:t>
            </a:r>
            <a:r>
              <a:rPr sz="1680" spc="-10" dirty="0">
                <a:cs typeface="Arial" panose="020B0604020202020204" pitchFamily="34" charset="0"/>
              </a:rPr>
              <a:t> экономической деятельности</a:t>
            </a:r>
            <a:r>
              <a:rPr sz="1680" spc="-55" dirty="0">
                <a:cs typeface="Arial" panose="020B0604020202020204" pitchFamily="34" charset="0"/>
              </a:rPr>
              <a:t> </a:t>
            </a:r>
            <a:r>
              <a:rPr sz="1680" spc="-30" dirty="0">
                <a:cs typeface="Arial" panose="020B0604020202020204" pitchFamily="34" charset="0"/>
              </a:rPr>
              <a:t>ОК </a:t>
            </a:r>
            <a:r>
              <a:rPr sz="1680" spc="-10" dirty="0">
                <a:cs typeface="Arial" panose="020B0604020202020204" pitchFamily="34" charset="0"/>
              </a:rPr>
              <a:t>034-</a:t>
            </a:r>
            <a:r>
              <a:rPr sz="1680" dirty="0">
                <a:cs typeface="Arial" panose="020B0604020202020204" pitchFamily="34" charset="0"/>
              </a:rPr>
              <a:t>2014</a:t>
            </a:r>
            <a:r>
              <a:rPr sz="1680" spc="-35" dirty="0">
                <a:cs typeface="Arial" panose="020B0604020202020204" pitchFamily="34" charset="0"/>
              </a:rPr>
              <a:t> </a:t>
            </a:r>
            <a:r>
              <a:rPr sz="1680" spc="-20" dirty="0">
                <a:cs typeface="Arial" panose="020B0604020202020204" pitchFamily="34" charset="0"/>
              </a:rPr>
              <a:t>(КПЕС</a:t>
            </a:r>
            <a:r>
              <a:rPr sz="1680" spc="-40" dirty="0">
                <a:cs typeface="Arial" panose="020B0604020202020204" pitchFamily="34" charset="0"/>
              </a:rPr>
              <a:t> </a:t>
            </a:r>
            <a:r>
              <a:rPr sz="1680" dirty="0">
                <a:cs typeface="Arial" panose="020B0604020202020204" pitchFamily="34" charset="0"/>
              </a:rPr>
              <a:t>2008)"</a:t>
            </a:r>
            <a:r>
              <a:rPr sz="1680" spc="-30" dirty="0">
                <a:cs typeface="Arial" panose="020B0604020202020204" pitchFamily="34" charset="0"/>
              </a:rPr>
              <a:t> </a:t>
            </a:r>
            <a:r>
              <a:rPr sz="1680" dirty="0">
                <a:cs typeface="Arial" panose="020B0604020202020204" pitchFamily="34" charset="0"/>
              </a:rPr>
              <a:t>(далее</a:t>
            </a:r>
            <a:r>
              <a:rPr sz="1680" spc="-20" dirty="0">
                <a:cs typeface="Arial" panose="020B0604020202020204" pitchFamily="34" charset="0"/>
              </a:rPr>
              <a:t> </a:t>
            </a:r>
            <a:r>
              <a:rPr sz="1680" dirty="0">
                <a:cs typeface="Arial" panose="020B0604020202020204" pitchFamily="34" charset="0"/>
              </a:rPr>
              <a:t>-</a:t>
            </a:r>
            <a:r>
              <a:rPr sz="1680" spc="-30" dirty="0">
                <a:cs typeface="Arial" panose="020B0604020202020204" pitchFamily="34" charset="0"/>
              </a:rPr>
              <a:t> </a:t>
            </a:r>
            <a:r>
              <a:rPr sz="1680" spc="-74" dirty="0">
                <a:cs typeface="Arial" panose="020B0604020202020204" pitchFamily="34" charset="0"/>
              </a:rPr>
              <a:t>ОКПД</a:t>
            </a:r>
            <a:r>
              <a:rPr sz="1680" spc="-25" dirty="0">
                <a:cs typeface="Arial" panose="020B0604020202020204" pitchFamily="34" charset="0"/>
              </a:rPr>
              <a:t> </a:t>
            </a:r>
            <a:r>
              <a:rPr sz="1680" dirty="0">
                <a:cs typeface="Arial" panose="020B0604020202020204" pitchFamily="34" charset="0"/>
              </a:rPr>
              <a:t>2)</a:t>
            </a:r>
            <a:r>
              <a:rPr sz="1680" spc="-35" dirty="0">
                <a:cs typeface="Arial" panose="020B0604020202020204" pitchFamily="34" charset="0"/>
              </a:rPr>
              <a:t> </a:t>
            </a:r>
            <a:r>
              <a:rPr sz="1680" spc="-20" dirty="0">
                <a:cs typeface="Arial" panose="020B0604020202020204" pitchFamily="34" charset="0"/>
              </a:rPr>
              <a:t>(подпункт</a:t>
            </a:r>
            <a:r>
              <a:rPr sz="1680" spc="-14" dirty="0">
                <a:cs typeface="Arial" panose="020B0604020202020204" pitchFamily="34" charset="0"/>
              </a:rPr>
              <a:t> </a:t>
            </a:r>
            <a:r>
              <a:rPr sz="1680" dirty="0">
                <a:cs typeface="Arial" panose="020B0604020202020204" pitchFamily="34" charset="0"/>
              </a:rPr>
              <a:t>"д"</a:t>
            </a:r>
            <a:r>
              <a:rPr sz="1680" spc="-14" dirty="0">
                <a:cs typeface="Arial" panose="020B0604020202020204" pitchFamily="34" charset="0"/>
              </a:rPr>
              <a:t> </a:t>
            </a:r>
            <a:r>
              <a:rPr sz="1680" spc="-10" dirty="0">
                <a:cs typeface="Arial" panose="020B0604020202020204" pitchFamily="34" charset="0"/>
              </a:rPr>
              <a:t>пункта</a:t>
            </a:r>
            <a:r>
              <a:rPr sz="1680" spc="-5" dirty="0">
                <a:cs typeface="Arial" panose="020B0604020202020204" pitchFamily="34" charset="0"/>
              </a:rPr>
              <a:t> </a:t>
            </a:r>
            <a:r>
              <a:rPr sz="1680" spc="-50" dirty="0">
                <a:cs typeface="Arial" panose="020B0604020202020204" pitchFamily="34" charset="0"/>
              </a:rPr>
              <a:t>4 </a:t>
            </a:r>
            <a:r>
              <a:rPr sz="1680" spc="-10" dirty="0">
                <a:cs typeface="Arial" panose="020B0604020202020204" pitchFamily="34" charset="0"/>
              </a:rPr>
              <a:t>Постановления</a:t>
            </a:r>
            <a:r>
              <a:rPr sz="1680" spc="-44" dirty="0">
                <a:cs typeface="Arial" panose="020B0604020202020204" pitchFamily="34" charset="0"/>
              </a:rPr>
              <a:t> </a:t>
            </a:r>
            <a:r>
              <a:rPr sz="1680" dirty="0">
                <a:cs typeface="Arial" panose="020B0604020202020204" pitchFamily="34" charset="0"/>
              </a:rPr>
              <a:t>N</a:t>
            </a:r>
            <a:r>
              <a:rPr sz="1680" spc="-20" dirty="0">
                <a:cs typeface="Arial" panose="020B0604020202020204" pitchFamily="34" charset="0"/>
              </a:rPr>
              <a:t> </a:t>
            </a:r>
            <a:r>
              <a:rPr sz="1680" dirty="0">
                <a:cs typeface="Arial" panose="020B0604020202020204" pitchFamily="34" charset="0"/>
              </a:rPr>
              <a:t>1875).</a:t>
            </a:r>
            <a:r>
              <a:rPr sz="1680" spc="-30" dirty="0">
                <a:cs typeface="Arial" panose="020B0604020202020204" pitchFamily="34" charset="0"/>
              </a:rPr>
              <a:t> </a:t>
            </a:r>
            <a:r>
              <a:rPr sz="1680" dirty="0">
                <a:cs typeface="Arial" panose="020B0604020202020204" pitchFamily="34" charset="0"/>
              </a:rPr>
              <a:t>Аналогичные</a:t>
            </a:r>
            <a:r>
              <a:rPr sz="1680" spc="-25" dirty="0">
                <a:cs typeface="Arial" panose="020B0604020202020204" pitchFamily="34" charset="0"/>
              </a:rPr>
              <a:t> </a:t>
            </a:r>
            <a:r>
              <a:rPr sz="1680" spc="-10" dirty="0">
                <a:cs typeface="Arial" panose="020B0604020202020204" pitchFamily="34" charset="0"/>
              </a:rPr>
              <a:t>положения</a:t>
            </a:r>
            <a:r>
              <a:rPr sz="1680" spc="-44" dirty="0">
                <a:cs typeface="Arial" panose="020B0604020202020204" pitchFamily="34" charset="0"/>
              </a:rPr>
              <a:t> </a:t>
            </a:r>
            <a:r>
              <a:rPr sz="1680" spc="-10" dirty="0">
                <a:cs typeface="Arial" panose="020B0604020202020204" pitchFamily="34" charset="0"/>
              </a:rPr>
              <a:t>установлены</a:t>
            </a:r>
            <a:r>
              <a:rPr sz="1680" spc="-25" dirty="0">
                <a:cs typeface="Arial" panose="020B0604020202020204" pitchFamily="34" charset="0"/>
              </a:rPr>
              <a:t> </a:t>
            </a:r>
            <a:r>
              <a:rPr sz="1680" dirty="0">
                <a:cs typeface="Arial" panose="020B0604020202020204" pitchFamily="34" charset="0"/>
              </a:rPr>
              <a:t>в</a:t>
            </a:r>
            <a:r>
              <a:rPr sz="1680" spc="-20" dirty="0">
                <a:cs typeface="Arial" panose="020B0604020202020204" pitchFamily="34" charset="0"/>
              </a:rPr>
              <a:t> </a:t>
            </a:r>
            <a:r>
              <a:rPr sz="1680" spc="-10" dirty="0">
                <a:cs typeface="Arial" panose="020B0604020202020204" pitchFamily="34" charset="0"/>
              </a:rPr>
              <a:t>отношении ограничения</a:t>
            </a:r>
            <a:r>
              <a:rPr sz="1680" spc="-30" dirty="0">
                <a:cs typeface="Arial" panose="020B0604020202020204" pitchFamily="34" charset="0"/>
              </a:rPr>
              <a:t> </a:t>
            </a:r>
            <a:r>
              <a:rPr sz="1680" dirty="0">
                <a:cs typeface="Arial" panose="020B0604020202020204" pitchFamily="34" charset="0"/>
              </a:rPr>
              <a:t>и</a:t>
            </a:r>
            <a:r>
              <a:rPr sz="1680" spc="-14" dirty="0">
                <a:cs typeface="Arial" panose="020B0604020202020204" pitchFamily="34" charset="0"/>
              </a:rPr>
              <a:t> </a:t>
            </a:r>
            <a:r>
              <a:rPr sz="1680" spc="-10" dirty="0">
                <a:cs typeface="Arial" panose="020B0604020202020204" pitchFamily="34" charset="0"/>
              </a:rPr>
              <a:t>минимальной</a:t>
            </a:r>
            <a:r>
              <a:rPr sz="1680" spc="-14" dirty="0">
                <a:cs typeface="Arial" panose="020B0604020202020204" pitchFamily="34" charset="0"/>
              </a:rPr>
              <a:t> </a:t>
            </a:r>
            <a:r>
              <a:rPr sz="1680" dirty="0">
                <a:cs typeface="Arial" panose="020B0604020202020204" pitchFamily="34" charset="0"/>
              </a:rPr>
              <a:t>доли</a:t>
            </a:r>
            <a:r>
              <a:rPr sz="1680" spc="-14" dirty="0">
                <a:cs typeface="Arial" panose="020B0604020202020204" pitchFamily="34" charset="0"/>
              </a:rPr>
              <a:t> </a:t>
            </a:r>
            <a:r>
              <a:rPr sz="1680" spc="-20" dirty="0">
                <a:cs typeface="Arial" panose="020B0604020202020204" pitchFamily="34" charset="0"/>
              </a:rPr>
              <a:t>(подпункты</a:t>
            </a:r>
            <a:r>
              <a:rPr sz="1680" spc="-10" dirty="0">
                <a:cs typeface="Arial" panose="020B0604020202020204" pitchFamily="34" charset="0"/>
              </a:rPr>
              <a:t> </a:t>
            </a:r>
            <a:r>
              <a:rPr sz="1680" dirty="0">
                <a:cs typeface="Arial" panose="020B0604020202020204" pitchFamily="34" charset="0"/>
              </a:rPr>
              <a:t>"д"</a:t>
            </a:r>
            <a:r>
              <a:rPr sz="1680" spc="-5" dirty="0">
                <a:cs typeface="Arial" panose="020B0604020202020204" pitchFamily="34" charset="0"/>
              </a:rPr>
              <a:t> </a:t>
            </a:r>
            <a:r>
              <a:rPr sz="1680" dirty="0">
                <a:cs typeface="Arial" panose="020B0604020202020204" pitchFamily="34" charset="0"/>
              </a:rPr>
              <a:t>и</a:t>
            </a:r>
            <a:r>
              <a:rPr sz="1680" spc="-5" dirty="0">
                <a:cs typeface="Arial" panose="020B0604020202020204" pitchFamily="34" charset="0"/>
              </a:rPr>
              <a:t> </a:t>
            </a:r>
            <a:r>
              <a:rPr sz="1680" dirty="0">
                <a:cs typeface="Arial" panose="020B0604020202020204" pitchFamily="34" charset="0"/>
              </a:rPr>
              <a:t>"е"</a:t>
            </a:r>
            <a:r>
              <a:rPr sz="1680" spc="-14" dirty="0">
                <a:cs typeface="Arial" panose="020B0604020202020204" pitchFamily="34" charset="0"/>
              </a:rPr>
              <a:t> </a:t>
            </a:r>
            <a:r>
              <a:rPr sz="1680" spc="-10" dirty="0">
                <a:cs typeface="Arial" panose="020B0604020202020204" pitchFamily="34" charset="0"/>
              </a:rPr>
              <a:t>пункта</a:t>
            </a:r>
            <a:r>
              <a:rPr sz="1680" spc="5" dirty="0">
                <a:cs typeface="Arial" panose="020B0604020202020204" pitchFamily="34" charset="0"/>
              </a:rPr>
              <a:t> </a:t>
            </a:r>
            <a:r>
              <a:rPr sz="1680" dirty="0">
                <a:cs typeface="Arial" panose="020B0604020202020204" pitchFamily="34" charset="0"/>
              </a:rPr>
              <a:t>4</a:t>
            </a:r>
            <a:r>
              <a:rPr sz="1680" spc="-14" dirty="0">
                <a:cs typeface="Arial" panose="020B0604020202020204" pitchFamily="34" charset="0"/>
              </a:rPr>
              <a:t> </a:t>
            </a:r>
            <a:r>
              <a:rPr sz="1680" spc="-10" dirty="0">
                <a:cs typeface="Arial" panose="020B0604020202020204" pitchFamily="34" charset="0"/>
              </a:rPr>
              <a:t>Постановления</a:t>
            </a:r>
            <a:r>
              <a:rPr sz="1680" spc="-35" dirty="0">
                <a:cs typeface="Arial" panose="020B0604020202020204" pitchFamily="34" charset="0"/>
              </a:rPr>
              <a:t> </a:t>
            </a:r>
            <a:r>
              <a:rPr sz="1680" spc="-50" dirty="0">
                <a:cs typeface="Arial" panose="020B0604020202020204" pitchFamily="34" charset="0"/>
              </a:rPr>
              <a:t>N </a:t>
            </a:r>
            <a:r>
              <a:rPr sz="1680" spc="-10" dirty="0">
                <a:cs typeface="Arial" panose="020B0604020202020204" pitchFamily="34" charset="0"/>
              </a:rPr>
              <a:t>1875).</a:t>
            </a:r>
            <a:endParaRPr sz="1680" dirty="0">
              <a:cs typeface="Arial" panose="020B0604020202020204" pitchFamily="34" charset="0"/>
            </a:endParaRPr>
          </a:p>
        </p:txBody>
      </p:sp>
      <p:pic>
        <p:nvPicPr>
          <p:cNvPr id="16390" name="Рисунок 9">
            <a:extLst>
              <a:ext uri="{FF2B5EF4-FFF2-40B4-BE49-F238E27FC236}">
                <a16:creationId xmlns:a16="http://schemas.microsoft.com/office/drawing/2014/main" id="{C0900F49-F2B5-A27E-4E9E-47185E0C5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3954463"/>
            <a:ext cx="51784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0">
            <a:extLst>
              <a:ext uri="{FF2B5EF4-FFF2-40B4-BE49-F238E27FC236}">
                <a16:creationId xmlns:a16="http://schemas.microsoft.com/office/drawing/2014/main" id="{86EBD564-EB5B-1C0B-C7C1-C5421BCD5A7C}"/>
              </a:ext>
            </a:extLst>
          </p:cNvPr>
          <p:cNvSpPr txBox="1">
            <a:spLocks noChangeArrowheads="1"/>
          </p:cNvSpPr>
          <p:nvPr/>
        </p:nvSpPr>
        <p:spPr bwMode="auto">
          <a:xfrm>
            <a:off x="4008438" y="5316538"/>
            <a:ext cx="2447925" cy="92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latin typeface="Arial" panose="020B0604020202020204" pitchFamily="34" charset="0"/>
              </a:rPr>
              <a:t>? Необходимо устанавливать запрет</a:t>
            </a:r>
          </a:p>
        </p:txBody>
      </p:sp>
      <p:sp>
        <p:nvSpPr>
          <p:cNvPr id="16392" name="TextBox 11">
            <a:extLst>
              <a:ext uri="{FF2B5EF4-FFF2-40B4-BE49-F238E27FC236}">
                <a16:creationId xmlns:a16="http://schemas.microsoft.com/office/drawing/2014/main" id="{AABB68F2-9F45-E5B2-1A46-B85EBC91CE93}"/>
              </a:ext>
            </a:extLst>
          </p:cNvPr>
          <p:cNvSpPr txBox="1">
            <a:spLocks noChangeArrowheads="1"/>
          </p:cNvSpPr>
          <p:nvPr/>
        </p:nvSpPr>
        <p:spPr bwMode="auto">
          <a:xfrm>
            <a:off x="6816725" y="3003550"/>
            <a:ext cx="4921250" cy="3324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400">
                <a:latin typeface="Arial" panose="020B0604020202020204" pitchFamily="34" charset="0"/>
              </a:rPr>
              <a:t>Наименования товаров, работ, услуг в Перечнях указаны для цели отнесения закупаемых заказчиком товаров, работ, услуг к товарам, работам, услугам, при закупках которых подлежат применению соответствующие "защитные" меры. </a:t>
            </a:r>
          </a:p>
          <a:p>
            <a:pPr>
              <a:spcBef>
                <a:spcPct val="0"/>
              </a:spcBef>
              <a:buFontTx/>
              <a:buNone/>
            </a:pPr>
            <a:r>
              <a:rPr lang="ru-RU" altLang="ru-RU" sz="1400">
                <a:latin typeface="Arial" panose="020B0604020202020204" pitchFamily="34" charset="0"/>
              </a:rPr>
              <a:t>Требования об использовании таких наименований для целей описания объекта закупки Постановлением N 1875 не установлены, в том числе поскольку указанный вопрос к предмету регулирования Постановления N 1875 не относится. </a:t>
            </a:r>
          </a:p>
          <a:p>
            <a:pPr>
              <a:spcBef>
                <a:spcPct val="0"/>
              </a:spcBef>
              <a:buFontTx/>
              <a:buNone/>
            </a:pPr>
            <a:r>
              <a:rPr lang="ru-RU" altLang="ru-RU" sz="1400">
                <a:latin typeface="Arial" panose="020B0604020202020204" pitchFamily="34" charset="0"/>
              </a:rPr>
              <a:t>В этой связи при применении Постановления N 1875 </a:t>
            </a:r>
            <a:r>
              <a:rPr lang="ru-RU" altLang="ru-RU" sz="1400" b="1">
                <a:latin typeface="Arial" panose="020B0604020202020204" pitchFamily="34" charset="0"/>
              </a:rPr>
              <a:t>не предусматривается обеспечение дословного соответствия наименований, указанных в описании объекта закупки</a:t>
            </a:r>
            <a:r>
              <a:rPr lang="ru-RU" altLang="ru-RU" sz="1400">
                <a:latin typeface="Arial" panose="020B0604020202020204" pitchFamily="34" charset="0"/>
              </a:rPr>
              <a:t>, наименованиям, указанным в Перечнях. </a:t>
            </a:r>
          </a:p>
        </p:txBody>
      </p:sp>
      <p:pic>
        <p:nvPicPr>
          <p:cNvPr id="16393" name="Рисунок 13">
            <a:extLst>
              <a:ext uri="{FF2B5EF4-FFF2-40B4-BE49-F238E27FC236}">
                <a16:creationId xmlns:a16="http://schemas.microsoft.com/office/drawing/2014/main" id="{3A2A6818-7DC2-0B3C-4398-A4300773C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513" y="345598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Рисунок 15">
            <a:extLst>
              <a:ext uri="{FF2B5EF4-FFF2-40B4-BE49-F238E27FC236}">
                <a16:creationId xmlns:a16="http://schemas.microsoft.com/office/drawing/2014/main" id="{219A8F4D-C86A-8A84-A536-CA861B074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3455988"/>
            <a:ext cx="3514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9700C122-18B8-5D91-8D21-A13A137614E5}"/>
              </a:ext>
            </a:extLst>
          </p:cNvPr>
          <p:cNvSpPr txBox="1"/>
          <p:nvPr/>
        </p:nvSpPr>
        <p:spPr>
          <a:xfrm>
            <a:off x="5032375" y="6424613"/>
            <a:ext cx="6978650" cy="369887"/>
          </a:xfrm>
          <a:prstGeom prst="rect">
            <a:avLst/>
          </a:prstGeom>
          <a:solidFill>
            <a:schemeClr val="bg1">
              <a:lumMod val="85000"/>
            </a:schemeClr>
          </a:solidFill>
          <a:ln>
            <a:solidFill>
              <a:srgbClr val="000000"/>
            </a:solidFill>
          </a:ln>
        </p:spPr>
        <p:txBody>
          <a:bodyPr>
            <a:spAutoFit/>
          </a:bodyPr>
          <a:lstStyle/>
          <a:p>
            <a:pPr>
              <a:defRPr/>
            </a:pPr>
            <a:r>
              <a:rPr lang="ru-RU" dirty="0" err="1"/>
              <a:t>Инф.письмо</a:t>
            </a:r>
            <a:r>
              <a:rPr lang="ru-RU" dirty="0"/>
              <a:t> Минфина России от 26.06.2025 N 24-01-06/62311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1">
            <a:extLst>
              <a:ext uri="{FF2B5EF4-FFF2-40B4-BE49-F238E27FC236}">
                <a16:creationId xmlns:a16="http://schemas.microsoft.com/office/drawing/2014/main" id="{E20C35FB-90D6-881D-C3DD-1AED60A23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109ED6A-E65F-3717-FCA1-480F6CC3145B}"/>
              </a:ext>
            </a:extLst>
          </p:cNvPr>
          <p:cNvSpPr txBox="1"/>
          <p:nvPr/>
        </p:nvSpPr>
        <p:spPr>
          <a:xfrm>
            <a:off x="4224338" y="274638"/>
            <a:ext cx="7705725" cy="830262"/>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prstClr val="black"/>
                </a:solidFill>
                <a:cs typeface="Arial" panose="020B0604020202020204" pitchFamily="34" charset="0"/>
              </a:rPr>
              <a:t>Как определить какое исключение из </a:t>
            </a:r>
            <a:r>
              <a:rPr lang="ru-RU" sz="2400" b="1" dirty="0" err="1">
                <a:solidFill>
                  <a:prstClr val="black"/>
                </a:solidFill>
                <a:cs typeface="Arial" panose="020B0604020202020204" pitchFamily="34" charset="0"/>
              </a:rPr>
              <a:t>нацрежима</a:t>
            </a:r>
            <a:r>
              <a:rPr lang="ru-RU" sz="2400" b="1" dirty="0">
                <a:solidFill>
                  <a:prstClr val="black"/>
                </a:solidFill>
                <a:cs typeface="Arial" panose="020B0604020202020204" pitchFamily="34" charset="0"/>
              </a:rPr>
              <a:t> устанавливать.</a:t>
            </a:r>
          </a:p>
        </p:txBody>
      </p:sp>
      <p:pic>
        <p:nvPicPr>
          <p:cNvPr id="18436" name="Рисунок 3">
            <a:extLst>
              <a:ext uri="{FF2B5EF4-FFF2-40B4-BE49-F238E27FC236}">
                <a16:creationId xmlns:a16="http://schemas.microsoft.com/office/drawing/2014/main" id="{3D3045BB-629C-9DF4-2C4A-16E317A47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104900"/>
            <a:ext cx="3535362"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a:extLst>
              <a:ext uri="{FF2B5EF4-FFF2-40B4-BE49-F238E27FC236}">
                <a16:creationId xmlns:a16="http://schemas.microsoft.com/office/drawing/2014/main" id="{5671E773-409F-D32C-D911-7006FB9A1134}"/>
              </a:ext>
            </a:extLst>
          </p:cNvPr>
          <p:cNvSpPr txBox="1">
            <a:spLocks noChangeArrowheads="1"/>
          </p:cNvSpPr>
          <p:nvPr/>
        </p:nvSpPr>
        <p:spPr bwMode="auto">
          <a:xfrm>
            <a:off x="3648075" y="1412875"/>
            <a:ext cx="5832475" cy="368300"/>
          </a:xfrm>
          <a:prstGeom prst="rect">
            <a:avLst/>
          </a:prstGeom>
          <a:noFill/>
          <a:ln w="9525">
            <a:solidFill>
              <a:srgbClr val="00406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 правом нижнем углу в личном кабинете</a:t>
            </a:r>
          </a:p>
        </p:txBody>
      </p:sp>
      <p:sp>
        <p:nvSpPr>
          <p:cNvPr id="6" name="Стрелка: вниз 5">
            <a:extLst>
              <a:ext uri="{FF2B5EF4-FFF2-40B4-BE49-F238E27FC236}">
                <a16:creationId xmlns:a16="http://schemas.microsoft.com/office/drawing/2014/main" id="{5296F29A-BA23-E7A1-AA94-A4C7ED566935}"/>
              </a:ext>
            </a:extLst>
          </p:cNvPr>
          <p:cNvSpPr/>
          <p:nvPr/>
        </p:nvSpPr>
        <p:spPr>
          <a:xfrm>
            <a:off x="1487488" y="2060575"/>
            <a:ext cx="431800" cy="647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8439" name="Рисунок 9">
            <a:extLst>
              <a:ext uri="{FF2B5EF4-FFF2-40B4-BE49-F238E27FC236}">
                <a16:creationId xmlns:a16="http://schemas.microsoft.com/office/drawing/2014/main" id="{82B74736-B39D-5987-A843-F0D91D88F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2878138"/>
            <a:ext cx="56991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a:extLst>
              <a:ext uri="{FF2B5EF4-FFF2-40B4-BE49-F238E27FC236}">
                <a16:creationId xmlns:a16="http://schemas.microsoft.com/office/drawing/2014/main" id="{0C1C9EC1-AC47-BF01-5492-CA026B304162}"/>
              </a:ext>
            </a:extLst>
          </p:cNvPr>
          <p:cNvSpPr/>
          <p:nvPr/>
        </p:nvSpPr>
        <p:spPr>
          <a:xfrm>
            <a:off x="1000125" y="1755775"/>
            <a:ext cx="1223963" cy="304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право 11">
            <a:extLst>
              <a:ext uri="{FF2B5EF4-FFF2-40B4-BE49-F238E27FC236}">
                <a16:creationId xmlns:a16="http://schemas.microsoft.com/office/drawing/2014/main" id="{02C97ED1-6A49-0DAB-6890-7BAEDAC1C1B3}"/>
              </a:ext>
            </a:extLst>
          </p:cNvPr>
          <p:cNvSpPr/>
          <p:nvPr/>
        </p:nvSpPr>
        <p:spPr>
          <a:xfrm>
            <a:off x="5519738" y="4581525"/>
            <a:ext cx="820737"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42" name="TextBox 12">
            <a:extLst>
              <a:ext uri="{FF2B5EF4-FFF2-40B4-BE49-F238E27FC236}">
                <a16:creationId xmlns:a16="http://schemas.microsoft.com/office/drawing/2014/main" id="{7EED5AA4-A449-7F45-9CF2-850321982547}"/>
              </a:ext>
            </a:extLst>
          </p:cNvPr>
          <p:cNvSpPr txBox="1">
            <a:spLocks noChangeArrowheads="1"/>
          </p:cNvSpPr>
          <p:nvPr/>
        </p:nvSpPr>
        <p:spPr bwMode="auto">
          <a:xfrm>
            <a:off x="6483350" y="2901950"/>
            <a:ext cx="511333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pic>
        <p:nvPicPr>
          <p:cNvPr id="18443" name="Рисунок 14">
            <a:extLst>
              <a:ext uri="{FF2B5EF4-FFF2-40B4-BE49-F238E27FC236}">
                <a16:creationId xmlns:a16="http://schemas.microsoft.com/office/drawing/2014/main" id="{EBEFE38E-DDB3-C629-D2CD-096C1DA7DF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675" y="2532063"/>
            <a:ext cx="4359275"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1">
            <a:extLst>
              <a:ext uri="{FF2B5EF4-FFF2-40B4-BE49-F238E27FC236}">
                <a16:creationId xmlns:a16="http://schemas.microsoft.com/office/drawing/2014/main" id="{BA7184E2-787F-D5D6-A608-4FF6045A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8A879BF-5051-7D2E-4E01-14F6B8F1B0A9}"/>
              </a:ext>
            </a:extLst>
          </p:cNvPr>
          <p:cNvSpPr txBox="1"/>
          <p:nvPr/>
        </p:nvSpPr>
        <p:spPr>
          <a:xfrm>
            <a:off x="4224338" y="274638"/>
            <a:ext cx="7705725" cy="830262"/>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a:spAutoFit/>
          </a:bodyPr>
          <a:lstStyle/>
          <a:p>
            <a:pPr algn="ctr">
              <a:defRPr/>
            </a:pPr>
            <a:r>
              <a:rPr lang="ru-RU" sz="2400" b="1" dirty="0">
                <a:solidFill>
                  <a:prstClr val="black"/>
                </a:solidFill>
                <a:cs typeface="Arial" panose="020B0604020202020204" pitchFamily="34" charset="0"/>
              </a:rPr>
              <a:t>Как определить какое исключение из </a:t>
            </a:r>
            <a:r>
              <a:rPr lang="ru-RU" sz="2400" b="1" dirty="0" err="1">
                <a:solidFill>
                  <a:prstClr val="black"/>
                </a:solidFill>
                <a:cs typeface="Arial" panose="020B0604020202020204" pitchFamily="34" charset="0"/>
              </a:rPr>
              <a:t>нацрежима</a:t>
            </a:r>
            <a:r>
              <a:rPr lang="ru-RU" sz="2400" b="1" dirty="0">
                <a:solidFill>
                  <a:prstClr val="black"/>
                </a:solidFill>
                <a:cs typeface="Arial" panose="020B0604020202020204" pitchFamily="34" charset="0"/>
              </a:rPr>
              <a:t> устанавливать.</a:t>
            </a:r>
          </a:p>
        </p:txBody>
      </p:sp>
      <p:sp>
        <p:nvSpPr>
          <p:cNvPr id="19460" name="TextBox 12">
            <a:extLst>
              <a:ext uri="{FF2B5EF4-FFF2-40B4-BE49-F238E27FC236}">
                <a16:creationId xmlns:a16="http://schemas.microsoft.com/office/drawing/2014/main" id="{0CAEDA01-3E9C-7016-2DF3-6387274B9F06}"/>
              </a:ext>
            </a:extLst>
          </p:cNvPr>
          <p:cNvSpPr txBox="1">
            <a:spLocks noChangeArrowheads="1"/>
          </p:cNvSpPr>
          <p:nvPr/>
        </p:nvSpPr>
        <p:spPr bwMode="auto">
          <a:xfrm>
            <a:off x="6483350" y="2901950"/>
            <a:ext cx="511333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sp>
        <p:nvSpPr>
          <p:cNvPr id="19461" name="TextBox 1">
            <a:extLst>
              <a:ext uri="{FF2B5EF4-FFF2-40B4-BE49-F238E27FC236}">
                <a16:creationId xmlns:a16="http://schemas.microsoft.com/office/drawing/2014/main" id="{86799D9A-7AB6-54FF-4F50-A76DED14FA76}"/>
              </a:ext>
            </a:extLst>
          </p:cNvPr>
          <p:cNvSpPr txBox="1">
            <a:spLocks noChangeArrowheads="1"/>
          </p:cNvSpPr>
          <p:nvPr/>
        </p:nvSpPr>
        <p:spPr bwMode="auto">
          <a:xfrm>
            <a:off x="406400" y="1192213"/>
            <a:ext cx="1015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Объект закупки</a:t>
            </a:r>
            <a:r>
              <a:rPr lang="ru-RU" altLang="ru-RU" sz="1800">
                <a:latin typeface="Arial" panose="020B0604020202020204" pitchFamily="34" charset="0"/>
              </a:rPr>
              <a:t>: клапан гемостатический – медицинское изделие. Код ОКПД2 32.50.50.190</a:t>
            </a:r>
          </a:p>
        </p:txBody>
      </p:sp>
      <p:pic>
        <p:nvPicPr>
          <p:cNvPr id="19462" name="Рисунок 6">
            <a:extLst>
              <a:ext uri="{FF2B5EF4-FFF2-40B4-BE49-F238E27FC236}">
                <a16:creationId xmlns:a16="http://schemas.microsoft.com/office/drawing/2014/main" id="{145B29CA-CB69-4262-9CC5-A50B27ED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01800"/>
            <a:ext cx="483076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Стрелка: вправо 11">
            <a:extLst>
              <a:ext uri="{FF2B5EF4-FFF2-40B4-BE49-F238E27FC236}">
                <a16:creationId xmlns:a16="http://schemas.microsoft.com/office/drawing/2014/main" id="{F5DDBB5A-88C6-10AC-C1B5-640DACD71008}"/>
              </a:ext>
            </a:extLst>
          </p:cNvPr>
          <p:cNvSpPr/>
          <p:nvPr/>
        </p:nvSpPr>
        <p:spPr>
          <a:xfrm>
            <a:off x="4429125" y="3276600"/>
            <a:ext cx="820738" cy="3698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9464" name="Рисунок 13">
            <a:extLst>
              <a:ext uri="{FF2B5EF4-FFF2-40B4-BE49-F238E27FC236}">
                <a16:creationId xmlns:a16="http://schemas.microsoft.com/office/drawing/2014/main" id="{C0C30FE5-A316-504D-1232-7772637DD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1597025"/>
            <a:ext cx="408146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Рисунок 16">
            <a:extLst>
              <a:ext uri="{FF2B5EF4-FFF2-40B4-BE49-F238E27FC236}">
                <a16:creationId xmlns:a16="http://schemas.microsoft.com/office/drawing/2014/main" id="{ECBDDB38-F792-47B5-63E4-9A3D112A9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5381625"/>
            <a:ext cx="20526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Овал 17">
            <a:extLst>
              <a:ext uri="{FF2B5EF4-FFF2-40B4-BE49-F238E27FC236}">
                <a16:creationId xmlns:a16="http://schemas.microsoft.com/office/drawing/2014/main" id="{753087B0-8F30-AFE3-1CC9-C31C090A239D}"/>
              </a:ext>
            </a:extLst>
          </p:cNvPr>
          <p:cNvSpPr/>
          <p:nvPr/>
        </p:nvSpPr>
        <p:spPr>
          <a:xfrm>
            <a:off x="5594350" y="4868863"/>
            <a:ext cx="889000" cy="249237"/>
          </a:xfrm>
          <a:prstGeom prst="ellipse">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72631-9D78-47B0-CF12-77995783700C}"/>
            </a:ext>
          </a:extLst>
        </p:cNvPr>
        <p:cNvGrpSpPr/>
        <p:nvPr/>
      </p:nvGrpSpPr>
      <p:grpSpPr>
        <a:xfrm>
          <a:off x="0" y="0"/>
          <a:ext cx="0" cy="0"/>
          <a:chOff x="0" y="0"/>
          <a:chExt cx="0" cy="0"/>
        </a:xfrm>
      </p:grpSpPr>
      <p:pic>
        <p:nvPicPr>
          <p:cNvPr id="22531" name="Рисунок 1">
            <a:extLst>
              <a:ext uri="{FF2B5EF4-FFF2-40B4-BE49-F238E27FC236}">
                <a16:creationId xmlns:a16="http://schemas.microsoft.com/office/drawing/2014/main" id="{6E412B0F-57D8-1816-E88C-0AA0B2C2D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1730A86-4FD2-5E7D-7E66-CC6F5C4CA758}"/>
              </a:ext>
            </a:extLst>
          </p:cNvPr>
          <p:cNvSpPr txBox="1"/>
          <p:nvPr/>
        </p:nvSpPr>
        <p:spPr>
          <a:xfrm>
            <a:off x="2895600" y="228600"/>
            <a:ext cx="8839200" cy="830997"/>
          </a:xfrm>
          <a:prstGeom prst="rect">
            <a:avLst/>
          </a:prstGeom>
          <a:solidFill>
            <a:schemeClr val="accent6"/>
          </a:solidFill>
        </p:spPr>
        <p:txBody>
          <a:bodyPr wrap="square">
            <a:spAutoFit/>
          </a:bodyPr>
          <a:lstStyle/>
          <a:p>
            <a:pPr algn="ctr">
              <a:defRPr/>
            </a:pPr>
            <a:r>
              <a:rPr lang="ru-RU" sz="2400" b="1" dirty="0">
                <a:solidFill>
                  <a:schemeClr val="bg1"/>
                </a:solidFill>
                <a:latin typeface="Arial" panose="020B0604020202020204" pitchFamily="34" charset="0"/>
                <a:cs typeface="Arial" panose="020B0604020202020204" pitchFamily="34" charset="0"/>
              </a:rPr>
              <a:t>Правила и </a:t>
            </a:r>
            <a:r>
              <a:rPr lang="ru-RU" sz="2400" b="1" spc="-5" dirty="0">
                <a:solidFill>
                  <a:schemeClr val="bg1"/>
                </a:solidFill>
                <a:latin typeface="Arial" panose="020B0604020202020204" pitchFamily="34" charset="0"/>
                <a:cs typeface="Arial" panose="020B0604020202020204" pitchFamily="34" charset="0"/>
              </a:rPr>
              <a:t>формы размещения </a:t>
            </a:r>
            <a:r>
              <a:rPr lang="ru-RU" sz="2400" b="1" dirty="0">
                <a:solidFill>
                  <a:schemeClr val="bg1"/>
                </a:solidFill>
                <a:latin typeface="Arial" panose="020B0604020202020204" pitchFamily="34" charset="0"/>
                <a:cs typeface="Arial" panose="020B0604020202020204" pitchFamily="34" charset="0"/>
              </a:rPr>
              <a:t>информации </a:t>
            </a:r>
            <a:r>
              <a:rPr lang="ru-RU" sz="2400" b="1" spc="-710" dirty="0">
                <a:solidFill>
                  <a:schemeClr val="bg1"/>
                </a:solidFill>
                <a:latin typeface="Arial" panose="020B0604020202020204" pitchFamily="34" charset="0"/>
                <a:cs typeface="Arial" panose="020B0604020202020204" pitchFamily="34" charset="0"/>
              </a:rPr>
              <a:t> </a:t>
            </a:r>
            <a:r>
              <a:rPr lang="ru-RU" sz="2400" b="1" dirty="0">
                <a:solidFill>
                  <a:schemeClr val="bg1"/>
                </a:solidFill>
                <a:latin typeface="Arial" panose="020B0604020202020204" pitchFamily="34" charset="0"/>
                <a:cs typeface="Arial" panose="020B0604020202020204" pitchFamily="34" charset="0"/>
              </a:rPr>
              <a:t>в ЕИС</a:t>
            </a:r>
          </a:p>
          <a:p>
            <a:pPr algn="ctr">
              <a:defRPr/>
            </a:pPr>
            <a:r>
              <a:rPr lang="ru-RU" sz="2400" b="1" spc="-25" dirty="0">
                <a:solidFill>
                  <a:schemeClr val="bg1"/>
                </a:solidFill>
                <a:latin typeface="Arial" panose="020B0604020202020204" pitchFamily="34" charset="0"/>
                <a:cs typeface="Arial" panose="020B0604020202020204" pitchFamily="34" charset="0"/>
              </a:rPr>
              <a:t> </a:t>
            </a:r>
            <a:r>
              <a:rPr lang="ru-RU" sz="2400" b="1" dirty="0">
                <a:solidFill>
                  <a:schemeClr val="bg1"/>
                </a:solidFill>
                <a:latin typeface="Arial" panose="020B0604020202020204" pitchFamily="34" charset="0"/>
                <a:cs typeface="Arial" panose="020B0604020202020204" pitchFamily="34" charset="0"/>
              </a:rPr>
              <a:t>(п.9 ПП 908)</a:t>
            </a:r>
          </a:p>
        </p:txBody>
      </p:sp>
      <p:sp>
        <p:nvSpPr>
          <p:cNvPr id="2" name="object 3">
            <a:extLst>
              <a:ext uri="{FF2B5EF4-FFF2-40B4-BE49-F238E27FC236}">
                <a16:creationId xmlns:a16="http://schemas.microsoft.com/office/drawing/2014/main" id="{86B8FADC-365A-D481-6168-3A807D959140}"/>
              </a:ext>
            </a:extLst>
          </p:cNvPr>
          <p:cNvSpPr txBox="1"/>
          <p:nvPr/>
        </p:nvSpPr>
        <p:spPr>
          <a:xfrm>
            <a:off x="561976" y="1335151"/>
            <a:ext cx="11325224" cy="4729500"/>
          </a:xfrm>
          <a:prstGeom prst="rect">
            <a:avLst/>
          </a:prstGeom>
        </p:spPr>
        <p:txBody>
          <a:bodyPr vert="horz" wrap="square" lIns="0" tIns="63500" rIns="0" bIns="0" rtlCol="0">
            <a:spAutoFit/>
          </a:bodyPr>
          <a:lstStyle/>
          <a:p>
            <a:pPr marL="248920" marR="5080">
              <a:spcBef>
                <a:spcPts val="500"/>
              </a:spcBef>
              <a:buAutoNum type="arabicPeriod"/>
              <a:tabLst>
                <a:tab pos="248920" algn="l"/>
              </a:tabLst>
            </a:pPr>
            <a:r>
              <a:rPr b="1" dirty="0">
                <a:latin typeface="Arial" panose="020B0604020202020204" pitchFamily="34" charset="0"/>
                <a:cs typeface="Arial" panose="020B0604020202020204" pitchFamily="34" charset="0"/>
              </a:rPr>
              <a:t>В </a:t>
            </a:r>
            <a:r>
              <a:rPr b="1" spc="-20" dirty="0">
                <a:latin typeface="Arial" panose="020B0604020202020204" pitchFamily="34" charset="0"/>
                <a:cs typeface="Arial" panose="020B0604020202020204" pitchFamily="34" charset="0"/>
              </a:rPr>
              <a:t>электронной </a:t>
            </a:r>
            <a:r>
              <a:rPr b="1" dirty="0">
                <a:latin typeface="Arial" panose="020B0604020202020204" pitchFamily="34" charset="0"/>
                <a:cs typeface="Arial" panose="020B0604020202020204" pitchFamily="34" charset="0"/>
              </a:rPr>
              <a:t>форме </a:t>
            </a:r>
            <a:r>
              <a:rPr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возможность </a:t>
            </a:r>
            <a:r>
              <a:rPr b="1" spc="-5" dirty="0">
                <a:latin typeface="Arial" panose="020B0604020202020204" pitchFamily="34" charset="0"/>
                <a:cs typeface="Arial" panose="020B0604020202020204" pitchFamily="34" charset="0"/>
              </a:rPr>
              <a:t>его </a:t>
            </a:r>
            <a:r>
              <a:rPr b="1" spc="-10" dirty="0">
                <a:latin typeface="Arial" panose="020B0604020202020204" pitchFamily="34" charset="0"/>
                <a:cs typeface="Arial" panose="020B0604020202020204" pitchFamily="34" charset="0"/>
              </a:rPr>
              <a:t>сохранения </a:t>
            </a:r>
            <a:r>
              <a:rPr b="1" spc="-5" dirty="0">
                <a:latin typeface="Arial" panose="020B0604020202020204" pitchFamily="34" charset="0"/>
                <a:cs typeface="Arial" panose="020B0604020202020204" pitchFamily="34" charset="0"/>
              </a:rPr>
              <a:t>на </a:t>
            </a:r>
            <a:r>
              <a:rPr b="1" spc="-10" dirty="0">
                <a:latin typeface="Arial" panose="020B0604020202020204" pitchFamily="34" charset="0"/>
                <a:cs typeface="Arial" panose="020B0604020202020204" pitchFamily="34" charset="0"/>
              </a:rPr>
              <a:t>технических </a:t>
            </a:r>
            <a:r>
              <a:rPr b="1" spc="-20" dirty="0">
                <a:latin typeface="Arial" panose="020B0604020202020204" pitchFamily="34" charset="0"/>
                <a:cs typeface="Arial" panose="020B0604020202020204" pitchFamily="34" charset="0"/>
              </a:rPr>
              <a:t>средствах </a:t>
            </a:r>
            <a:r>
              <a:rPr b="1" spc="-395" dirty="0">
                <a:latin typeface="Arial" panose="020B0604020202020204" pitchFamily="34" charset="0"/>
                <a:cs typeface="Arial" panose="020B0604020202020204" pitchFamily="34" charset="0"/>
              </a:rPr>
              <a:t> </a:t>
            </a:r>
            <a:r>
              <a:rPr b="1" spc="-20" dirty="0">
                <a:latin typeface="Arial" panose="020B0604020202020204" pitchFamily="34" charset="0"/>
                <a:cs typeface="Arial" panose="020B0604020202020204" pitchFamily="34" charset="0"/>
              </a:rPr>
              <a:t>пользователей</a:t>
            </a:r>
            <a:r>
              <a:rPr b="1" spc="-4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и</a:t>
            </a:r>
            <a:r>
              <a:rPr spc="10"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допускающем</a:t>
            </a:r>
            <a:r>
              <a:rPr spc="-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после</a:t>
            </a:r>
            <a:r>
              <a:rPr spc="-2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сохранения</a:t>
            </a:r>
            <a:r>
              <a:rPr spc="10"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возможность</a:t>
            </a:r>
            <a:r>
              <a:rPr b="1" spc="-30" dirty="0">
                <a:latin typeface="Arial" panose="020B0604020202020204" pitchFamily="34" charset="0"/>
                <a:cs typeface="Arial" panose="020B0604020202020204" pitchFamily="34" charset="0"/>
              </a:rPr>
              <a:t> </a:t>
            </a:r>
            <a:r>
              <a:rPr b="1" spc="-15" dirty="0" err="1">
                <a:latin typeface="Arial" panose="020B0604020202020204" pitchFamily="34" charset="0"/>
                <a:cs typeface="Arial" panose="020B0604020202020204" pitchFamily="34" charset="0"/>
              </a:rPr>
              <a:t>поиска</a:t>
            </a:r>
            <a:r>
              <a:rPr b="1" spc="-45" dirty="0">
                <a:latin typeface="Arial" panose="020B0604020202020204" pitchFamily="34" charset="0"/>
                <a:cs typeface="Arial" panose="020B0604020202020204" pitchFamily="34" charset="0"/>
              </a:rPr>
              <a:t> </a:t>
            </a:r>
            <a:r>
              <a:rPr b="1" dirty="0">
                <a:latin typeface="Arial" panose="020B0604020202020204" pitchFamily="34" charset="0"/>
                <a:cs typeface="Arial" panose="020B0604020202020204" pitchFamily="34" charset="0"/>
              </a:rPr>
              <a:t>и</a:t>
            </a:r>
            <a:r>
              <a:rPr lang="ru-RU" b="1" dirty="0">
                <a:latin typeface="Arial" panose="020B0604020202020204" pitchFamily="34" charset="0"/>
                <a:cs typeface="Arial" panose="020B0604020202020204" pitchFamily="34" charset="0"/>
              </a:rPr>
              <a:t> </a:t>
            </a:r>
            <a:r>
              <a:rPr b="1" spc="-10" dirty="0" err="1">
                <a:latin typeface="Arial" panose="020B0604020202020204" pitchFamily="34" charset="0"/>
                <a:cs typeface="Arial" panose="020B0604020202020204" pitchFamily="34" charset="0"/>
              </a:rPr>
              <a:t>копирования</a:t>
            </a:r>
            <a:r>
              <a:rPr b="1" spc="-45"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произвольного</a:t>
            </a:r>
            <a:r>
              <a:rPr b="1" spc="-45"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фрагмента</a:t>
            </a:r>
            <a:r>
              <a:rPr b="1" spc="-105" dirty="0">
                <a:latin typeface="Arial" panose="020B0604020202020204" pitchFamily="34" charset="0"/>
                <a:cs typeface="Arial" panose="020B0604020202020204" pitchFamily="34" charset="0"/>
              </a:rPr>
              <a:t> </a:t>
            </a:r>
            <a:r>
              <a:rPr b="1" spc="-20" dirty="0">
                <a:latin typeface="Arial" panose="020B0604020202020204" pitchFamily="34" charset="0"/>
                <a:cs typeface="Arial" panose="020B0604020202020204" pitchFamily="34" charset="0"/>
              </a:rPr>
              <a:t>текста.</a:t>
            </a:r>
            <a:endParaRPr dirty="0">
              <a:latin typeface="Arial" panose="020B0604020202020204" pitchFamily="34" charset="0"/>
              <a:cs typeface="Arial" panose="020B0604020202020204" pitchFamily="34" charset="0"/>
            </a:endParaRPr>
          </a:p>
          <a:p>
            <a:pPr marL="24765"/>
            <a:r>
              <a:rPr i="1" spc="-15" dirty="0">
                <a:latin typeface="Arial" panose="020B0604020202020204" pitchFamily="34" charset="0"/>
                <a:cs typeface="Arial" panose="020B0604020202020204" pitchFamily="34" charset="0"/>
              </a:rPr>
              <a:t>Например,</a:t>
            </a:r>
            <a:r>
              <a:rPr i="1" spc="10"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документация</a:t>
            </a:r>
            <a:r>
              <a:rPr i="1" spc="-55"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о</a:t>
            </a:r>
            <a:r>
              <a:rPr i="1" spc="10" dirty="0">
                <a:latin typeface="Arial" panose="020B0604020202020204" pitchFamily="34" charset="0"/>
                <a:cs typeface="Arial" panose="020B0604020202020204" pitchFamily="34" charset="0"/>
              </a:rPr>
              <a:t> </a:t>
            </a:r>
            <a:r>
              <a:rPr i="1" spc="-20" dirty="0">
                <a:latin typeface="Arial" panose="020B0604020202020204" pitchFamily="34" charset="0"/>
                <a:cs typeface="Arial" panose="020B0604020202020204" pitchFamily="34" charset="0"/>
              </a:rPr>
              <a:t>закупке</a:t>
            </a:r>
            <a:r>
              <a:rPr i="1" dirty="0">
                <a:latin typeface="Arial" panose="020B0604020202020204" pitchFamily="34" charset="0"/>
                <a:cs typeface="Arial" panose="020B0604020202020204" pitchFamily="34" charset="0"/>
              </a:rPr>
              <a:t> </a:t>
            </a:r>
            <a:r>
              <a:rPr i="1" spc="-20" dirty="0">
                <a:latin typeface="Arial" panose="020B0604020202020204" pitchFamily="34" charset="0"/>
                <a:cs typeface="Arial" panose="020B0604020202020204" pitchFamily="34" charset="0"/>
              </a:rPr>
              <a:t>должна</a:t>
            </a:r>
            <a:r>
              <a:rPr i="1" spc="-10"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быть </a:t>
            </a:r>
            <a:r>
              <a:rPr i="1" spc="-5" dirty="0">
                <a:latin typeface="Arial" panose="020B0604020202020204" pitchFamily="34" charset="0"/>
                <a:cs typeface="Arial" panose="020B0604020202020204" pitchFamily="34" charset="0"/>
              </a:rPr>
              <a:t>размещена</a:t>
            </a:r>
            <a:r>
              <a:rPr i="1" spc="-35"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в</a:t>
            </a:r>
            <a:r>
              <a:rPr i="1" spc="50" dirty="0">
                <a:latin typeface="Arial" panose="020B0604020202020204" pitchFamily="34" charset="0"/>
                <a:cs typeface="Arial" panose="020B0604020202020204" pitchFamily="34" charset="0"/>
              </a:rPr>
              <a:t> </a:t>
            </a:r>
            <a:r>
              <a:rPr i="1" dirty="0" err="1">
                <a:latin typeface="Arial" panose="020B0604020202020204" pitchFamily="34" charset="0"/>
                <a:cs typeface="Arial" panose="020B0604020202020204" pitchFamily="34" charset="0"/>
              </a:rPr>
              <a:t>формате</a:t>
            </a:r>
            <a:r>
              <a:rPr i="1" dirty="0">
                <a:latin typeface="Arial" panose="020B0604020202020204" pitchFamily="34" charset="0"/>
                <a:cs typeface="Arial" panose="020B0604020202020204" pitchFamily="34" charset="0"/>
              </a:rPr>
              <a:t>,</a:t>
            </a:r>
            <a:r>
              <a:rPr lang="ru-RU" i="1" dirty="0">
                <a:latin typeface="Arial" panose="020B0604020202020204" pitchFamily="34" charset="0"/>
                <a:cs typeface="Arial" panose="020B0604020202020204" pitchFamily="34" charset="0"/>
              </a:rPr>
              <a:t> </a:t>
            </a:r>
            <a:r>
              <a:rPr i="1" spc="-10" dirty="0" err="1">
                <a:latin typeface="Arial" panose="020B0604020202020204" pitchFamily="34" charset="0"/>
                <a:cs typeface="Arial" panose="020B0604020202020204" pitchFamily="34" charset="0"/>
              </a:rPr>
              <a:t>позволяющем</a:t>
            </a:r>
            <a:r>
              <a:rPr i="1" spc="-50"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ее</a:t>
            </a:r>
            <a:r>
              <a:rPr i="1" spc="5" dirty="0">
                <a:latin typeface="Arial" panose="020B0604020202020204" pitchFamily="34" charset="0"/>
                <a:cs typeface="Arial" panose="020B0604020202020204" pitchFamily="34" charset="0"/>
              </a:rPr>
              <a:t> </a:t>
            </a:r>
            <a:r>
              <a:rPr i="1" spc="-20" dirty="0">
                <a:latin typeface="Arial" panose="020B0604020202020204" pitchFamily="34" charset="0"/>
                <a:cs typeface="Arial" panose="020B0604020202020204" pitchFamily="34" charset="0"/>
              </a:rPr>
              <a:t>скачать,</a:t>
            </a:r>
            <a:r>
              <a:rPr i="1" spc="10" dirty="0">
                <a:latin typeface="Arial" panose="020B0604020202020204" pitchFamily="34" charset="0"/>
                <a:cs typeface="Arial" panose="020B0604020202020204" pitchFamily="34" charset="0"/>
              </a:rPr>
              <a:t> </a:t>
            </a:r>
            <a:r>
              <a:rPr i="1" spc="-15" dirty="0">
                <a:latin typeface="Arial" panose="020B0604020202020204" pitchFamily="34" charset="0"/>
                <a:cs typeface="Arial" panose="020B0604020202020204" pitchFamily="34" charset="0"/>
              </a:rPr>
              <a:t>копировать,</a:t>
            </a:r>
            <a:r>
              <a:rPr i="1" spc="10"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вырезать</a:t>
            </a:r>
            <a:r>
              <a:rPr i="1" spc="-35"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отдельные</a:t>
            </a:r>
            <a:r>
              <a:rPr i="1" spc="5"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фрагменты</a:t>
            </a:r>
            <a:endParaRPr dirty="0">
              <a:latin typeface="Arial" panose="020B0604020202020204" pitchFamily="34" charset="0"/>
              <a:cs typeface="Arial" panose="020B0604020202020204" pitchFamily="34" charset="0"/>
            </a:endParaRPr>
          </a:p>
          <a:p>
            <a:pPr marL="248920">
              <a:buAutoNum type="arabicPeriod" startAt="2"/>
              <a:tabLst>
                <a:tab pos="248920" algn="l"/>
              </a:tabLst>
            </a:pPr>
            <a:r>
              <a:rPr b="1" dirty="0">
                <a:latin typeface="Arial" panose="020B0604020202020204" pitchFamily="34" charset="0"/>
                <a:cs typeface="Arial" panose="020B0604020202020204" pitchFamily="34" charset="0"/>
              </a:rPr>
              <a:t>в</a:t>
            </a:r>
            <a:r>
              <a:rPr b="1" spc="-15"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графическом</a:t>
            </a:r>
            <a:r>
              <a:rPr b="1" spc="-55"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образе</a:t>
            </a:r>
            <a:r>
              <a:rPr b="1" spc="-35"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оригинала</a:t>
            </a:r>
            <a:r>
              <a:rPr b="1" spc="15" dirty="0">
                <a:latin typeface="Arial" panose="020B0604020202020204" pitchFamily="34" charset="0"/>
                <a:cs typeface="Arial" panose="020B0604020202020204" pitchFamily="34" charset="0"/>
              </a:rPr>
              <a:t> </a:t>
            </a:r>
            <a:r>
              <a:rPr b="1" spc="-15" dirty="0">
                <a:latin typeface="Arial" panose="020B0604020202020204" pitchFamily="34" charset="0"/>
                <a:cs typeface="Arial" panose="020B0604020202020204" pitchFamily="34" charset="0"/>
              </a:rPr>
              <a:t>документа</a:t>
            </a:r>
            <a:r>
              <a:rPr spc="-15"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24765"/>
            <a:r>
              <a:rPr i="1" spc="-15" dirty="0">
                <a:latin typeface="Arial" panose="020B0604020202020204" pitchFamily="34" charset="0"/>
                <a:cs typeface="Arial" panose="020B0604020202020204" pitchFamily="34" charset="0"/>
              </a:rPr>
              <a:t>Например,</a:t>
            </a:r>
            <a:r>
              <a:rPr i="1" spc="25"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изображение</a:t>
            </a:r>
            <a:r>
              <a:rPr i="1" spc="-30"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товара,</a:t>
            </a:r>
            <a:r>
              <a:rPr i="1" spc="-25"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являющегося</a:t>
            </a:r>
            <a:r>
              <a:rPr i="1" spc="-30"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частью</a:t>
            </a:r>
            <a:r>
              <a:rPr i="1"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технического</a:t>
            </a:r>
            <a:r>
              <a:rPr i="1" spc="65"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задания.</a:t>
            </a:r>
            <a:endParaRPr dirty="0">
              <a:latin typeface="Arial" panose="020B0604020202020204" pitchFamily="34" charset="0"/>
              <a:cs typeface="Arial" panose="020B0604020202020204" pitchFamily="34" charset="0"/>
            </a:endParaRPr>
          </a:p>
          <a:p>
            <a:pPr marL="302260" marR="935355">
              <a:spcBef>
                <a:spcPts val="464"/>
              </a:spcBef>
              <a:buAutoNum type="arabicPeriod" startAt="3"/>
              <a:tabLst>
                <a:tab pos="302260" algn="l"/>
              </a:tabLst>
            </a:pPr>
            <a:r>
              <a:rPr b="1" spc="-5" dirty="0">
                <a:latin typeface="Arial" panose="020B0604020202020204" pitchFamily="34" charset="0"/>
                <a:cs typeface="Arial" panose="020B0604020202020204" pitchFamily="34" charset="0"/>
              </a:rPr>
              <a:t>Структурированный </a:t>
            </a:r>
            <a:r>
              <a:rPr b="1" dirty="0">
                <a:latin typeface="Arial" panose="020B0604020202020204" pitchFamily="34" charset="0"/>
                <a:cs typeface="Arial" panose="020B0604020202020204" pitchFamily="34" charset="0"/>
              </a:rPr>
              <a:t>вид </a:t>
            </a:r>
            <a:r>
              <a:rPr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документы, созданные </a:t>
            </a:r>
            <a:r>
              <a:rPr dirty="0">
                <a:latin typeface="Arial" panose="020B0604020202020204" pitchFamily="34" charset="0"/>
                <a:cs typeface="Arial" panose="020B0604020202020204" pitchFamily="34" charset="0"/>
              </a:rPr>
              <a:t>с </a:t>
            </a:r>
            <a:r>
              <a:rPr spc="-5" dirty="0">
                <a:latin typeface="Arial" panose="020B0604020202020204" pitchFamily="34" charset="0"/>
                <a:cs typeface="Arial" panose="020B0604020202020204" pitchFamily="34" charset="0"/>
              </a:rPr>
              <a:t>помощью </a:t>
            </a:r>
            <a:r>
              <a:rPr spc="-20" dirty="0">
                <a:latin typeface="Arial" panose="020B0604020202020204" pitchFamily="34" charset="0"/>
                <a:cs typeface="Arial" panose="020B0604020202020204" pitchFamily="34" charset="0"/>
              </a:rPr>
              <a:t>средств, </a:t>
            </a:r>
            <a:r>
              <a:rPr spc="-39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предусмотренных</a:t>
            </a:r>
            <a:r>
              <a:rPr spc="20"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программно-аппаратным</a:t>
            </a:r>
            <a:r>
              <a:rPr spc="-50" dirty="0">
                <a:latin typeface="Arial" panose="020B0604020202020204" pitchFamily="34" charset="0"/>
                <a:cs typeface="Arial" panose="020B0604020202020204" pitchFamily="34" charset="0"/>
              </a:rPr>
              <a:t> </a:t>
            </a:r>
            <a:r>
              <a:rPr spc="-20" dirty="0" err="1">
                <a:latin typeface="Arial" panose="020B0604020202020204" pitchFamily="34" charset="0"/>
                <a:cs typeface="Arial" panose="020B0604020202020204" pitchFamily="34" charset="0"/>
              </a:rPr>
              <a:t>комплексом</a:t>
            </a:r>
            <a:r>
              <a:rPr spc="45" dirty="0">
                <a:latin typeface="Arial" panose="020B0604020202020204" pitchFamily="34" charset="0"/>
                <a:cs typeface="Arial" panose="020B0604020202020204" pitchFamily="34" charset="0"/>
              </a:rPr>
              <a:t> </a:t>
            </a:r>
            <a:r>
              <a:rPr spc="-15" dirty="0" err="1">
                <a:latin typeface="Arial" panose="020B0604020202020204" pitchFamily="34" charset="0"/>
                <a:cs typeface="Arial" panose="020B0604020202020204" pitchFamily="34" charset="0"/>
              </a:rPr>
              <a:t>единой</a:t>
            </a:r>
            <a:r>
              <a:rPr lang="ru-RU" spc="-15" dirty="0">
                <a:latin typeface="Arial" panose="020B0604020202020204" pitchFamily="34" charset="0"/>
                <a:cs typeface="Arial" panose="020B0604020202020204" pitchFamily="34" charset="0"/>
              </a:rPr>
              <a:t> </a:t>
            </a:r>
            <a:r>
              <a:rPr spc="-5" dirty="0" err="1">
                <a:latin typeface="Arial" panose="020B0604020202020204" pitchFamily="34" charset="0"/>
                <a:cs typeface="Arial" panose="020B0604020202020204" pitchFamily="34" charset="0"/>
              </a:rPr>
              <a:t>информационной</a:t>
            </a:r>
            <a:r>
              <a:rPr spc="-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системы </a:t>
            </a:r>
            <a:r>
              <a:rPr spc="-5" dirty="0">
                <a:latin typeface="Arial" panose="020B0604020202020204" pitchFamily="34" charset="0"/>
                <a:cs typeface="Arial" panose="020B0604020202020204" pitchFamily="34" charset="0"/>
              </a:rPr>
              <a:t>(далее </a:t>
            </a:r>
            <a:r>
              <a:rPr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функционал </a:t>
            </a:r>
            <a:r>
              <a:rPr spc="-15" dirty="0">
                <a:latin typeface="Arial" panose="020B0604020202020204" pitchFamily="34" charset="0"/>
                <a:cs typeface="Arial" panose="020B0604020202020204" pitchFamily="34" charset="0"/>
              </a:rPr>
              <a:t>единой </a:t>
            </a:r>
            <a:r>
              <a:rPr spc="-5" dirty="0">
                <a:latin typeface="Arial" panose="020B0604020202020204" pitchFamily="34" charset="0"/>
                <a:cs typeface="Arial" panose="020B0604020202020204" pitchFamily="34" charset="0"/>
              </a:rPr>
              <a:t>информационной </a:t>
            </a:r>
            <a:r>
              <a:rPr spc="-395" dirty="0">
                <a:latin typeface="Arial" panose="020B0604020202020204" pitchFamily="34" charset="0"/>
                <a:cs typeface="Arial" panose="020B0604020202020204" pitchFamily="34" charset="0"/>
              </a:rPr>
              <a:t> </a:t>
            </a:r>
            <a:r>
              <a:rPr spc="-20" dirty="0">
                <a:latin typeface="Arial" panose="020B0604020202020204" pitchFamily="34" charset="0"/>
                <a:cs typeface="Arial" panose="020B0604020202020204" pitchFamily="34" charset="0"/>
              </a:rPr>
              <a:t>системы)</a:t>
            </a:r>
            <a:endParaRPr dirty="0">
              <a:latin typeface="Arial" panose="020B0604020202020204" pitchFamily="34" charset="0"/>
              <a:cs typeface="Arial" panose="020B0604020202020204" pitchFamily="34" charset="0"/>
            </a:endParaRPr>
          </a:p>
          <a:p>
            <a:pPr marL="24765"/>
            <a:r>
              <a:rPr i="1" spc="-15" dirty="0">
                <a:latin typeface="Arial" panose="020B0604020202020204" pitchFamily="34" charset="0"/>
                <a:cs typeface="Arial" panose="020B0604020202020204" pitchFamily="34" charset="0"/>
              </a:rPr>
              <a:t>Например,</a:t>
            </a:r>
            <a:r>
              <a:rPr i="1" spc="15"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размещение</a:t>
            </a:r>
            <a:r>
              <a:rPr i="1" spc="-45"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извещения</a:t>
            </a:r>
            <a:r>
              <a:rPr i="1" spc="-45"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о</a:t>
            </a:r>
            <a:r>
              <a:rPr i="1" spc="10"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закупке</a:t>
            </a:r>
            <a:r>
              <a:rPr i="1" spc="-30" dirty="0">
                <a:latin typeface="Arial" panose="020B0604020202020204" pitchFamily="34" charset="0"/>
                <a:cs typeface="Arial" panose="020B0604020202020204" pitchFamily="34" charset="0"/>
              </a:rPr>
              <a:t> </a:t>
            </a:r>
            <a:r>
              <a:rPr i="1" spc="-5" dirty="0">
                <a:latin typeface="Arial" panose="020B0604020202020204" pitchFamily="34" charset="0"/>
                <a:cs typeface="Arial" panose="020B0604020202020204" pitchFamily="34" charset="0"/>
              </a:rPr>
              <a:t>или</a:t>
            </a:r>
            <a:r>
              <a:rPr i="1" spc="-20"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плана</a:t>
            </a:r>
            <a:r>
              <a:rPr i="1" spc="45" dirty="0">
                <a:latin typeface="Arial" panose="020B0604020202020204" pitchFamily="34" charset="0"/>
                <a:cs typeface="Arial" panose="020B0604020202020204" pitchFamily="34" charset="0"/>
              </a:rPr>
              <a:t> </a:t>
            </a:r>
            <a:r>
              <a:rPr i="1" spc="-10" dirty="0">
                <a:latin typeface="Arial" panose="020B0604020202020204" pitchFamily="34" charset="0"/>
                <a:cs typeface="Arial" panose="020B0604020202020204" pitchFamily="34" charset="0"/>
              </a:rPr>
              <a:t>закупок</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a:spcBef>
                <a:spcPts val="15"/>
              </a:spcBef>
            </a:pPr>
            <a:endParaRPr sz="2300" dirty="0">
              <a:latin typeface="Arial" panose="020B0604020202020204" pitchFamily="34" charset="0"/>
              <a:cs typeface="Arial" panose="020B0604020202020204" pitchFamily="34" charset="0"/>
            </a:endParaRPr>
          </a:p>
          <a:p>
            <a:pPr marL="367665" marR="343535" algn="just"/>
            <a:r>
              <a:rPr sz="2000" spc="-20" dirty="0">
                <a:latin typeface="Arial" panose="020B0604020202020204" pitchFamily="34" charset="0"/>
                <a:cs typeface="Arial" panose="020B0604020202020204" pitchFamily="34" charset="0"/>
              </a:rPr>
              <a:t>Сведения, </a:t>
            </a:r>
            <a:r>
              <a:rPr sz="2000" spc="-25" dirty="0">
                <a:latin typeface="Arial" panose="020B0604020202020204" pitchFamily="34" charset="0"/>
                <a:cs typeface="Arial" panose="020B0604020202020204" pitchFamily="34" charset="0"/>
              </a:rPr>
              <a:t>содержащиеся </a:t>
            </a:r>
            <a:r>
              <a:rPr sz="2000" dirty="0">
                <a:latin typeface="Arial" panose="020B0604020202020204" pitchFamily="34" charset="0"/>
                <a:cs typeface="Arial" panose="020B0604020202020204" pitchFamily="34" charset="0"/>
              </a:rPr>
              <a:t>в </a:t>
            </a:r>
            <a:r>
              <a:rPr sz="2000" spc="-20" dirty="0">
                <a:latin typeface="Arial" panose="020B0604020202020204" pitchFamily="34" charset="0"/>
                <a:cs typeface="Arial" panose="020B0604020202020204" pitchFamily="34" charset="0"/>
              </a:rPr>
              <a:t>документах, </a:t>
            </a:r>
            <a:r>
              <a:rPr sz="2000" spc="-25" dirty="0">
                <a:latin typeface="Arial" panose="020B0604020202020204" pitchFamily="34" charset="0"/>
                <a:cs typeface="Arial" panose="020B0604020202020204" pitchFamily="34" charset="0"/>
              </a:rPr>
              <a:t>должны </a:t>
            </a:r>
            <a:r>
              <a:rPr sz="2000" spc="-5" dirty="0">
                <a:latin typeface="Arial" panose="020B0604020202020204" pitchFamily="34" charset="0"/>
                <a:cs typeface="Arial" panose="020B0604020202020204" pitchFamily="34" charset="0"/>
              </a:rPr>
              <a:t>совпадать, </a:t>
            </a:r>
            <a:r>
              <a:rPr sz="2000" dirty="0">
                <a:latin typeface="Arial" panose="020B0604020202020204" pitchFamily="34" charset="0"/>
                <a:cs typeface="Arial" panose="020B0604020202020204" pitchFamily="34" charset="0"/>
              </a:rPr>
              <a:t>а в случае </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несовпадения </a:t>
            </a:r>
            <a:r>
              <a:rPr sz="2000" spc="-15" dirty="0">
                <a:latin typeface="Arial" panose="020B0604020202020204" pitchFamily="34" charset="0"/>
                <a:cs typeface="Arial" panose="020B0604020202020204" pitchFamily="34" charset="0"/>
              </a:rPr>
              <a:t>приоритетными являются </a:t>
            </a:r>
            <a:r>
              <a:rPr sz="2000" spc="-20" dirty="0">
                <a:latin typeface="Arial" panose="020B0604020202020204" pitchFamily="34" charset="0"/>
                <a:cs typeface="Arial" panose="020B0604020202020204" pitchFamily="34" charset="0"/>
              </a:rPr>
              <a:t>сведения, </a:t>
            </a:r>
            <a:r>
              <a:rPr sz="2000" spc="-5" dirty="0">
                <a:latin typeface="Arial" panose="020B0604020202020204" pitchFamily="34" charset="0"/>
                <a:cs typeface="Arial" panose="020B0604020202020204" pitchFamily="34" charset="0"/>
              </a:rPr>
              <a:t>составленные </a:t>
            </a:r>
            <a:r>
              <a:rPr sz="2000" dirty="0">
                <a:latin typeface="Arial" panose="020B0604020202020204" pitchFamily="34" charset="0"/>
                <a:cs typeface="Arial" panose="020B0604020202020204" pitchFamily="34" charset="0"/>
              </a:rPr>
              <a:t>с </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помощью</a:t>
            </a:r>
            <a:r>
              <a:rPr sz="2000" spc="-55"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функционала</a:t>
            </a:r>
            <a:r>
              <a:rPr sz="2000" b="1" spc="-3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единой</a:t>
            </a:r>
            <a:r>
              <a:rPr sz="2000" b="1" spc="-5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информационной</a:t>
            </a:r>
            <a:r>
              <a:rPr sz="2000" b="1" spc="-23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системы.</a:t>
            </a:r>
            <a:endParaRPr sz="2000" dirty="0">
              <a:latin typeface="Arial" panose="020B0604020202020204" pitchFamily="34" charset="0"/>
              <a:cs typeface="Arial" panose="020B0604020202020204" pitchFamily="34" charset="0"/>
            </a:endParaRPr>
          </a:p>
        </p:txBody>
      </p:sp>
      <p:sp>
        <p:nvSpPr>
          <p:cNvPr id="3" name="object 4">
            <a:extLst>
              <a:ext uri="{FF2B5EF4-FFF2-40B4-BE49-F238E27FC236}">
                <a16:creationId xmlns:a16="http://schemas.microsoft.com/office/drawing/2014/main" id="{3E067195-02B4-80B4-F14F-9910D173437C}"/>
              </a:ext>
            </a:extLst>
          </p:cNvPr>
          <p:cNvSpPr/>
          <p:nvPr/>
        </p:nvSpPr>
        <p:spPr>
          <a:xfrm>
            <a:off x="304800" y="4437889"/>
            <a:ext cx="11430000" cy="575945"/>
          </a:xfrm>
          <a:custGeom>
            <a:avLst/>
            <a:gdLst/>
            <a:ahLst/>
            <a:cxnLst/>
            <a:rect l="l" t="t" r="r" b="b"/>
            <a:pathLst>
              <a:path w="8281670" h="575945">
                <a:moveTo>
                  <a:pt x="8281288" y="0"/>
                </a:moveTo>
                <a:lnTo>
                  <a:pt x="8279637" y="76454"/>
                </a:lnTo>
                <a:lnTo>
                  <a:pt x="8274811" y="145161"/>
                </a:lnTo>
                <a:lnTo>
                  <a:pt x="8267191" y="203454"/>
                </a:lnTo>
                <a:lnTo>
                  <a:pt x="8257539" y="248412"/>
                </a:lnTo>
                <a:lnTo>
                  <a:pt x="8233283" y="287781"/>
                </a:lnTo>
                <a:lnTo>
                  <a:pt x="4188586" y="287781"/>
                </a:lnTo>
                <a:lnTo>
                  <a:pt x="4175886" y="298069"/>
                </a:lnTo>
                <a:lnTo>
                  <a:pt x="4154678" y="372110"/>
                </a:lnTo>
                <a:lnTo>
                  <a:pt x="4147184" y="430275"/>
                </a:lnTo>
                <a:lnTo>
                  <a:pt x="4142358" y="498982"/>
                </a:lnTo>
                <a:lnTo>
                  <a:pt x="4140580" y="575563"/>
                </a:lnTo>
                <a:lnTo>
                  <a:pt x="4138929" y="498982"/>
                </a:lnTo>
                <a:lnTo>
                  <a:pt x="4133977" y="430275"/>
                </a:lnTo>
                <a:lnTo>
                  <a:pt x="4126483" y="372110"/>
                </a:lnTo>
                <a:lnTo>
                  <a:pt x="4116831" y="327025"/>
                </a:lnTo>
                <a:lnTo>
                  <a:pt x="4092702" y="287781"/>
                </a:lnTo>
                <a:lnTo>
                  <a:pt x="47993" y="287781"/>
                </a:lnTo>
                <a:lnTo>
                  <a:pt x="35242" y="277494"/>
                </a:lnTo>
                <a:lnTo>
                  <a:pt x="23774" y="248412"/>
                </a:lnTo>
                <a:lnTo>
                  <a:pt x="14058" y="203454"/>
                </a:lnTo>
                <a:lnTo>
                  <a:pt x="6553" y="145161"/>
                </a:lnTo>
                <a:lnTo>
                  <a:pt x="1714" y="76454"/>
                </a:lnTo>
                <a:lnTo>
                  <a:pt x="0" y="0"/>
                </a:lnTo>
              </a:path>
            </a:pathLst>
          </a:custGeom>
          <a:ln w="9524">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755064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1504" y="315393"/>
            <a:ext cx="10325100" cy="477823"/>
          </a:xfrm>
          <a:prstGeom prst="rect">
            <a:avLst/>
          </a:prstGeom>
        </p:spPr>
        <p:txBody>
          <a:bodyPr vert="horz" wrap="square" lIns="0" tIns="16002" rIns="0" bIns="0" numCol="1" rtlCol="0" anchor="ctr" anchorCtr="0" compatLnSpc="1">
            <a:prstTxWarp prst="textNoShape">
              <a:avLst/>
            </a:prstTxWarp>
            <a:spAutoFit/>
          </a:bodyPr>
          <a:lstStyle/>
          <a:p>
            <a:pPr marL="256032">
              <a:spcBef>
                <a:spcPts val="126"/>
              </a:spcBef>
            </a:pPr>
            <a:r>
              <a:rPr sz="3000" b="1" dirty="0">
                <a:latin typeface="Arial" panose="020B0604020202020204" pitchFamily="34" charset="0"/>
                <a:cs typeface="Arial" panose="020B0604020202020204" pitchFamily="34" charset="0"/>
              </a:rPr>
              <a:t>Закупки</a:t>
            </a:r>
            <a:r>
              <a:rPr sz="3000" b="1" spc="-60" dirty="0">
                <a:latin typeface="Arial" panose="020B0604020202020204" pitchFamily="34" charset="0"/>
                <a:cs typeface="Arial" panose="020B0604020202020204" pitchFamily="34" charset="0"/>
              </a:rPr>
              <a:t> </a:t>
            </a:r>
            <a:r>
              <a:rPr sz="3000" b="1" dirty="0">
                <a:latin typeface="Arial" panose="020B0604020202020204" pitchFamily="34" charset="0"/>
                <a:cs typeface="Arial" panose="020B0604020202020204" pitchFamily="34" charset="0"/>
              </a:rPr>
              <a:t>ЛП</a:t>
            </a:r>
            <a:r>
              <a:rPr sz="3000" b="1" spc="-6" dirty="0">
                <a:latin typeface="Arial" panose="020B0604020202020204" pitchFamily="34" charset="0"/>
                <a:cs typeface="Arial" panose="020B0604020202020204" pitchFamily="34" charset="0"/>
              </a:rPr>
              <a:t> </a:t>
            </a:r>
            <a:r>
              <a:rPr sz="3000" b="1" dirty="0">
                <a:latin typeface="Arial" panose="020B0604020202020204" pitchFamily="34" charset="0"/>
                <a:cs typeface="Arial" panose="020B0604020202020204" pitchFamily="34" charset="0"/>
              </a:rPr>
              <a:t>и ПП</a:t>
            </a:r>
            <a:r>
              <a:rPr sz="3000" b="1" spc="-24" dirty="0">
                <a:latin typeface="Arial" panose="020B0604020202020204" pitchFamily="34" charset="0"/>
                <a:cs typeface="Arial" panose="020B0604020202020204" pitchFamily="34" charset="0"/>
              </a:rPr>
              <a:t> </a:t>
            </a:r>
            <a:r>
              <a:rPr sz="3000" b="1" dirty="0">
                <a:latin typeface="Arial" panose="020B0604020202020204" pitchFamily="34" charset="0"/>
                <a:cs typeface="Arial" panose="020B0604020202020204" pitchFamily="34" charset="0"/>
              </a:rPr>
              <a:t>РФ</a:t>
            </a:r>
            <a:r>
              <a:rPr sz="3000" b="1" spc="-12" dirty="0">
                <a:latin typeface="Arial" panose="020B0604020202020204" pitchFamily="34" charset="0"/>
                <a:cs typeface="Arial" panose="020B0604020202020204" pitchFamily="34" charset="0"/>
              </a:rPr>
              <a:t> </a:t>
            </a:r>
            <a:r>
              <a:rPr sz="3000" b="1" dirty="0">
                <a:latin typeface="Arial" panose="020B0604020202020204" pitchFamily="34" charset="0"/>
                <a:cs typeface="Arial" panose="020B0604020202020204" pitchFamily="34" charset="0"/>
              </a:rPr>
              <a:t>№ </a:t>
            </a:r>
            <a:r>
              <a:rPr sz="3000" b="1" spc="-24" dirty="0">
                <a:latin typeface="Arial" panose="020B0604020202020204" pitchFamily="34" charset="0"/>
                <a:cs typeface="Arial" panose="020B0604020202020204" pitchFamily="34" charset="0"/>
              </a:rPr>
              <a:t>1875</a:t>
            </a:r>
          </a:p>
        </p:txBody>
      </p:sp>
      <p:graphicFrame>
        <p:nvGraphicFramePr>
          <p:cNvPr id="3" name="object 3"/>
          <p:cNvGraphicFramePr>
            <a:graphicFrameLocks noGrp="1"/>
          </p:cNvGraphicFramePr>
          <p:nvPr>
            <p:extLst>
              <p:ext uri="{D42A27DB-BD31-4B8C-83A1-F6EECF244321}">
                <p14:modId xmlns:p14="http://schemas.microsoft.com/office/powerpoint/2010/main" val="2338172128"/>
              </p:ext>
            </p:extLst>
          </p:nvPr>
        </p:nvGraphicFramePr>
        <p:xfrm>
          <a:off x="933450" y="1196752"/>
          <a:ext cx="10851182" cy="5184577"/>
        </p:xfrm>
        <a:graphic>
          <a:graphicData uri="http://schemas.openxmlformats.org/drawingml/2006/table">
            <a:tbl>
              <a:tblPr firstRow="1" bandRow="1">
                <a:tableStyleId>{2D5ABB26-0587-4C30-8999-92F81FD0307C}</a:tableStyleId>
              </a:tblPr>
              <a:tblGrid>
                <a:gridCol w="8072318">
                  <a:extLst>
                    <a:ext uri="{9D8B030D-6E8A-4147-A177-3AD203B41FA5}">
                      <a16:colId xmlns:a16="http://schemas.microsoft.com/office/drawing/2014/main" val="20000"/>
                    </a:ext>
                  </a:extLst>
                </a:gridCol>
                <a:gridCol w="2778864">
                  <a:extLst>
                    <a:ext uri="{9D8B030D-6E8A-4147-A177-3AD203B41FA5}">
                      <a16:colId xmlns:a16="http://schemas.microsoft.com/office/drawing/2014/main" val="20001"/>
                    </a:ext>
                  </a:extLst>
                </a:gridCol>
              </a:tblGrid>
              <a:tr h="693468">
                <a:tc>
                  <a:txBody>
                    <a:bodyPr/>
                    <a:lstStyle/>
                    <a:p>
                      <a:pPr marL="68580">
                        <a:lnSpc>
                          <a:spcPct val="100000"/>
                        </a:lnSpc>
                      </a:pPr>
                      <a:r>
                        <a:rPr sz="2000" b="1" dirty="0">
                          <a:latin typeface="Arial" panose="020B0604020202020204" pitchFamily="34" charset="0"/>
                          <a:cs typeface="Arial" panose="020B0604020202020204" pitchFamily="34" charset="0"/>
                        </a:rPr>
                        <a:t>Группа</a:t>
                      </a:r>
                      <a:r>
                        <a:rPr sz="2000" b="1" spc="-1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товаров</a:t>
                      </a:r>
                      <a:endParaRPr sz="2000" dirty="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9E0F0"/>
                    </a:solidFill>
                  </a:tcPr>
                </a:tc>
                <a:tc>
                  <a:txBody>
                    <a:bodyPr/>
                    <a:lstStyle/>
                    <a:p>
                      <a:pPr marL="69215" marR="400050">
                        <a:lnSpc>
                          <a:spcPct val="100000"/>
                        </a:lnSpc>
                        <a:spcBef>
                          <a:spcPts val="35"/>
                        </a:spcBef>
                      </a:pPr>
                      <a:r>
                        <a:rPr sz="2000" b="1" spc="-10" dirty="0">
                          <a:latin typeface="Arial" panose="020B0604020202020204" pitchFamily="34" charset="0"/>
                          <a:cs typeface="Arial" panose="020B0604020202020204" pitchFamily="34" charset="0"/>
                        </a:rPr>
                        <a:t>Применимые </a:t>
                      </a:r>
                      <a:r>
                        <a:rPr sz="2000" b="1" dirty="0">
                          <a:latin typeface="Arial" panose="020B0604020202020204" pitchFamily="34" charset="0"/>
                          <a:cs typeface="Arial" panose="020B0604020202020204" pitchFamily="34" charset="0"/>
                        </a:rPr>
                        <a:t>защитные</a:t>
                      </a:r>
                      <a:r>
                        <a:rPr sz="2000" b="1" spc="-65" dirty="0">
                          <a:latin typeface="Arial" panose="020B0604020202020204" pitchFamily="34" charset="0"/>
                          <a:cs typeface="Arial" panose="020B0604020202020204" pitchFamily="34" charset="0"/>
                        </a:rPr>
                        <a:t> </a:t>
                      </a:r>
                      <a:r>
                        <a:rPr sz="2000" b="1" spc="-20" dirty="0">
                          <a:latin typeface="Arial" panose="020B0604020202020204" pitchFamily="34" charset="0"/>
                          <a:cs typeface="Arial" panose="020B0604020202020204" pitchFamily="34" charset="0"/>
                        </a:rPr>
                        <a:t>меры</a:t>
                      </a:r>
                      <a:endParaRPr sz="2000" dirty="0">
                        <a:latin typeface="Arial" panose="020B0604020202020204" pitchFamily="34" charset="0"/>
                        <a:cs typeface="Arial" panose="020B0604020202020204" pitchFamily="34" charset="0"/>
                      </a:endParaRPr>
                    </a:p>
                  </a:txBody>
                  <a:tcPr marL="0" marR="0" marT="53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9E0F0"/>
                    </a:solidFill>
                  </a:tcPr>
                </a:tc>
                <a:extLst>
                  <a:ext uri="{0D108BD9-81ED-4DB2-BD59-A6C34878D82A}">
                    <a16:rowId xmlns:a16="http://schemas.microsoft.com/office/drawing/2014/main" val="10000"/>
                  </a:ext>
                </a:extLst>
              </a:tr>
              <a:tr h="1038095">
                <a:tc>
                  <a:txBody>
                    <a:bodyPr/>
                    <a:lstStyle/>
                    <a:p>
                      <a:pPr marL="68580" marR="62230">
                        <a:lnSpc>
                          <a:spcPct val="100000"/>
                        </a:lnSpc>
                        <a:spcBef>
                          <a:spcPts val="40"/>
                        </a:spcBef>
                      </a:pPr>
                      <a:r>
                        <a:rPr sz="2000" dirty="0">
                          <a:latin typeface="Arial" panose="020B0604020202020204" pitchFamily="34" charset="0"/>
                          <a:cs typeface="Arial" panose="020B0604020202020204" pitchFamily="34" charset="0"/>
                        </a:rPr>
                        <a:t>Лекарственные</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препараты,</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одновременно</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Перечни</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ЖНВЛП </a:t>
                      </a:r>
                      <a:r>
                        <a:rPr sz="2000" dirty="0">
                          <a:latin typeface="Arial" panose="020B0604020202020204" pitchFamily="34" charset="0"/>
                          <a:cs typeface="Arial" panose="020B0604020202020204" pitchFamily="34" charset="0"/>
                        </a:rPr>
                        <a:t>и</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СЗЛС,</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а</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также</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позицию</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433</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Приложения</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2</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до</a:t>
                      </a:r>
                      <a:r>
                        <a:rPr sz="2000" spc="-10" dirty="0">
                          <a:latin typeface="Arial" panose="020B0604020202020204" pitchFamily="34" charset="0"/>
                          <a:cs typeface="Arial" panose="020B0604020202020204" pitchFamily="34" charset="0"/>
                        </a:rPr>
                        <a:t> </a:t>
                      </a:r>
                      <a:r>
                        <a:rPr lang="ru-RU" sz="2000" spc="-10" dirty="0">
                          <a:latin typeface="Arial" panose="020B0604020202020204" pitchFamily="34" charset="0"/>
                          <a:cs typeface="Arial" panose="020B0604020202020204" pitchFamily="34" charset="0"/>
                        </a:rPr>
                        <a:t>30</a:t>
                      </a:r>
                      <a:r>
                        <a:rPr sz="2000" spc="-10" dirty="0">
                          <a:latin typeface="Arial" panose="020B0604020202020204" pitchFamily="34" charset="0"/>
                          <a:cs typeface="Arial" panose="020B0604020202020204" pitchFamily="34" charset="0"/>
                        </a:rPr>
                        <a:t>.0</a:t>
                      </a:r>
                      <a:r>
                        <a:rPr lang="ru-RU" sz="2000" spc="-10" dirty="0">
                          <a:latin typeface="Arial" panose="020B0604020202020204" pitchFamily="34" charset="0"/>
                          <a:cs typeface="Arial" panose="020B0604020202020204" pitchFamily="34" charset="0"/>
                        </a:rPr>
                        <a:t>6</a:t>
                      </a:r>
                      <a:r>
                        <a:rPr sz="2000" spc="-10" dirty="0">
                          <a:latin typeface="Arial" panose="020B0604020202020204" pitchFamily="34" charset="0"/>
                          <a:cs typeface="Arial" panose="020B0604020202020204" pitchFamily="34" charset="0"/>
                        </a:rPr>
                        <a:t>.2026)</a:t>
                      </a:r>
                      <a:endParaRPr sz="2000" dirty="0">
                        <a:latin typeface="Arial" panose="020B0604020202020204" pitchFamily="34" charset="0"/>
                        <a:cs typeface="Arial" panose="020B0604020202020204" pitchFamily="34" charset="0"/>
                      </a:endParaRPr>
                    </a:p>
                  </a:txBody>
                  <a:tcPr marL="0" marR="0" marT="609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E0F0"/>
                    </a:solidFill>
                  </a:tcPr>
                </a:tc>
                <a:tc>
                  <a:txBody>
                    <a:bodyPr/>
                    <a:lstStyle/>
                    <a:p>
                      <a:pPr marL="69215" marR="627380">
                        <a:lnSpc>
                          <a:spcPct val="100000"/>
                        </a:lnSpc>
                        <a:spcBef>
                          <a:spcPts val="40"/>
                        </a:spcBef>
                      </a:pPr>
                      <a:r>
                        <a:rPr sz="2000" dirty="0">
                          <a:latin typeface="Arial" panose="020B0604020202020204" pitchFamily="34" charset="0"/>
                          <a:cs typeface="Arial" panose="020B0604020202020204" pitchFamily="34" charset="0"/>
                        </a:rPr>
                        <a:t>Ограничение</a:t>
                      </a:r>
                      <a:r>
                        <a:rPr sz="2000" spc="-50" dirty="0">
                          <a:latin typeface="Arial" panose="020B0604020202020204" pitchFamily="34" charset="0"/>
                          <a:cs typeface="Arial" panose="020B0604020202020204" pitchFamily="34" charset="0"/>
                        </a:rPr>
                        <a:t> и </a:t>
                      </a:r>
                      <a:r>
                        <a:rPr sz="2000" spc="-10" dirty="0">
                          <a:latin typeface="Arial" panose="020B0604020202020204" pitchFamily="34" charset="0"/>
                          <a:cs typeface="Arial" panose="020B0604020202020204" pitchFamily="34" charset="0"/>
                        </a:rPr>
                        <a:t>преимущество</a:t>
                      </a:r>
                      <a:endParaRPr sz="2000" dirty="0">
                        <a:latin typeface="Arial" panose="020B0604020202020204" pitchFamily="34" charset="0"/>
                        <a:cs typeface="Arial" panose="020B0604020202020204" pitchFamily="34" charset="0"/>
                      </a:endParaRPr>
                    </a:p>
                  </a:txBody>
                  <a:tcPr marL="0" marR="0" marT="609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E0F0"/>
                    </a:solidFill>
                  </a:tcPr>
                </a:tc>
                <a:extLst>
                  <a:ext uri="{0D108BD9-81ED-4DB2-BD59-A6C34878D82A}">
                    <a16:rowId xmlns:a16="http://schemas.microsoft.com/office/drawing/2014/main" val="10001"/>
                  </a:ext>
                </a:extLst>
              </a:tr>
              <a:tr h="1031354">
                <a:tc>
                  <a:txBody>
                    <a:bodyPr/>
                    <a:lstStyle/>
                    <a:p>
                      <a:pPr marL="68580">
                        <a:lnSpc>
                          <a:spcPct val="100000"/>
                        </a:lnSpc>
                      </a:pPr>
                      <a:r>
                        <a:rPr sz="2000" dirty="0">
                          <a:latin typeface="Arial" panose="020B0604020202020204" pitchFamily="34" charset="0"/>
                          <a:cs typeface="Arial" panose="020B0604020202020204" pitchFamily="34" charset="0"/>
                        </a:rPr>
                        <a:t>Лекарственные</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препараты,</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одновременно</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15"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Перечни</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ЖНВЛП</a:t>
                      </a:r>
                      <a:r>
                        <a:rPr lang="ru-RU"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и</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СЗЛС,</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а</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также</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позицию</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433</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Приложения</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2</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(с</a:t>
                      </a:r>
                      <a:r>
                        <a:rPr sz="2000" spc="-15" dirty="0">
                          <a:latin typeface="Arial" panose="020B0604020202020204" pitchFamily="34" charset="0"/>
                          <a:cs typeface="Arial" panose="020B0604020202020204" pitchFamily="34" charset="0"/>
                        </a:rPr>
                        <a:t> </a:t>
                      </a:r>
                      <a:r>
                        <a:rPr lang="ru-RU" sz="2000" spc="-10" dirty="0">
                          <a:latin typeface="Arial" panose="020B0604020202020204" pitchFamily="34" charset="0"/>
                          <a:cs typeface="Arial" panose="020B0604020202020204" pitchFamily="34" charset="0"/>
                        </a:rPr>
                        <a:t>30</a:t>
                      </a:r>
                      <a:r>
                        <a:rPr sz="2000" spc="-10" dirty="0">
                          <a:latin typeface="Arial" panose="020B0604020202020204" pitchFamily="34" charset="0"/>
                          <a:cs typeface="Arial" panose="020B0604020202020204" pitchFamily="34" charset="0"/>
                        </a:rPr>
                        <a:t>.0</a:t>
                      </a:r>
                      <a:r>
                        <a:rPr lang="ru-RU" sz="2000" spc="-10" dirty="0">
                          <a:latin typeface="Arial" panose="020B0604020202020204" pitchFamily="34" charset="0"/>
                          <a:cs typeface="Arial" panose="020B0604020202020204" pitchFamily="34" charset="0"/>
                        </a:rPr>
                        <a:t>6</a:t>
                      </a:r>
                      <a:r>
                        <a:rPr sz="2000" spc="-10" dirty="0">
                          <a:latin typeface="Arial" panose="020B0604020202020204" pitchFamily="34" charset="0"/>
                          <a:cs typeface="Arial" panose="020B0604020202020204" pitchFamily="34" charset="0"/>
                        </a:rPr>
                        <a:t>.2026)</a:t>
                      </a:r>
                      <a:endParaRPr sz="2000" dirty="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tc>
                  <a:txBody>
                    <a:bodyPr/>
                    <a:lstStyle/>
                    <a:p>
                      <a:pPr marL="69215">
                        <a:lnSpc>
                          <a:spcPct val="100000"/>
                        </a:lnSpc>
                      </a:pPr>
                      <a:r>
                        <a:rPr sz="2000" spc="-10" dirty="0">
                          <a:latin typeface="Arial" panose="020B0604020202020204" pitchFamily="34" charset="0"/>
                          <a:cs typeface="Arial" panose="020B0604020202020204" pitchFamily="34" charset="0"/>
                        </a:rPr>
                        <a:t>Ограничение</a:t>
                      </a:r>
                      <a:endParaRPr sz="200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extLst>
                  <a:ext uri="{0D108BD9-81ED-4DB2-BD59-A6C34878D82A}">
                    <a16:rowId xmlns:a16="http://schemas.microsoft.com/office/drawing/2014/main" val="10002"/>
                  </a:ext>
                </a:extLst>
              </a:tr>
              <a:tr h="1031354">
                <a:tc>
                  <a:txBody>
                    <a:bodyPr/>
                    <a:lstStyle/>
                    <a:p>
                      <a:pPr marL="68580">
                        <a:lnSpc>
                          <a:spcPct val="100000"/>
                        </a:lnSpc>
                      </a:pPr>
                      <a:r>
                        <a:rPr sz="2000" dirty="0">
                          <a:latin typeface="Arial" panose="020B0604020202020204" pitchFamily="34" charset="0"/>
                          <a:cs typeface="Arial" panose="020B0604020202020204" pitchFamily="34" charset="0"/>
                        </a:rPr>
                        <a:t>Лекарственные</a:t>
                      </a:r>
                      <a:r>
                        <a:rPr sz="2000" spc="2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препараты,</a:t>
                      </a:r>
                      <a:r>
                        <a:rPr sz="2000" spc="2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2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25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Перечень</a:t>
                      </a:r>
                      <a:r>
                        <a:rPr sz="2000" spc="25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ЖНВЛП</a:t>
                      </a:r>
                      <a:r>
                        <a:rPr sz="2000" spc="2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и</a:t>
                      </a:r>
                      <a:r>
                        <a:rPr sz="2000" spc="260" dirty="0">
                          <a:latin typeface="Arial" panose="020B0604020202020204" pitchFamily="34" charset="0"/>
                          <a:cs typeface="Arial" panose="020B0604020202020204" pitchFamily="34" charset="0"/>
                        </a:rPr>
                        <a:t> </a:t>
                      </a:r>
                      <a:r>
                        <a:rPr sz="2000" spc="-10" dirty="0" err="1">
                          <a:latin typeface="Arial" panose="020B0604020202020204" pitchFamily="34" charset="0"/>
                          <a:cs typeface="Arial" panose="020B0604020202020204" pitchFamily="34" charset="0"/>
                        </a:rPr>
                        <a:t>позицию</a:t>
                      </a:r>
                      <a:r>
                        <a:rPr lang="ru-RU"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433</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Приложения</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2,</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но</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не</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Перечень</a:t>
                      </a:r>
                      <a:r>
                        <a:rPr sz="2000" spc="-40"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СЗЛС</a:t>
                      </a:r>
                      <a:endParaRPr sz="2000" dirty="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tc>
                  <a:txBody>
                    <a:bodyPr/>
                    <a:lstStyle/>
                    <a:p>
                      <a:pPr marL="69215" marR="627380">
                        <a:lnSpc>
                          <a:spcPct val="100000"/>
                        </a:lnSpc>
                        <a:spcBef>
                          <a:spcPts val="40"/>
                        </a:spcBef>
                      </a:pPr>
                      <a:r>
                        <a:rPr sz="2000" dirty="0" err="1">
                          <a:latin typeface="Arial" panose="020B0604020202020204" pitchFamily="34" charset="0"/>
                          <a:cs typeface="Arial" panose="020B0604020202020204" pitchFamily="34" charset="0"/>
                        </a:rPr>
                        <a:t>Ограничен</a:t>
                      </a:r>
                      <a:r>
                        <a:rPr lang="ru-RU" sz="2000" dirty="0">
                          <a:latin typeface="Arial" panose="020B0604020202020204" pitchFamily="34" charset="0"/>
                          <a:cs typeface="Arial" panose="020B0604020202020204" pitchFamily="34" charset="0"/>
                        </a:rPr>
                        <a:t>и</a:t>
                      </a:r>
                      <a:r>
                        <a:rPr sz="2000" dirty="0">
                          <a:latin typeface="Arial" panose="020B0604020202020204" pitchFamily="34" charset="0"/>
                          <a:cs typeface="Arial" panose="020B0604020202020204" pitchFamily="34" charset="0"/>
                        </a:rPr>
                        <a:t>е</a:t>
                      </a:r>
                      <a:r>
                        <a:rPr sz="2000" spc="-50" dirty="0">
                          <a:latin typeface="Arial" panose="020B0604020202020204" pitchFamily="34" charset="0"/>
                          <a:cs typeface="Arial" panose="020B0604020202020204" pitchFamily="34" charset="0"/>
                        </a:rPr>
                        <a:t> и </a:t>
                      </a:r>
                      <a:r>
                        <a:rPr sz="2000" spc="-10" dirty="0" err="1">
                          <a:latin typeface="Arial" panose="020B0604020202020204" pitchFamily="34" charset="0"/>
                          <a:cs typeface="Arial" panose="020B0604020202020204" pitchFamily="34" charset="0"/>
                        </a:rPr>
                        <a:t>преимущест</a:t>
                      </a:r>
                      <a:r>
                        <a:rPr lang="ru-RU" sz="2000" spc="-10" dirty="0">
                          <a:latin typeface="Arial" panose="020B0604020202020204" pitchFamily="34" charset="0"/>
                          <a:cs typeface="Arial" panose="020B0604020202020204" pitchFamily="34" charset="0"/>
                        </a:rPr>
                        <a:t>в</a:t>
                      </a:r>
                      <a:r>
                        <a:rPr sz="2000" spc="-10" dirty="0">
                          <a:latin typeface="Arial" panose="020B0604020202020204" pitchFamily="34" charset="0"/>
                          <a:cs typeface="Arial" panose="020B0604020202020204" pitchFamily="34" charset="0"/>
                        </a:rPr>
                        <a:t>о</a:t>
                      </a:r>
                      <a:endParaRPr sz="2000" dirty="0">
                        <a:latin typeface="Arial" panose="020B0604020202020204" pitchFamily="34" charset="0"/>
                        <a:cs typeface="Arial" panose="020B0604020202020204" pitchFamily="34" charset="0"/>
                      </a:endParaRPr>
                    </a:p>
                  </a:txBody>
                  <a:tcPr marL="0" marR="0" marT="609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extLst>
                  <a:ext uri="{0D108BD9-81ED-4DB2-BD59-A6C34878D82A}">
                    <a16:rowId xmlns:a16="http://schemas.microsoft.com/office/drawing/2014/main" val="10003"/>
                  </a:ext>
                </a:extLst>
              </a:tr>
              <a:tr h="695153">
                <a:tc>
                  <a:txBody>
                    <a:bodyPr/>
                    <a:lstStyle/>
                    <a:p>
                      <a:pPr marL="68580">
                        <a:lnSpc>
                          <a:spcPct val="100000"/>
                        </a:lnSpc>
                      </a:pPr>
                      <a:r>
                        <a:rPr sz="2000" dirty="0">
                          <a:latin typeface="Arial" panose="020B0604020202020204" pitchFamily="34" charset="0"/>
                          <a:cs typeface="Arial" panose="020B0604020202020204" pitchFamily="34" charset="0"/>
                        </a:rPr>
                        <a:t>Лекарственные</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препараты,</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позицию</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433</a:t>
                      </a:r>
                      <a:r>
                        <a:rPr sz="2000" spc="-25"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Приложения</a:t>
                      </a:r>
                      <a:r>
                        <a:rPr sz="2000" spc="-25" dirty="0">
                          <a:latin typeface="Arial" panose="020B0604020202020204" pitchFamily="34" charset="0"/>
                          <a:cs typeface="Arial" panose="020B0604020202020204" pitchFamily="34" charset="0"/>
                        </a:rPr>
                        <a:t> </a:t>
                      </a:r>
                      <a:r>
                        <a:rPr sz="2000" spc="-50" dirty="0">
                          <a:latin typeface="Arial" panose="020B0604020202020204" pitchFamily="34" charset="0"/>
                          <a:cs typeface="Arial" panose="020B0604020202020204" pitchFamily="34" charset="0"/>
                        </a:rPr>
                        <a:t>№</a:t>
                      </a:r>
                      <a:r>
                        <a:rPr lang="ru-RU"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2,</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но</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не</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Перечень</a:t>
                      </a:r>
                      <a:r>
                        <a:rPr sz="2000" spc="-2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ЖНВЛП</a:t>
                      </a:r>
                      <a:endParaRPr sz="2000" dirty="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tc>
                  <a:txBody>
                    <a:bodyPr/>
                    <a:lstStyle/>
                    <a:p>
                      <a:pPr marL="69215" marR="120650">
                        <a:lnSpc>
                          <a:spcPct val="100000"/>
                        </a:lnSpc>
                        <a:spcBef>
                          <a:spcPts val="45"/>
                        </a:spcBef>
                      </a:pPr>
                      <a:r>
                        <a:rPr sz="2000" spc="-10" dirty="0" err="1">
                          <a:latin typeface="Arial" panose="020B0604020202020204" pitchFamily="34" charset="0"/>
                          <a:cs typeface="Arial" panose="020B0604020202020204" pitchFamily="34" charset="0"/>
                        </a:rPr>
                        <a:t>Преимуществ</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о</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(Минфин</a:t>
                      </a:r>
                      <a:r>
                        <a:rPr sz="2000" spc="-25" dirty="0">
                          <a:latin typeface="Arial" panose="020B0604020202020204" pitchFamily="34" charset="0"/>
                          <a:cs typeface="Arial" panose="020B0604020202020204" pitchFamily="34" charset="0"/>
                        </a:rPr>
                        <a:t> РФ)</a:t>
                      </a:r>
                      <a:endParaRPr sz="2000" dirty="0">
                        <a:latin typeface="Arial" panose="020B0604020202020204" pitchFamily="34" charset="0"/>
                        <a:cs typeface="Arial" panose="020B0604020202020204" pitchFamily="34" charset="0"/>
                      </a:endParaRPr>
                    </a:p>
                  </a:txBody>
                  <a:tcPr marL="0" marR="0" marT="685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extLst>
                  <a:ext uri="{0D108BD9-81ED-4DB2-BD59-A6C34878D82A}">
                    <a16:rowId xmlns:a16="http://schemas.microsoft.com/office/drawing/2014/main" val="10004"/>
                  </a:ext>
                </a:extLst>
              </a:tr>
              <a:tr h="695153">
                <a:tc>
                  <a:txBody>
                    <a:bodyPr/>
                    <a:lstStyle/>
                    <a:p>
                      <a:pPr marL="68580" marR="60960">
                        <a:lnSpc>
                          <a:spcPct val="100000"/>
                        </a:lnSpc>
                        <a:spcBef>
                          <a:spcPts val="45"/>
                        </a:spcBef>
                        <a:tabLst>
                          <a:tab pos="1525905" algn="l"/>
                          <a:tab pos="2612390" algn="l"/>
                          <a:tab pos="2941955" algn="l"/>
                          <a:tab pos="4683760" algn="l"/>
                          <a:tab pos="5874385" algn="l"/>
                        </a:tabLst>
                      </a:pPr>
                      <a:r>
                        <a:rPr sz="2000" spc="-10" dirty="0" err="1">
                          <a:latin typeface="Arial" panose="020B0604020202020204" pitchFamily="34" charset="0"/>
                          <a:cs typeface="Arial" panose="020B0604020202020204" pitchFamily="34" charset="0"/>
                        </a:rPr>
                        <a:t>Лекарственные</a:t>
                      </a:r>
                      <a:r>
                        <a:rPr lang="ru-RU" sz="2000" spc="-10" dirty="0">
                          <a:latin typeface="Arial" panose="020B0604020202020204" pitchFamily="34" charset="0"/>
                          <a:cs typeface="Arial" panose="020B0604020202020204" pitchFamily="34" charset="0"/>
                        </a:rPr>
                        <a:t> </a:t>
                      </a:r>
                      <a:r>
                        <a:rPr sz="2000" spc="-10" dirty="0" err="1">
                          <a:latin typeface="Arial" panose="020B0604020202020204" pitchFamily="34" charset="0"/>
                          <a:cs typeface="Arial" panose="020B0604020202020204" pitchFamily="34" charset="0"/>
                        </a:rPr>
                        <a:t>препараты</a:t>
                      </a:r>
                      <a:r>
                        <a:rPr lang="ru-RU" sz="2000" spc="-1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 </a:t>
                      </a:r>
                      <a:r>
                        <a:rPr sz="2000" spc="-10" dirty="0" err="1">
                          <a:latin typeface="Arial" panose="020B0604020202020204" pitchFamily="34" charset="0"/>
                          <a:cs typeface="Arial" panose="020B0604020202020204" pitchFamily="34" charset="0"/>
                        </a:rPr>
                        <a:t>фармацевтические</a:t>
                      </a:r>
                      <a:r>
                        <a:rPr lang="ru-RU" sz="2000" spc="-10" dirty="0">
                          <a:latin typeface="Arial" panose="020B0604020202020204" pitchFamily="34" charset="0"/>
                          <a:cs typeface="Arial" panose="020B0604020202020204" pitchFamily="34" charset="0"/>
                        </a:rPr>
                        <a:t> </a:t>
                      </a:r>
                      <a:r>
                        <a:rPr sz="2000" spc="-10" dirty="0" err="1">
                          <a:latin typeface="Arial" panose="020B0604020202020204" pitchFamily="34" charset="0"/>
                          <a:cs typeface="Arial" panose="020B0604020202020204" pitchFamily="34" charset="0"/>
                        </a:rPr>
                        <a:t>субстанции</a:t>
                      </a:r>
                      <a:r>
                        <a:rPr sz="2000" spc="-10" dirty="0">
                          <a:latin typeface="Arial" panose="020B0604020202020204" pitchFamily="34" charset="0"/>
                          <a:cs typeface="Arial" panose="020B0604020202020204" pitchFamily="34" charset="0"/>
                        </a:rPr>
                        <a:t>,</a:t>
                      </a:r>
                      <a:r>
                        <a:rPr lang="ru-RU" sz="2000" spc="-10" dirty="0">
                          <a:latin typeface="Arial" panose="020B0604020202020204" pitchFamily="34" charset="0"/>
                          <a:cs typeface="Arial" panose="020B0604020202020204" pitchFamily="34" charset="0"/>
                        </a:rPr>
                        <a:t> </a:t>
                      </a:r>
                      <a:r>
                        <a:rPr sz="2000" spc="-25" dirty="0" err="1">
                          <a:latin typeface="Arial" panose="020B0604020202020204" pitchFamily="34" charset="0"/>
                          <a:cs typeface="Arial" panose="020B0604020202020204" pitchFamily="34" charset="0"/>
                        </a:rPr>
                        <a:t>не</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включенные</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в</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позицию</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433</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Приложения</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spc="-20" dirty="0">
                          <a:latin typeface="Arial" panose="020B0604020202020204" pitchFamily="34" charset="0"/>
                          <a:cs typeface="Arial" panose="020B0604020202020204" pitchFamily="34" charset="0"/>
                        </a:rPr>
                        <a:t> </a:t>
                      </a:r>
                      <a:r>
                        <a:rPr sz="2000" spc="-50" dirty="0">
                          <a:latin typeface="Arial" panose="020B0604020202020204" pitchFamily="34" charset="0"/>
                          <a:cs typeface="Arial" panose="020B0604020202020204" pitchFamily="34" charset="0"/>
                        </a:rPr>
                        <a:t>2</a:t>
                      </a:r>
                      <a:endParaRPr sz="2000" dirty="0">
                        <a:latin typeface="Arial" panose="020B0604020202020204" pitchFamily="34" charset="0"/>
                        <a:cs typeface="Arial" panose="020B0604020202020204" pitchFamily="34" charset="0"/>
                      </a:endParaRPr>
                    </a:p>
                  </a:txBody>
                  <a:tcPr marL="0" marR="0" marT="685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tc>
                  <a:txBody>
                    <a:bodyPr/>
                    <a:lstStyle/>
                    <a:p>
                      <a:pPr marL="69215">
                        <a:lnSpc>
                          <a:spcPct val="100000"/>
                        </a:lnSpc>
                      </a:pPr>
                      <a:r>
                        <a:rPr sz="2000" spc="-10" dirty="0">
                          <a:latin typeface="Arial" panose="020B0604020202020204" pitchFamily="34" charset="0"/>
                          <a:cs typeface="Arial" panose="020B0604020202020204" pitchFamily="34" charset="0"/>
                        </a:rPr>
                        <a:t>Преимущество</a:t>
                      </a:r>
                      <a:endParaRPr sz="2000" dirty="0">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E0F0"/>
                    </a:solidFill>
                  </a:tcPr>
                </a:tc>
                <a:extLst>
                  <a:ext uri="{0D108BD9-81ED-4DB2-BD59-A6C34878D82A}">
                    <a16:rowId xmlns:a16="http://schemas.microsoft.com/office/drawing/2014/main" val="10005"/>
                  </a:ext>
                </a:extLst>
              </a:tr>
            </a:tbl>
          </a:graphicData>
        </a:graphic>
      </p:graphicFrame>
      <p:pic>
        <p:nvPicPr>
          <p:cNvPr id="4" name="Рисунок 11">
            <a:extLst>
              <a:ext uri="{FF2B5EF4-FFF2-40B4-BE49-F238E27FC236}">
                <a16:creationId xmlns:a16="http://schemas.microsoft.com/office/drawing/2014/main" id="{2B1E01B2-56AB-3CCC-40F7-1A4394650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62108-6088-6165-727E-8E715639D0A0}"/>
              </a:ext>
            </a:extLst>
          </p:cNvPr>
          <p:cNvSpPr>
            <a:spLocks noGrp="1"/>
          </p:cNvSpPr>
          <p:nvPr>
            <p:ph type="title"/>
          </p:nvPr>
        </p:nvSpPr>
        <p:spPr>
          <a:xfrm>
            <a:off x="2208213" y="46038"/>
            <a:ext cx="9839325" cy="430212"/>
          </a:xfrm>
          <a:solidFill>
            <a:schemeClr val="accent6"/>
          </a:solidFill>
        </p:spPr>
        <p:txBody>
          <a:bodyPr rtlCol="0">
            <a:normAutofit fontScale="90000"/>
          </a:bodyPr>
          <a:lstStyle/>
          <a:p>
            <a:pPr>
              <a:defRPr/>
            </a:pPr>
            <a:r>
              <a:rPr lang="ru-RU" sz="2800" b="1" dirty="0">
                <a:solidFill>
                  <a:schemeClr val="bg1"/>
                </a:solidFill>
                <a:latin typeface="Arial" panose="020B0604020202020204" pitchFamily="34" charset="0"/>
                <a:cs typeface="Arial" panose="020B0604020202020204" pitchFamily="34" charset="0"/>
              </a:rPr>
              <a:t>Вопросы, возникающие при описании объекта закупки</a:t>
            </a:r>
          </a:p>
        </p:txBody>
      </p:sp>
      <p:pic>
        <p:nvPicPr>
          <p:cNvPr id="20483" name="Рисунок 1">
            <a:extLst>
              <a:ext uri="{FF2B5EF4-FFF2-40B4-BE49-F238E27FC236}">
                <a16:creationId xmlns:a16="http://schemas.microsoft.com/office/drawing/2014/main" id="{53062F14-78DB-C897-0705-EE7A4771A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Объект 4">
            <a:extLst>
              <a:ext uri="{FF2B5EF4-FFF2-40B4-BE49-F238E27FC236}">
                <a16:creationId xmlns:a16="http://schemas.microsoft.com/office/drawing/2014/main" id="{D8CFECA5-F06E-7109-7401-3D81022C7809}"/>
              </a:ext>
            </a:extLst>
          </p:cNvPr>
          <p:cNvSpPr>
            <a:spLocks noGrp="1"/>
          </p:cNvSpPr>
          <p:nvPr>
            <p:ph idx="1"/>
          </p:nvPr>
        </p:nvSpPr>
        <p:spPr>
          <a:xfrm>
            <a:off x="609600" y="650875"/>
            <a:ext cx="10972800" cy="606425"/>
          </a:xfrm>
          <a:ln>
            <a:solidFill>
              <a:srgbClr val="00B0F0"/>
            </a:solidFill>
            <a:miter lim="800000"/>
            <a:headEnd/>
            <a:tailEnd/>
          </a:ln>
        </p:spPr>
        <p:txBody>
          <a:bodyPr/>
          <a:lstStyle/>
          <a:p>
            <a:pPr marL="0" indent="0">
              <a:buFont typeface="Arial" panose="020B0604020202020204" pitchFamily="34" charset="0"/>
              <a:buNone/>
            </a:pPr>
            <a:r>
              <a:rPr lang="ru-RU" altLang="ru-RU" sz="1800" b="1" dirty="0">
                <a:latin typeface="Arial" panose="020B0604020202020204" pitchFamily="34" charset="0"/>
                <a:cs typeface="Arial" panose="020B0604020202020204" pitchFamily="34" charset="0"/>
              </a:rPr>
              <a:t>Необходимо при установлении ограничения или преимущества описывать товар именно российского происхождения?</a:t>
            </a:r>
          </a:p>
        </p:txBody>
      </p:sp>
      <p:sp>
        <p:nvSpPr>
          <p:cNvPr id="20485" name="TextBox 2">
            <a:extLst>
              <a:ext uri="{FF2B5EF4-FFF2-40B4-BE49-F238E27FC236}">
                <a16:creationId xmlns:a16="http://schemas.microsoft.com/office/drawing/2014/main" id="{B02026C3-3461-1489-4AB7-BD8F0032E875}"/>
              </a:ext>
            </a:extLst>
          </p:cNvPr>
          <p:cNvSpPr txBox="1">
            <a:spLocks noChangeArrowheads="1"/>
          </p:cNvSpPr>
          <p:nvPr/>
        </p:nvSpPr>
        <p:spPr bwMode="auto">
          <a:xfrm>
            <a:off x="590550" y="2238375"/>
            <a:ext cx="1101725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Суть дела: </a:t>
            </a:r>
            <a:r>
              <a:rPr lang="ru-RU" altLang="ru-RU" sz="1800">
                <a:latin typeface="Arial" panose="020B0604020202020204" pitchFamily="34" charset="0"/>
              </a:rPr>
              <a:t>Заказчиком установлено ограничение конкуренции, так как технические характеристики не соответствуют российскому оборудованию.</a:t>
            </a:r>
            <a:endParaRPr lang="ru-RU" altLang="ru-RU" sz="1800" b="1">
              <a:latin typeface="Arial" panose="020B0604020202020204" pitchFamily="34" charset="0"/>
            </a:endParaRPr>
          </a:p>
        </p:txBody>
      </p:sp>
      <p:sp>
        <p:nvSpPr>
          <p:cNvPr id="20486" name="TextBox 3">
            <a:extLst>
              <a:ext uri="{FF2B5EF4-FFF2-40B4-BE49-F238E27FC236}">
                <a16:creationId xmlns:a16="http://schemas.microsoft.com/office/drawing/2014/main" id="{D8B7C502-C8D9-44DD-CB29-6C7B357D7DEA}"/>
              </a:ext>
            </a:extLst>
          </p:cNvPr>
          <p:cNvSpPr txBox="1">
            <a:spLocks noChangeArrowheads="1"/>
          </p:cNvSpPr>
          <p:nvPr/>
        </p:nvSpPr>
        <p:spPr bwMode="auto">
          <a:xfrm>
            <a:off x="609600" y="1412875"/>
            <a:ext cx="1097280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Предмет закупки: </a:t>
            </a:r>
            <a:r>
              <a:rPr lang="ru-RU" altLang="ru-RU" sz="1800">
                <a:latin typeface="Arial" panose="020B0604020202020204" pitchFamily="34" charset="0"/>
              </a:rPr>
              <a:t>приобретение аппарата наркозного с дыхательным автоматом, волюметром, монитором концентрации кислорода, углекислоты и герметичности дыхательного контура. </a:t>
            </a:r>
            <a:r>
              <a:rPr lang="ru-RU" altLang="ru-RU" sz="1800" b="1">
                <a:latin typeface="Arial" panose="020B0604020202020204" pitchFamily="34" charset="0"/>
              </a:rPr>
              <a:t> </a:t>
            </a:r>
          </a:p>
        </p:txBody>
      </p:sp>
      <p:sp>
        <p:nvSpPr>
          <p:cNvPr id="20487" name="TextBox 5">
            <a:extLst>
              <a:ext uri="{FF2B5EF4-FFF2-40B4-BE49-F238E27FC236}">
                <a16:creationId xmlns:a16="http://schemas.microsoft.com/office/drawing/2014/main" id="{1A3AB9E9-5980-D21A-17FC-E4DDE2334498}"/>
              </a:ext>
            </a:extLst>
          </p:cNvPr>
          <p:cNvSpPr txBox="1">
            <a:spLocks noChangeArrowheads="1"/>
          </p:cNvSpPr>
          <p:nvPr/>
        </p:nvSpPr>
        <p:spPr bwMode="auto">
          <a:xfrm>
            <a:off x="577850" y="3065463"/>
            <a:ext cx="10972800" cy="30464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Позиция КО: </a:t>
            </a:r>
            <a:r>
              <a:rPr lang="ru-RU" altLang="ru-RU" sz="1600">
                <a:latin typeface="Arial" panose="020B0604020202020204" pitchFamily="34" charset="0"/>
              </a:rPr>
              <a:t>Аукционная документация не содержит требования к стране производителя товара, не ограничивают участие российских производителей, не противоречит требованиям действующего законодательства, так как требованиям технического задания соответствуют, как минимум, два производителя: аппарат наркозно-дыхательный Mindray WATO EX - 35, Китай, а так же аппарат наркозно-дыхательный General Electric Carestation 620P, США.</a:t>
            </a:r>
          </a:p>
          <a:p>
            <a:pPr>
              <a:spcBef>
                <a:spcPct val="0"/>
              </a:spcBef>
              <a:buFontTx/>
              <a:buNone/>
            </a:pPr>
            <a:r>
              <a:rPr lang="ru-RU" altLang="ru-RU" sz="1600">
                <a:latin typeface="Arial" panose="020B0604020202020204" pitchFamily="34" charset="0"/>
              </a:rPr>
              <a:t>При этом, </a:t>
            </a:r>
            <a:r>
              <a:rPr lang="ru-RU" altLang="ru-RU" sz="1600" b="1">
                <a:latin typeface="Arial" panose="020B0604020202020204" pitchFamily="34" charset="0"/>
              </a:rPr>
              <a:t>требование законодательства </a:t>
            </a:r>
            <a:r>
              <a:rPr lang="ru-RU" altLang="ru-RU" sz="1600">
                <a:latin typeface="Arial" panose="020B0604020202020204" pitchFamily="34" charset="0"/>
              </a:rPr>
              <a:t>Российской Федерации, обязывающее заказчика при проведении закупок с применением нацрежима в виде ограничения </a:t>
            </a:r>
            <a:r>
              <a:rPr lang="ru-RU" altLang="ru-RU" sz="1600" b="1">
                <a:latin typeface="Arial" panose="020B0604020202020204" pitchFamily="34" charset="0"/>
              </a:rPr>
              <a:t>формировать предмет закупки с учетом характеристик оборудования российского происхождения не установлено.</a:t>
            </a:r>
          </a:p>
          <a:p>
            <a:pPr>
              <a:spcBef>
                <a:spcPct val="0"/>
              </a:spcBef>
              <a:buFontTx/>
              <a:buNone/>
            </a:pPr>
            <a:r>
              <a:rPr lang="ru-RU" altLang="ru-RU" sz="1600">
                <a:latin typeface="Arial" panose="020B0604020202020204" pitchFamily="34" charset="0"/>
              </a:rPr>
              <a:t>При формировании предмета закупки первоочередным является создание условий для своевременного и полного удовлетворения потребностей заказчиков в товарах, работах, услугах с необходимыми показателями цены, качества и надежности (часть 1 статьи 1 Закона о закупках) (определение Верховного Суда Российской Федерации от 02.10.2017 N 309-КГ17-7502).</a:t>
            </a:r>
            <a:endParaRPr lang="ru-RU" altLang="ru-RU" sz="1600" b="1">
              <a:latin typeface="Arial" panose="020B0604020202020204" pitchFamily="34" charset="0"/>
            </a:endParaRPr>
          </a:p>
        </p:txBody>
      </p:sp>
      <p:sp>
        <p:nvSpPr>
          <p:cNvPr id="7" name="TextBox 6">
            <a:extLst>
              <a:ext uri="{FF2B5EF4-FFF2-40B4-BE49-F238E27FC236}">
                <a16:creationId xmlns:a16="http://schemas.microsoft.com/office/drawing/2014/main" id="{6BDB5C23-0954-135F-4EDC-B9DB7A2F34EC}"/>
              </a:ext>
            </a:extLst>
          </p:cNvPr>
          <p:cNvSpPr txBox="1"/>
          <p:nvPr/>
        </p:nvSpPr>
        <p:spPr>
          <a:xfrm>
            <a:off x="144463" y="6273800"/>
            <a:ext cx="11903075" cy="339725"/>
          </a:xfrm>
          <a:prstGeom prst="rect">
            <a:avLst/>
          </a:prstGeom>
          <a:solidFill>
            <a:schemeClr val="bg1">
              <a:lumMod val="75000"/>
            </a:schemeClr>
          </a:solidFill>
        </p:spPr>
        <p:txBody>
          <a:bodyPr>
            <a:spAutoFit/>
          </a:bodyPr>
          <a:lstStyle/>
          <a:p>
            <a:pPr latinLnBrk="1">
              <a:defRPr/>
            </a:pPr>
            <a:r>
              <a:rPr lang="ru-RU" sz="1600" i="1" dirty="0"/>
              <a:t>Решение Брянского УФАС России от 30.06.2025 по жалобе N 032/10/18.1-588/2025  Жалоба признана </a:t>
            </a:r>
            <a:r>
              <a:rPr lang="ru-RU" sz="1600" i="1" dirty="0" err="1"/>
              <a:t>НЕобоснованной</a:t>
            </a:r>
            <a:endParaRPr lang="ru-RU" sz="1600"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9776" y="160020"/>
            <a:ext cx="7178774" cy="1107996"/>
          </a:xfrm>
          <a:noFill/>
          <a:ln>
            <a:solidFill>
              <a:schemeClr val="accent1"/>
            </a:solidFill>
          </a:ln>
        </p:spPr>
        <p:txBody>
          <a:bodyPr/>
          <a:lstStyle/>
          <a:p>
            <a:r>
              <a:rPr lang="ru-RU" sz="2400" b="1" dirty="0">
                <a:latin typeface="Arial" panose="020B0604020202020204" pitchFamily="34" charset="0"/>
                <a:cs typeface="Arial" panose="020B0604020202020204" pitchFamily="34" charset="0"/>
              </a:rPr>
              <a:t>Общие правила не применения запретов и ограничений при осуществлении:</a:t>
            </a:r>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a:t>
            </a:r>
            <a:r>
              <a:rPr lang="ru-RU" sz="2400" b="1" dirty="0" err="1">
                <a:latin typeface="Arial" panose="020B0604020202020204" pitchFamily="34" charset="0"/>
                <a:cs typeface="Arial" panose="020B0604020202020204" pitchFamily="34" charset="0"/>
              </a:rPr>
              <a:t>пп</a:t>
            </a:r>
            <a:r>
              <a:rPr lang="ru-RU" sz="2400" b="1" dirty="0">
                <a:latin typeface="Arial" panose="020B0604020202020204" pitchFamily="34" charset="0"/>
                <a:cs typeface="Arial" panose="020B0604020202020204" pitchFamily="34" charset="0"/>
              </a:rPr>
              <a:t>. И п. 4 ПП1875)</a:t>
            </a:r>
          </a:p>
        </p:txBody>
      </p:sp>
      <p:sp>
        <p:nvSpPr>
          <p:cNvPr id="4" name="Текст 3"/>
          <p:cNvSpPr>
            <a:spLocks noGrp="1"/>
          </p:cNvSpPr>
          <p:nvPr>
            <p:ph type="body" idx="1"/>
          </p:nvPr>
        </p:nvSpPr>
        <p:spPr>
          <a:xfrm>
            <a:off x="515380" y="1412776"/>
            <a:ext cx="11161240" cy="1200160"/>
          </a:xfrm>
          <a:ln>
            <a:solidFill>
              <a:schemeClr val="accent1"/>
            </a:solidFill>
          </a:ln>
        </p:spPr>
        <p:txBody>
          <a:bodyPr/>
          <a:lstStyle/>
          <a:p>
            <a:pPr>
              <a:buFont typeface="Arial" pitchFamily="34" charset="0"/>
              <a:buChar char="•"/>
            </a:pPr>
            <a:r>
              <a:rPr lang="ru-RU" sz="2160" dirty="0">
                <a:latin typeface="Arial" pitchFamily="34" charset="0"/>
                <a:cs typeface="Arial" pitchFamily="34" charset="0"/>
              </a:rPr>
              <a:t>закупки товара, поставляемого при выполнении закупаемых работ, оказании закупаемых услуг по изготовлению такого товара </a:t>
            </a:r>
            <a:r>
              <a:rPr lang="ru-RU" sz="2160" b="1" dirty="0">
                <a:latin typeface="Arial" pitchFamily="34" charset="0"/>
                <a:cs typeface="Arial" pitchFamily="34" charset="0"/>
              </a:rPr>
              <a:t>по индивидуальному заказу </a:t>
            </a:r>
            <a:r>
              <a:rPr lang="ru-RU" sz="2160" dirty="0">
                <a:latin typeface="Arial" pitchFamily="34" charset="0"/>
                <a:cs typeface="Arial" pitchFamily="34" charset="0"/>
              </a:rPr>
              <a:t>заказчика, осуществляющего закупку;</a:t>
            </a:r>
          </a:p>
        </p:txBody>
      </p:sp>
      <p:sp>
        <p:nvSpPr>
          <p:cNvPr id="3" name="Текст 2">
            <a:extLst>
              <a:ext uri="{FF2B5EF4-FFF2-40B4-BE49-F238E27FC236}">
                <a16:creationId xmlns:a16="http://schemas.microsoft.com/office/drawing/2014/main" id="{FE79EA7B-8284-AB61-E9CB-CC9189D80955}"/>
              </a:ext>
            </a:extLst>
          </p:cNvPr>
          <p:cNvSpPr txBox="1">
            <a:spLocks/>
          </p:cNvSpPr>
          <p:nvPr/>
        </p:nvSpPr>
        <p:spPr bwMode="auto">
          <a:xfrm>
            <a:off x="602698" y="2754007"/>
            <a:ext cx="11161240" cy="38328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440" b="1" dirty="0">
                <a:latin typeface="Arial" panose="020B0604020202020204" pitchFamily="34" charset="0"/>
                <a:cs typeface="Arial" panose="020B0604020202020204" pitchFamily="34" charset="0"/>
              </a:rPr>
              <a:t>Решение Свердловского УФАС России от 30.10.2025 </a:t>
            </a:r>
            <a:r>
              <a:rPr lang="ru-RU" sz="1440" dirty="0">
                <a:latin typeface="Arial" panose="020B0604020202020204" pitchFamily="34" charset="0"/>
                <a:cs typeface="Arial" panose="020B0604020202020204" pitchFamily="34" charset="0"/>
              </a:rPr>
              <a:t>(закупка 0162200022925000112):</a:t>
            </a:r>
          </a:p>
          <a:p>
            <a:r>
              <a:rPr lang="ru-RU" sz="1440" dirty="0">
                <a:latin typeface="Arial" panose="020B0604020202020204" pitchFamily="34" charset="0"/>
                <a:cs typeface="Arial" panose="020B0604020202020204" pitchFamily="34" charset="0"/>
              </a:rPr>
              <a:t> - Выполнение работ по изготовлению демонстрационных изделий </a:t>
            </a:r>
            <a:r>
              <a:rPr lang="ru-RU" sz="1440" b="1" dirty="0">
                <a:latin typeface="Arial" panose="020B0604020202020204" pitchFamily="34" charset="0"/>
                <a:cs typeface="Arial" panose="020B0604020202020204" pitchFamily="34" charset="0"/>
              </a:rPr>
              <a:t>по индивидуальным размерам </a:t>
            </a:r>
            <a:r>
              <a:rPr lang="ru-RU" sz="1440" dirty="0">
                <a:latin typeface="Arial" panose="020B0604020202020204" pitchFamily="34" charset="0"/>
                <a:cs typeface="Arial" panose="020B0604020202020204" pitchFamily="34" charset="0"/>
              </a:rPr>
              <a:t>для отделов ЗАГС. </a:t>
            </a:r>
          </a:p>
          <a:p>
            <a:r>
              <a:rPr lang="ru-RU" sz="1440" dirty="0">
                <a:latin typeface="Arial" panose="020B0604020202020204" pitchFamily="34" charset="0"/>
                <a:cs typeface="Arial" panose="020B0604020202020204" pitchFamily="34" charset="0"/>
              </a:rPr>
              <a:t>Заказчик не установил нац. режим, ФАС его поддержал.</a:t>
            </a:r>
          </a:p>
          <a:p>
            <a:r>
              <a:rPr lang="ru-RU" sz="1440" b="1" dirty="0">
                <a:latin typeface="Arial" panose="020B0604020202020204" pitchFamily="34" charset="0"/>
                <a:cs typeface="Arial" panose="020B0604020202020204" pitchFamily="34" charset="0"/>
              </a:rPr>
              <a:t>Решение Московского УФАС России от 04.09.2025 </a:t>
            </a:r>
            <a:r>
              <a:rPr lang="ru-RU" sz="1440" dirty="0">
                <a:latin typeface="Arial" panose="020B0604020202020204" pitchFamily="34" charset="0"/>
                <a:cs typeface="Arial" panose="020B0604020202020204" pitchFamily="34" charset="0"/>
              </a:rPr>
              <a:t>(закупка Решение Московского УФАС России от 04.09.2025) – выполнение работ по изготовлению специальной одежды. Заказчик запрет не установил, ФАС поддержал.</a:t>
            </a:r>
          </a:p>
          <a:p>
            <a:r>
              <a:rPr lang="ru-RU" sz="1440" b="1" dirty="0">
                <a:latin typeface="Arial" panose="020B0604020202020204" pitchFamily="34" charset="0"/>
                <a:cs typeface="Arial" panose="020B0604020202020204" pitchFamily="34" charset="0"/>
              </a:rPr>
              <a:t>Решение Омского УФАС России от 14.08.2025 </a:t>
            </a:r>
            <a:r>
              <a:rPr lang="ru-RU" sz="1440" dirty="0">
                <a:latin typeface="Arial" panose="020B0604020202020204" pitchFamily="34" charset="0"/>
                <a:cs typeface="Arial" panose="020B0604020202020204" pitchFamily="34" charset="0"/>
              </a:rPr>
              <a:t>(закупка 0352300016725000006) - Изготовление, поставка, сборка и установка мебели для создания модульной библиотеки. Неправомерным признано установление </a:t>
            </a:r>
            <a:r>
              <a:rPr lang="ru-RU" sz="1440" dirty="0" err="1">
                <a:latin typeface="Arial" panose="020B0604020202020204" pitchFamily="34" charset="0"/>
                <a:cs typeface="Arial" panose="020B0604020202020204" pitchFamily="34" charset="0"/>
              </a:rPr>
              <a:t>нац</a:t>
            </a:r>
            <a:r>
              <a:rPr lang="ru-RU" sz="1440" dirty="0">
                <a:latin typeface="Arial" panose="020B0604020202020204" pitchFamily="34" charset="0"/>
                <a:cs typeface="Arial" panose="020B0604020202020204" pitchFamily="34" charset="0"/>
              </a:rPr>
              <a:t> режима, а также установление конкретных размеров мебели при условии указания в контракте на </a:t>
            </a:r>
            <a:r>
              <a:rPr lang="ru-RU" sz="1440" b="1" dirty="0">
                <a:latin typeface="Arial" panose="020B0604020202020204" pitchFamily="34" charset="0"/>
                <a:cs typeface="Arial" panose="020B0604020202020204" pitchFamily="34" charset="0"/>
              </a:rPr>
              <a:t>необходимость проведения замеров</a:t>
            </a:r>
            <a:r>
              <a:rPr lang="ru-RU" sz="1440" dirty="0">
                <a:latin typeface="Arial" panose="020B0604020202020204" pitchFamily="34" charset="0"/>
                <a:cs typeface="Arial" panose="020B0604020202020204" pitchFamily="34" charset="0"/>
              </a:rPr>
              <a:t>.</a:t>
            </a:r>
          </a:p>
          <a:p>
            <a:r>
              <a:rPr lang="ru-RU" sz="1440" b="1" dirty="0">
                <a:latin typeface="Arial" panose="020B0604020202020204" pitchFamily="34" charset="0"/>
                <a:cs typeface="Arial" panose="020B0604020202020204" pitchFamily="34" charset="0"/>
              </a:rPr>
              <a:t>Решение Якутского УФАС России от 24.10.2025 </a:t>
            </a:r>
            <a:r>
              <a:rPr lang="ru-RU" sz="1440" dirty="0">
                <a:latin typeface="Arial" panose="020B0604020202020204" pitchFamily="34" charset="0"/>
                <a:cs typeface="Arial" panose="020B0604020202020204" pitchFamily="34" charset="0"/>
              </a:rPr>
              <a:t>(закупки 0216100000225000051, 57, 59, 60 и др.) – поставка различных протезов. ФАС усмотрел нарушение в установлении ограничения, так как указанные протезы изготовляются по индивидуальному заказу (аналогичные по сути выводы содержатся в решении Бурятского УФАС от 27 октября 2025 г. по результатам внеплановой проверки по закупкам №№0302100024825000103, 105).</a:t>
            </a:r>
          </a:p>
          <a:p>
            <a:r>
              <a:rPr lang="ru-RU" sz="1440" b="1" dirty="0">
                <a:latin typeface="Arial" panose="020B0604020202020204" pitchFamily="34" charset="0"/>
                <a:cs typeface="Arial" panose="020B0604020202020204" pitchFamily="34" charset="0"/>
              </a:rPr>
              <a:t>Решение Приморского УФАС России от 20.10.2025 </a:t>
            </a:r>
            <a:r>
              <a:rPr lang="ru-RU" sz="1440" dirty="0">
                <a:latin typeface="Arial" panose="020B0604020202020204" pitchFamily="34" charset="0"/>
                <a:cs typeface="Arial" panose="020B0604020202020204" pitchFamily="34" charset="0"/>
              </a:rPr>
              <a:t>(закупка 0220100003625000041) - выполнение работ по изготовлению ортопедической обуви. УФАС указал, что заказчик неправомерно установил ограничение, так как обувь производится по индивидуальному заказу.</a:t>
            </a:r>
          </a:p>
        </p:txBody>
      </p:sp>
      <p:pic>
        <p:nvPicPr>
          <p:cNvPr id="5" name="Рисунок 11">
            <a:extLst>
              <a:ext uri="{FF2B5EF4-FFF2-40B4-BE49-F238E27FC236}">
                <a16:creationId xmlns:a16="http://schemas.microsoft.com/office/drawing/2014/main" id="{4B6FCF10-2B7F-BDDC-408B-28792DA64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66385-4C10-1892-76AD-D6869EC875E7}"/>
              </a:ext>
            </a:extLst>
          </p:cNvPr>
          <p:cNvSpPr>
            <a:spLocks noGrp="1"/>
          </p:cNvSpPr>
          <p:nvPr>
            <p:ph type="title"/>
          </p:nvPr>
        </p:nvSpPr>
        <p:spPr>
          <a:xfrm>
            <a:off x="2208213" y="46038"/>
            <a:ext cx="9839325" cy="430212"/>
          </a:xfrm>
          <a:solidFill>
            <a:schemeClr val="accent6"/>
          </a:solidFill>
        </p:spPr>
        <p:txBody>
          <a:bodyPr rtlCol="0">
            <a:normAutofit fontScale="90000"/>
          </a:bodyPr>
          <a:lstStyle/>
          <a:p>
            <a:pPr>
              <a:defRPr/>
            </a:pPr>
            <a:r>
              <a:rPr lang="ru-RU" sz="2800" b="1" dirty="0">
                <a:solidFill>
                  <a:schemeClr val="bg1"/>
                </a:solidFill>
                <a:latin typeface="Arial" panose="020B0604020202020204" pitchFamily="34" charset="0"/>
                <a:cs typeface="Arial" panose="020B0604020202020204" pitchFamily="34" charset="0"/>
              </a:rPr>
              <a:t>Вопросы, возникающие при описании объекта закупки</a:t>
            </a:r>
          </a:p>
        </p:txBody>
      </p:sp>
      <p:pic>
        <p:nvPicPr>
          <p:cNvPr id="22531" name="Рисунок 1">
            <a:extLst>
              <a:ext uri="{FF2B5EF4-FFF2-40B4-BE49-F238E27FC236}">
                <a16:creationId xmlns:a16="http://schemas.microsoft.com/office/drawing/2014/main" id="{A9F4CFC0-7F8B-2641-636E-D576E147A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Объект 4">
            <a:extLst>
              <a:ext uri="{FF2B5EF4-FFF2-40B4-BE49-F238E27FC236}">
                <a16:creationId xmlns:a16="http://schemas.microsoft.com/office/drawing/2014/main" id="{E310C5A4-3907-4B83-BFF2-7F13384EB145}"/>
              </a:ext>
            </a:extLst>
          </p:cNvPr>
          <p:cNvSpPr>
            <a:spLocks noGrp="1"/>
          </p:cNvSpPr>
          <p:nvPr>
            <p:ph idx="1"/>
          </p:nvPr>
        </p:nvSpPr>
        <p:spPr>
          <a:xfrm>
            <a:off x="609600" y="650875"/>
            <a:ext cx="10972800" cy="606425"/>
          </a:xfrm>
          <a:ln>
            <a:solidFill>
              <a:srgbClr val="00B0F0"/>
            </a:solidFill>
            <a:miter lim="800000"/>
            <a:headEnd/>
            <a:tailEnd/>
          </a:ln>
        </p:spPr>
        <p:txBody>
          <a:bodyPr/>
          <a:lstStyle/>
          <a:p>
            <a:pPr marL="0" indent="0">
              <a:buFont typeface="Arial" panose="020B0604020202020204" pitchFamily="34" charset="0"/>
              <a:buNone/>
            </a:pPr>
            <a:r>
              <a:rPr lang="ru-RU" altLang="ru-RU" sz="1800" b="1" dirty="0">
                <a:latin typeface="Arial" panose="020B0604020202020204" pitchFamily="34" charset="0"/>
                <a:cs typeface="Arial" panose="020B0604020202020204" pitchFamily="34" charset="0"/>
              </a:rPr>
              <a:t>Необходимо при включать в описание объекта закупки декларацию об отсутствии в РРПП российских товаров, необходимых заказчику?</a:t>
            </a:r>
          </a:p>
        </p:txBody>
      </p:sp>
      <p:sp>
        <p:nvSpPr>
          <p:cNvPr id="22533" name="TextBox 3">
            <a:extLst>
              <a:ext uri="{FF2B5EF4-FFF2-40B4-BE49-F238E27FC236}">
                <a16:creationId xmlns:a16="http://schemas.microsoft.com/office/drawing/2014/main" id="{4EA9B8E1-835F-5D68-75A5-B3C8CF7EB00D}"/>
              </a:ext>
            </a:extLst>
          </p:cNvPr>
          <p:cNvSpPr txBox="1">
            <a:spLocks noChangeArrowheads="1"/>
          </p:cNvSpPr>
          <p:nvPr/>
        </p:nvSpPr>
        <p:spPr bwMode="auto">
          <a:xfrm>
            <a:off x="609600" y="1430338"/>
            <a:ext cx="10972800" cy="37861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Правовая основа декларации: </a:t>
            </a:r>
          </a:p>
          <a:p>
            <a:pPr>
              <a:spcBef>
                <a:spcPct val="0"/>
              </a:spcBef>
              <a:buFontTx/>
              <a:buNone/>
            </a:pPr>
            <a:r>
              <a:rPr lang="ru-RU" altLang="ru-RU" sz="1600" b="1">
                <a:latin typeface="Arial" panose="020B0604020202020204" pitchFamily="34" charset="0"/>
              </a:rPr>
              <a:t>Ч. 1.1 ст. 33 Закона о контрактной системе: </a:t>
            </a:r>
            <a:r>
              <a:rPr lang="ru-RU" altLang="ru-RU" sz="1600">
                <a:latin typeface="Arial" panose="020B0604020202020204" pitchFamily="34" charset="0"/>
              </a:rPr>
              <a:t>«1.1. </a:t>
            </a:r>
            <a:r>
              <a:rPr lang="ru-RU" altLang="ru-RU" sz="1600" b="1">
                <a:latin typeface="Arial" panose="020B0604020202020204" pitchFamily="34" charset="0"/>
              </a:rPr>
              <a:t>При описании</a:t>
            </a:r>
            <a:r>
              <a:rPr lang="ru-RU" altLang="ru-RU" sz="1600">
                <a:latin typeface="Arial" panose="020B0604020202020204" pitchFamily="34" charset="0"/>
              </a:rPr>
              <a:t> являющегося </a:t>
            </a:r>
            <a:r>
              <a:rPr lang="ru-RU" altLang="ru-RU" sz="1600" b="1">
                <a:latin typeface="Arial" panose="020B0604020202020204" pitchFamily="34" charset="0"/>
              </a:rPr>
              <a:t>объектом закупки </a:t>
            </a:r>
            <a:r>
              <a:rPr lang="ru-RU" altLang="ru-RU" sz="1600">
                <a:latin typeface="Arial" panose="020B0604020202020204" pitchFamily="34" charset="0"/>
              </a:rPr>
              <a:t>товара (в том числе поставляемого при выполнении закупаемой работы, оказании закупаемой услуги), в отношении которого установлены предусмотренные пунктом 1 части 2 статьи 14 настоящего Федерального закона </a:t>
            </a:r>
            <a:r>
              <a:rPr lang="ru-RU" altLang="ru-RU" sz="1600" b="1">
                <a:latin typeface="Arial" panose="020B0604020202020204" pitchFamily="34" charset="0"/>
              </a:rPr>
              <a:t>запрет, ограничение или преимущество</a:t>
            </a:r>
            <a:r>
              <a:rPr lang="ru-RU" altLang="ru-RU" sz="1600">
                <a:latin typeface="Arial" panose="020B0604020202020204" pitchFamily="34" charset="0"/>
              </a:rPr>
              <a:t>, </a:t>
            </a:r>
            <a:r>
              <a:rPr lang="ru-RU" altLang="ru-RU" sz="1600" b="1">
                <a:latin typeface="Arial" panose="020B0604020202020204" pitchFamily="34" charset="0"/>
              </a:rPr>
              <a:t>указываются характеристики товара российского происхождения</a:t>
            </a:r>
            <a:r>
              <a:rPr lang="ru-RU" altLang="ru-RU" sz="1600">
                <a:latin typeface="Arial" panose="020B0604020202020204" pitchFamily="34" charset="0"/>
              </a:rPr>
              <a:t>».</a:t>
            </a:r>
          </a:p>
          <a:p>
            <a:pPr>
              <a:spcBef>
                <a:spcPct val="0"/>
              </a:spcBef>
              <a:buFontTx/>
              <a:buNone/>
            </a:pPr>
            <a:endParaRPr lang="ru-RU" altLang="ru-RU" sz="1600" b="1">
              <a:latin typeface="Arial" panose="020B0604020202020204" pitchFamily="34" charset="0"/>
            </a:endParaRPr>
          </a:p>
          <a:p>
            <a:pPr>
              <a:spcBef>
                <a:spcPct val="0"/>
              </a:spcBef>
              <a:buFontTx/>
              <a:buNone/>
            </a:pPr>
            <a:r>
              <a:rPr lang="ru-RU" altLang="ru-RU" sz="1600" b="1">
                <a:latin typeface="Arial" panose="020B0604020202020204" pitchFamily="34" charset="0"/>
              </a:rPr>
              <a:t>Постановление Правительства 1875 в ред. от 10.06.2025:</a:t>
            </a:r>
          </a:p>
          <a:p>
            <a:pPr>
              <a:spcBef>
                <a:spcPct val="0"/>
              </a:spcBef>
              <a:buFontTx/>
              <a:buNone/>
            </a:pPr>
            <a:r>
              <a:rPr lang="ru-RU" altLang="ru-RU" sz="1600">
                <a:latin typeface="Arial" panose="020B0604020202020204" pitchFamily="34" charset="0"/>
              </a:rPr>
              <a:t>7. Установить, что для целей осуществлении закупок в соответствии с </a:t>
            </a:r>
            <a:r>
              <a:rPr lang="ru-RU" altLang="ru-RU" sz="1600" b="1">
                <a:latin typeface="Arial" panose="020B0604020202020204" pitchFamily="34" charset="0"/>
              </a:rPr>
              <a:t>Федеральным законом "О контрактной системе в сфере закупок товаров, работ, услуг для обеспечения государственных и муниципальных нужд":</a:t>
            </a:r>
          </a:p>
          <a:p>
            <a:pPr>
              <a:spcBef>
                <a:spcPct val="0"/>
              </a:spcBef>
              <a:buFontTx/>
              <a:buNone/>
            </a:pPr>
            <a:r>
              <a:rPr lang="ru-RU" altLang="ru-RU" sz="1600">
                <a:latin typeface="Arial" panose="020B0604020202020204" pitchFamily="34" charset="0"/>
              </a:rPr>
              <a:t>а) особенностями описания объекта закупки, являющегося товаром (в том числе поставляемым при выполнении закупаемых работ, оказании закупаемых услуг), производство которого на территории Российской Федерации отсутствует, являются: </a:t>
            </a:r>
          </a:p>
          <a:p>
            <a:pPr>
              <a:spcBef>
                <a:spcPct val="0"/>
              </a:spcBef>
              <a:buFontTx/>
              <a:buNone/>
            </a:pPr>
            <a:r>
              <a:rPr lang="ru-RU" altLang="ru-RU" sz="1600">
                <a:latin typeface="Arial" panose="020B0604020202020204" pitchFamily="34" charset="0"/>
              </a:rPr>
              <a:t>- при осуществлении закупки товаров, указанных в позициях 1 - 433 приложения N 2 к настоящему постановлению, - </a:t>
            </a:r>
            <a:r>
              <a:rPr lang="ru-RU" altLang="ru-RU" sz="1600" b="1">
                <a:latin typeface="Arial" panose="020B0604020202020204" pitchFamily="34" charset="0"/>
              </a:rPr>
              <a:t>декларирование в извещении </a:t>
            </a:r>
            <a:r>
              <a:rPr lang="ru-RU" altLang="ru-RU" sz="1600">
                <a:latin typeface="Arial" panose="020B0604020202020204" pitchFamily="34" charset="0"/>
              </a:rPr>
              <a:t>об осуществлении закупки……</a:t>
            </a:r>
          </a:p>
        </p:txBody>
      </p:sp>
      <p:sp>
        <p:nvSpPr>
          <p:cNvPr id="22534" name="TextBox 5">
            <a:extLst>
              <a:ext uri="{FF2B5EF4-FFF2-40B4-BE49-F238E27FC236}">
                <a16:creationId xmlns:a16="http://schemas.microsoft.com/office/drawing/2014/main" id="{3EAF86D0-2F4D-5CE9-4C71-B38D785841E0}"/>
              </a:ext>
            </a:extLst>
          </p:cNvPr>
          <p:cNvSpPr txBox="1">
            <a:spLocks noChangeArrowheads="1"/>
          </p:cNvSpPr>
          <p:nvPr/>
        </p:nvSpPr>
        <p:spPr bwMode="auto">
          <a:xfrm>
            <a:off x="609600" y="5427663"/>
            <a:ext cx="10972800" cy="5842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Вывод: </a:t>
            </a:r>
            <a:r>
              <a:rPr lang="ru-RU" altLang="ru-RU" sz="1600">
                <a:latin typeface="Arial" panose="020B0604020202020204" pitchFamily="34" charset="0"/>
              </a:rPr>
              <a:t>При проведении корпоративных закупок по  Закону 223-ФЗ норма о декларации об отсутствии в РРПП российского товара </a:t>
            </a:r>
            <a:r>
              <a:rPr lang="ru-RU" altLang="ru-RU" sz="1600" b="1">
                <a:latin typeface="Arial" panose="020B0604020202020204" pitchFamily="34" charset="0"/>
              </a:rPr>
              <a:t>не применяется</a:t>
            </a:r>
            <a:r>
              <a:rPr lang="ru-RU" altLang="ru-RU" sz="1600">
                <a:latin typeface="Arial" panose="020B0604020202020204" pitchFamily="34" charset="0"/>
              </a:rPr>
              <a:t>, если иное не будет предусмотрено Положением о закупке.</a:t>
            </a:r>
          </a:p>
        </p:txBody>
      </p:sp>
      <p:sp>
        <p:nvSpPr>
          <p:cNvPr id="8" name="Стрелка: вниз 7">
            <a:extLst>
              <a:ext uri="{FF2B5EF4-FFF2-40B4-BE49-F238E27FC236}">
                <a16:creationId xmlns:a16="http://schemas.microsoft.com/office/drawing/2014/main" id="{DCEF3880-06CD-B8E8-FECD-7BE9215DE7E9}"/>
              </a:ext>
            </a:extLst>
          </p:cNvPr>
          <p:cNvSpPr/>
          <p:nvPr/>
        </p:nvSpPr>
        <p:spPr>
          <a:xfrm>
            <a:off x="7064375" y="2859088"/>
            <a:ext cx="288925" cy="431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DE6CB-1C1E-7630-98F2-8715D0285296}"/>
              </a:ext>
            </a:extLst>
          </p:cNvPr>
          <p:cNvSpPr>
            <a:spLocks noGrp="1"/>
          </p:cNvSpPr>
          <p:nvPr>
            <p:ph type="title"/>
          </p:nvPr>
        </p:nvSpPr>
        <p:spPr>
          <a:xfrm>
            <a:off x="2208213" y="46038"/>
            <a:ext cx="9839325" cy="430212"/>
          </a:xfrm>
          <a:solidFill>
            <a:schemeClr val="accent6"/>
          </a:solidFill>
        </p:spPr>
        <p:txBody>
          <a:bodyPr rtlCol="0">
            <a:normAutofit fontScale="90000"/>
          </a:bodyPr>
          <a:lstStyle/>
          <a:p>
            <a:pPr>
              <a:defRPr/>
            </a:pPr>
            <a:r>
              <a:rPr lang="ru-RU" sz="2800" b="1" dirty="0">
                <a:solidFill>
                  <a:schemeClr val="bg1"/>
                </a:solidFill>
                <a:latin typeface="Arial" panose="020B0604020202020204" pitchFamily="34" charset="0"/>
                <a:cs typeface="Arial" panose="020B0604020202020204" pitchFamily="34" charset="0"/>
              </a:rPr>
              <a:t>Вопросы, возникающие при описании объекта закупки</a:t>
            </a:r>
          </a:p>
        </p:txBody>
      </p:sp>
      <p:pic>
        <p:nvPicPr>
          <p:cNvPr id="25603" name="Рисунок 1">
            <a:extLst>
              <a:ext uri="{FF2B5EF4-FFF2-40B4-BE49-F238E27FC236}">
                <a16:creationId xmlns:a16="http://schemas.microsoft.com/office/drawing/2014/main" id="{75002F1B-183A-A1FE-7878-9B36B0CC0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Объект 4">
            <a:extLst>
              <a:ext uri="{FF2B5EF4-FFF2-40B4-BE49-F238E27FC236}">
                <a16:creationId xmlns:a16="http://schemas.microsoft.com/office/drawing/2014/main" id="{5FD031A1-65CE-4455-C11B-DA20B67FF169}"/>
              </a:ext>
            </a:extLst>
          </p:cNvPr>
          <p:cNvSpPr>
            <a:spLocks noGrp="1"/>
          </p:cNvSpPr>
          <p:nvPr>
            <p:ph idx="1"/>
          </p:nvPr>
        </p:nvSpPr>
        <p:spPr>
          <a:xfrm>
            <a:off x="609600" y="650875"/>
            <a:ext cx="10972800" cy="430213"/>
          </a:xfrm>
          <a:ln>
            <a:solidFill>
              <a:srgbClr val="00B0F0"/>
            </a:solidFill>
            <a:miter lim="800000"/>
            <a:headEnd/>
            <a:tailEnd/>
          </a:ln>
        </p:spPr>
        <p:txBody>
          <a:bodyPr/>
          <a:lstStyle/>
          <a:p>
            <a:pPr marL="0" indent="0">
              <a:buFont typeface="Arial" panose="020B0604020202020204" pitchFamily="34" charset="0"/>
              <a:buNone/>
            </a:pPr>
            <a:r>
              <a:rPr lang="ru-RU" altLang="ru-RU" sz="1800" b="1" dirty="0">
                <a:latin typeface="Arial" panose="020B0604020202020204" pitchFamily="34" charset="0"/>
                <a:cs typeface="Arial" panose="020B0604020202020204" pitchFamily="34" charset="0"/>
              </a:rPr>
              <a:t>Необходимо при обосновании Н(М)ЦД запрашивать КП у производителей из </a:t>
            </a:r>
            <a:r>
              <a:rPr lang="ru-RU" altLang="ru-RU" sz="1800" b="1" dirty="0" err="1">
                <a:latin typeface="Arial" panose="020B0604020202020204" pitchFamily="34" charset="0"/>
                <a:cs typeface="Arial" panose="020B0604020202020204" pitchFamily="34" charset="0"/>
              </a:rPr>
              <a:t>ГИСПа</a:t>
            </a:r>
            <a:r>
              <a:rPr lang="ru-RU" altLang="ru-RU" sz="1800" b="1" dirty="0">
                <a:latin typeface="Arial" panose="020B0604020202020204" pitchFamily="34" charset="0"/>
                <a:cs typeface="Arial" panose="020B0604020202020204" pitchFamily="34" charset="0"/>
              </a:rPr>
              <a:t>?</a:t>
            </a:r>
          </a:p>
        </p:txBody>
      </p:sp>
      <p:sp>
        <p:nvSpPr>
          <p:cNvPr id="25605" name="TextBox 3">
            <a:extLst>
              <a:ext uri="{FF2B5EF4-FFF2-40B4-BE49-F238E27FC236}">
                <a16:creationId xmlns:a16="http://schemas.microsoft.com/office/drawing/2014/main" id="{441942F9-DF4C-0DFA-36EE-77E0F50F1E74}"/>
              </a:ext>
            </a:extLst>
          </p:cNvPr>
          <p:cNvSpPr txBox="1">
            <a:spLocks noChangeArrowheads="1"/>
          </p:cNvSpPr>
          <p:nvPr/>
        </p:nvSpPr>
        <p:spPr bwMode="auto">
          <a:xfrm>
            <a:off x="609600" y="1201738"/>
            <a:ext cx="10972800" cy="42783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Правовая основа: </a:t>
            </a:r>
          </a:p>
          <a:p>
            <a:pPr>
              <a:spcBef>
                <a:spcPct val="0"/>
              </a:spcBef>
              <a:buFontTx/>
              <a:buNone/>
            </a:pPr>
            <a:r>
              <a:rPr lang="ru-RU" altLang="ru-RU" sz="1600" b="1">
                <a:latin typeface="Arial" panose="020B0604020202020204" pitchFamily="34" charset="0"/>
              </a:rPr>
              <a:t>Ч. 25 ст. 22 Закона о контрактной системе: </a:t>
            </a:r>
            <a:r>
              <a:rPr lang="ru-RU" altLang="ru-RU" sz="1600">
                <a:latin typeface="Arial" panose="020B0604020202020204" pitchFamily="34" charset="0"/>
              </a:rPr>
              <a:t>«25. Для целей осуществления закупок товаров, работ, услуг, в отношении которых установлены предусмотренные пунктом 1 части 2 статьи 14 настоящего Федерального закона запрет, ограничение или преимущество, Правительство Российской Федерации устанавливает особенности определения начальной (максимальной) цены контракта, цены контракта, заключаемого с единственным поставщиком……»</a:t>
            </a:r>
          </a:p>
          <a:p>
            <a:pPr>
              <a:spcBef>
                <a:spcPct val="0"/>
              </a:spcBef>
              <a:buFontTx/>
              <a:buNone/>
            </a:pPr>
            <a:endParaRPr lang="ru-RU" altLang="ru-RU" sz="1600" b="1">
              <a:latin typeface="Arial" panose="020B0604020202020204" pitchFamily="34" charset="0"/>
            </a:endParaRPr>
          </a:p>
          <a:p>
            <a:pPr>
              <a:spcBef>
                <a:spcPct val="0"/>
              </a:spcBef>
              <a:buFontTx/>
              <a:buNone/>
            </a:pPr>
            <a:r>
              <a:rPr lang="ru-RU" altLang="ru-RU" sz="1600" b="1">
                <a:latin typeface="Arial" panose="020B0604020202020204" pitchFamily="34" charset="0"/>
              </a:rPr>
              <a:t>Постановление Правительства 1875 в ред. от 10.06.2025:</a:t>
            </a:r>
          </a:p>
          <a:p>
            <a:pPr>
              <a:spcBef>
                <a:spcPct val="0"/>
              </a:spcBef>
              <a:buFontTx/>
              <a:buNone/>
            </a:pPr>
            <a:r>
              <a:rPr lang="ru-RU" altLang="ru-RU" sz="1600">
                <a:latin typeface="Arial" panose="020B0604020202020204" pitchFamily="34" charset="0"/>
              </a:rPr>
              <a:t>7. Установить, что для целей осуществлении закупок в соответствии с </a:t>
            </a:r>
            <a:r>
              <a:rPr lang="ru-RU" altLang="ru-RU" sz="1600" b="1">
                <a:latin typeface="Arial" panose="020B0604020202020204" pitchFamily="34" charset="0"/>
              </a:rPr>
              <a:t>Федеральным законом "О контрактной системе в сфере закупок товаров, работ, услуг для обеспечения государственных и муниципальных нужд":</a:t>
            </a:r>
          </a:p>
          <a:p>
            <a:pPr>
              <a:spcBef>
                <a:spcPct val="0"/>
              </a:spcBef>
              <a:buFontTx/>
              <a:buNone/>
            </a:pPr>
            <a:r>
              <a:rPr lang="ru-RU" altLang="ru-RU" sz="1600">
                <a:latin typeface="Arial" panose="020B0604020202020204" pitchFamily="34" charset="0"/>
              </a:rPr>
              <a:t>в)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при применении </a:t>
            </a:r>
            <a:r>
              <a:rPr lang="ru-RU" altLang="ru-RU" sz="1600" b="1">
                <a:latin typeface="Arial" panose="020B0604020202020204" pitchFamily="34" charset="0"/>
              </a:rPr>
              <a:t>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altLang="ru-RU" sz="1600">
                <a:latin typeface="Arial" panose="020B0604020202020204" pitchFamily="34" charset="0"/>
              </a:rPr>
              <a:t>метода сопоставимых рыночных цен…….</a:t>
            </a:r>
          </a:p>
        </p:txBody>
      </p:sp>
      <p:sp>
        <p:nvSpPr>
          <p:cNvPr id="25606" name="TextBox 5">
            <a:extLst>
              <a:ext uri="{FF2B5EF4-FFF2-40B4-BE49-F238E27FC236}">
                <a16:creationId xmlns:a16="http://schemas.microsoft.com/office/drawing/2014/main" id="{D6BBD373-4834-E01D-02E8-50F09A147288}"/>
              </a:ext>
            </a:extLst>
          </p:cNvPr>
          <p:cNvSpPr txBox="1">
            <a:spLocks noChangeArrowheads="1"/>
          </p:cNvSpPr>
          <p:nvPr/>
        </p:nvSpPr>
        <p:spPr bwMode="auto">
          <a:xfrm>
            <a:off x="550863" y="5757863"/>
            <a:ext cx="10972800" cy="5842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Вывод: </a:t>
            </a:r>
            <a:r>
              <a:rPr lang="ru-RU" altLang="ru-RU" sz="1600">
                <a:latin typeface="Arial" panose="020B0604020202020204" pitchFamily="34" charset="0"/>
              </a:rPr>
              <a:t>При проведении корпоративных закупок по  Закону 223-ФЗ порядок обоснования Н(М)ЦД определяется Положением о закупке, ПП 1875 </a:t>
            </a:r>
            <a:r>
              <a:rPr lang="ru-RU" altLang="ru-RU" sz="1600" b="1">
                <a:latin typeface="Arial" panose="020B0604020202020204" pitchFamily="34" charset="0"/>
              </a:rPr>
              <a:t>не предусматривает </a:t>
            </a:r>
            <a:r>
              <a:rPr lang="ru-RU" altLang="ru-RU" sz="1600">
                <a:latin typeface="Arial" panose="020B0604020202020204" pitchFamily="34" charset="0"/>
              </a:rPr>
              <a:t>особенности обоснования Н(М)ЦД.</a:t>
            </a:r>
          </a:p>
        </p:txBody>
      </p:sp>
      <p:sp>
        <p:nvSpPr>
          <p:cNvPr id="8" name="Стрелка: вниз 7">
            <a:extLst>
              <a:ext uri="{FF2B5EF4-FFF2-40B4-BE49-F238E27FC236}">
                <a16:creationId xmlns:a16="http://schemas.microsoft.com/office/drawing/2014/main" id="{9CA0A578-D22F-A4F4-644B-A59FD33EC79E}"/>
              </a:ext>
            </a:extLst>
          </p:cNvPr>
          <p:cNvSpPr/>
          <p:nvPr/>
        </p:nvSpPr>
        <p:spPr>
          <a:xfrm>
            <a:off x="4727575" y="2493963"/>
            <a:ext cx="288925" cy="431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E453D-1D2D-EF60-1311-87AA4F6AA883}"/>
              </a:ext>
            </a:extLst>
          </p:cNvPr>
          <p:cNvSpPr>
            <a:spLocks noGrp="1"/>
          </p:cNvSpPr>
          <p:nvPr>
            <p:ph type="title"/>
          </p:nvPr>
        </p:nvSpPr>
        <p:spPr>
          <a:xfrm>
            <a:off x="2063750" y="163513"/>
            <a:ext cx="9983788" cy="523875"/>
          </a:xfrm>
          <a:solidFill>
            <a:schemeClr val="accent6"/>
          </a:solidFill>
        </p:spPr>
        <p:txBody>
          <a:bodyPr rtlCol="0">
            <a:normAutofit/>
          </a:bodyPr>
          <a:lstStyle/>
          <a:p>
            <a:pPr eaLnBrk="1" fontAlgn="auto" hangingPunct="1">
              <a:spcAft>
                <a:spcPts val="0"/>
              </a:spcAft>
              <a:defRPr/>
            </a:pPr>
            <a:r>
              <a:rPr lang="ru-RU" sz="2000" b="1" dirty="0">
                <a:solidFill>
                  <a:schemeClr val="bg1"/>
                </a:solidFill>
                <a:latin typeface="Arial" panose="020B0604020202020204" pitchFamily="34" charset="0"/>
                <a:cs typeface="Arial" panose="020B0604020202020204" pitchFamily="34" charset="0"/>
              </a:rPr>
              <a:t>Документы, подтверждающие страну происхождения товара</a:t>
            </a:r>
          </a:p>
        </p:txBody>
      </p:sp>
      <p:pic>
        <p:nvPicPr>
          <p:cNvPr id="28675" name="Рисунок 1">
            <a:extLst>
              <a:ext uri="{FF2B5EF4-FFF2-40B4-BE49-F238E27FC236}">
                <a16:creationId xmlns:a16="http://schemas.microsoft.com/office/drawing/2014/main" id="{9E89440C-C4B1-4710-40BB-68C8F5279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Объект 2">
            <a:extLst>
              <a:ext uri="{FF2B5EF4-FFF2-40B4-BE49-F238E27FC236}">
                <a16:creationId xmlns:a16="http://schemas.microsoft.com/office/drawing/2014/main" id="{90A040D7-E284-5FAF-C447-DACC0A8C6076}"/>
              </a:ext>
            </a:extLst>
          </p:cNvPr>
          <p:cNvSpPr>
            <a:spLocks noGrp="1"/>
          </p:cNvSpPr>
          <p:nvPr>
            <p:ph idx="1"/>
          </p:nvPr>
        </p:nvSpPr>
        <p:spPr>
          <a:xfrm>
            <a:off x="479425" y="1023938"/>
            <a:ext cx="4176713" cy="746125"/>
          </a:xfrm>
          <a:solidFill>
            <a:schemeClr val="bg1"/>
          </a:solidFill>
          <a:ln>
            <a:solidFill>
              <a:schemeClr val="tx1"/>
            </a:solidFill>
            <a:miter lim="800000"/>
            <a:headEnd/>
            <a:tailEnd/>
          </a:ln>
        </p:spPr>
        <p:txBody>
          <a:bodyPr/>
          <a:lstStyle/>
          <a:p>
            <a:r>
              <a:rPr lang="ru-RU" altLang="ru-RU" sz="2000">
                <a:latin typeface="Arial" panose="020B0604020202020204" pitchFamily="34" charset="0"/>
                <a:cs typeface="Arial" panose="020B0604020202020204" pitchFamily="34" charset="0"/>
              </a:rPr>
              <a:t>Промышленные товары (поз. 1-145 приложения 1)</a:t>
            </a:r>
          </a:p>
        </p:txBody>
      </p:sp>
      <p:sp>
        <p:nvSpPr>
          <p:cNvPr id="28677" name="Объект 2">
            <a:extLst>
              <a:ext uri="{FF2B5EF4-FFF2-40B4-BE49-F238E27FC236}">
                <a16:creationId xmlns:a16="http://schemas.microsoft.com/office/drawing/2014/main" id="{7D8B8985-420D-C3FE-973B-61F2D58A403D}"/>
              </a:ext>
            </a:extLst>
          </p:cNvPr>
          <p:cNvSpPr txBox="1">
            <a:spLocks/>
          </p:cNvSpPr>
          <p:nvPr/>
        </p:nvSpPr>
        <p:spPr bwMode="auto">
          <a:xfrm>
            <a:off x="479425" y="1909763"/>
            <a:ext cx="4176713" cy="1633537"/>
          </a:xfrm>
          <a:prstGeom prst="rect">
            <a:avLst/>
          </a:prstGeom>
          <a:solidFill>
            <a:schemeClr val="bg1"/>
          </a:solidFill>
          <a:ln w="9525">
            <a:solidFill>
              <a:schemeClr val="tx1"/>
            </a:solidFill>
            <a:miter lim="800000"/>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ru-RU" altLang="ru-RU" sz="2000">
                <a:latin typeface="Arial" panose="020B0604020202020204" pitchFamily="34" charset="0"/>
                <a:cs typeface="Arial" panose="020B0604020202020204" pitchFamily="34" charset="0"/>
              </a:rPr>
              <a:t>Промышленные товары, товары радиоэлектронной продукции (приложение 2)</a:t>
            </a:r>
            <a:r>
              <a:rPr lang="ru-RU" altLang="ru-RU" sz="2000">
                <a:latin typeface="Arial" panose="020B0604020202020204" pitchFamily="34" charset="0"/>
                <a:cs typeface="Times New Roman" panose="02020603050405020304" pitchFamily="18" charset="0"/>
              </a:rPr>
              <a:t> (по позициям 1-432) </a:t>
            </a:r>
            <a:endParaRPr lang="ru-RU" altLang="ru-RU" sz="2000">
              <a:latin typeface="Arial" panose="020B0604020202020204" pitchFamily="34" charset="0"/>
              <a:cs typeface="Calibri" panose="020F0502020204030204" pitchFamily="34" charset="0"/>
            </a:endParaRPr>
          </a:p>
          <a:p>
            <a:endParaRPr lang="ru-RU" altLang="ru-RU" sz="2000">
              <a:latin typeface="Arial" panose="020B0604020202020204" pitchFamily="34" charset="0"/>
              <a:cs typeface="Arial" panose="020B0604020202020204" pitchFamily="34" charset="0"/>
            </a:endParaRPr>
          </a:p>
        </p:txBody>
      </p:sp>
      <p:sp>
        <p:nvSpPr>
          <p:cNvPr id="6" name="Правая фигурная скобка 5">
            <a:extLst>
              <a:ext uri="{FF2B5EF4-FFF2-40B4-BE49-F238E27FC236}">
                <a16:creationId xmlns:a16="http://schemas.microsoft.com/office/drawing/2014/main" id="{DE23A554-4993-3915-34B9-74B71E9F1567}"/>
              </a:ext>
            </a:extLst>
          </p:cNvPr>
          <p:cNvSpPr/>
          <p:nvPr/>
        </p:nvSpPr>
        <p:spPr>
          <a:xfrm>
            <a:off x="4737100" y="1012825"/>
            <a:ext cx="360363" cy="4106863"/>
          </a:xfrm>
          <a:prstGeom prst="rightBrace">
            <a:avLst/>
          </a:prstGeom>
          <a:ln w="3492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8679" name="TextBox 7">
            <a:extLst>
              <a:ext uri="{FF2B5EF4-FFF2-40B4-BE49-F238E27FC236}">
                <a16:creationId xmlns:a16="http://schemas.microsoft.com/office/drawing/2014/main" id="{09BAB555-2D83-81A7-AF99-C3D01E6AF574}"/>
              </a:ext>
            </a:extLst>
          </p:cNvPr>
          <p:cNvSpPr txBox="1">
            <a:spLocks noChangeArrowheads="1"/>
          </p:cNvSpPr>
          <p:nvPr/>
        </p:nvSpPr>
        <p:spPr bwMode="auto">
          <a:xfrm>
            <a:off x="1039813" y="3540125"/>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a:latin typeface="Arial" panose="020B0604020202020204" pitchFamily="34" charset="0"/>
              </a:rPr>
              <a:t>или</a:t>
            </a:r>
          </a:p>
        </p:txBody>
      </p:sp>
      <p:sp>
        <p:nvSpPr>
          <p:cNvPr id="9" name="TextBox 8">
            <a:extLst>
              <a:ext uri="{FF2B5EF4-FFF2-40B4-BE49-F238E27FC236}">
                <a16:creationId xmlns:a16="http://schemas.microsoft.com/office/drawing/2014/main" id="{56111BDA-78FB-1986-5575-4885ADC30621}"/>
              </a:ext>
            </a:extLst>
          </p:cNvPr>
          <p:cNvSpPr txBox="1"/>
          <p:nvPr/>
        </p:nvSpPr>
        <p:spPr>
          <a:xfrm>
            <a:off x="407988" y="3959225"/>
            <a:ext cx="4248150" cy="1200150"/>
          </a:xfrm>
          <a:prstGeom prst="rect">
            <a:avLst/>
          </a:prstGeom>
          <a:noFill/>
          <a:ln>
            <a:solidFill>
              <a:schemeClr val="accent1">
                <a:shade val="95000"/>
                <a:satMod val="105000"/>
              </a:schemeClr>
            </a:solidFill>
          </a:ln>
        </p:spPr>
        <p:txBody>
          <a:bodyPr>
            <a:spAutoFit/>
          </a:bodyPr>
          <a:lstStyle/>
          <a:p>
            <a:pPr>
              <a:defRPr/>
            </a:pPr>
            <a:r>
              <a:rPr lang="ru-RU" dirty="0"/>
              <a:t>Номер реестровой записи из евразийского реестра промышленной товаров государств-членов ЕАЗЭС + информация о совокупности баллов</a:t>
            </a:r>
          </a:p>
        </p:txBody>
      </p:sp>
      <p:sp>
        <p:nvSpPr>
          <p:cNvPr id="28681" name="TextBox 9">
            <a:extLst>
              <a:ext uri="{FF2B5EF4-FFF2-40B4-BE49-F238E27FC236}">
                <a16:creationId xmlns:a16="http://schemas.microsoft.com/office/drawing/2014/main" id="{DB393267-0F9C-4B5C-2C2B-52115E5C2460}"/>
              </a:ext>
            </a:extLst>
          </p:cNvPr>
          <p:cNvSpPr txBox="1">
            <a:spLocks noChangeArrowheads="1"/>
          </p:cNvSpPr>
          <p:nvPr/>
        </p:nvSpPr>
        <p:spPr bwMode="auto">
          <a:xfrm>
            <a:off x="407988" y="5576888"/>
            <a:ext cx="1102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Реестр российской промышленной продукции </a:t>
            </a:r>
            <a:r>
              <a:rPr lang="ru-RU" altLang="ru-RU" sz="1800">
                <a:latin typeface="Arial" panose="020B0604020202020204" pitchFamily="34" charset="0"/>
                <a:hlinkClick r:id="rId3"/>
              </a:rPr>
              <a:t>https://gisp.gov.ru/pp719v2/pub/prod/</a:t>
            </a:r>
            <a:r>
              <a:rPr lang="ru-RU" altLang="ru-RU" sz="1800">
                <a:latin typeface="Arial" panose="020B0604020202020204" pitchFamily="34" charset="0"/>
              </a:rPr>
              <a:t> </a:t>
            </a:r>
          </a:p>
          <a:p>
            <a:pPr>
              <a:spcBef>
                <a:spcPct val="0"/>
              </a:spcBef>
              <a:buFontTx/>
              <a:buNone/>
            </a:pPr>
            <a:r>
              <a:rPr lang="ru-RU" altLang="ru-RU" sz="1800">
                <a:latin typeface="Arial" panose="020B0604020202020204" pitchFamily="34" charset="0"/>
              </a:rPr>
              <a:t>Реестр промышленной продукции из ЕАЭС </a:t>
            </a:r>
            <a:r>
              <a:rPr lang="ru-RU" altLang="ru-RU" sz="1800">
                <a:latin typeface="Arial" panose="020B0604020202020204" pitchFamily="34" charset="0"/>
                <a:hlinkClick r:id="rId4"/>
              </a:rPr>
              <a:t>https://erpt.eecommission.org/Goods</a:t>
            </a:r>
            <a:r>
              <a:rPr lang="ru-RU" altLang="ru-RU" sz="1800">
                <a:latin typeface="Arial" panose="020B0604020202020204" pitchFamily="34" charset="0"/>
              </a:rPr>
              <a:t> </a:t>
            </a:r>
          </a:p>
        </p:txBody>
      </p:sp>
      <p:sp>
        <p:nvSpPr>
          <p:cNvPr id="3" name="TextBox 2">
            <a:extLst>
              <a:ext uri="{FF2B5EF4-FFF2-40B4-BE49-F238E27FC236}">
                <a16:creationId xmlns:a16="http://schemas.microsoft.com/office/drawing/2014/main" id="{A8A4AC04-76C4-3302-8CA4-79E9C82A02DD}"/>
              </a:ext>
            </a:extLst>
          </p:cNvPr>
          <p:cNvSpPr txBox="1"/>
          <p:nvPr/>
        </p:nvSpPr>
        <p:spPr>
          <a:xfrm>
            <a:off x="5189538" y="985838"/>
            <a:ext cx="6738937" cy="4184650"/>
          </a:xfrm>
          <a:prstGeom prst="rect">
            <a:avLst/>
          </a:prstGeom>
          <a:noFill/>
          <a:ln>
            <a:solidFill>
              <a:schemeClr val="accent1">
                <a:shade val="95000"/>
                <a:satMod val="105000"/>
              </a:schemeClr>
            </a:solidFill>
          </a:ln>
        </p:spPr>
        <p:txBody>
          <a:bodyPr>
            <a:spAutoFit/>
          </a:bodyPr>
          <a:lstStyle/>
          <a:p>
            <a:pPr>
              <a:defRPr/>
            </a:pPr>
            <a:r>
              <a:rPr lang="ru-RU" sz="1400" dirty="0"/>
              <a:t>а) для подтверждения происхождения товаров, указанных в позициях 1 - 145 приложения N 1, позициях 1 - 433 приложения N 2 к настоящему постановлению, приложении N 3 к настоящему постановлению, из Российской Федерации - </a:t>
            </a:r>
            <a:r>
              <a:rPr lang="ru-RU" sz="1400" b="1" dirty="0"/>
              <a:t>номер реестровой записи </a:t>
            </a:r>
            <a:r>
              <a:rPr lang="ru-RU" sz="1400" dirty="0"/>
              <a:t>из реестра российской промышленной продукции, ….(далее - реестр российской промышленной продукции), </a:t>
            </a:r>
            <a:r>
              <a:rPr lang="ru-RU" sz="1400" b="1" i="1" dirty="0"/>
              <a:t>и справка, подтверждающая наличие специального инвестиционного контракта</a:t>
            </a:r>
            <a:r>
              <a:rPr lang="ru-RU" sz="1400" dirty="0"/>
              <a:t> и предусмотренная пунктом 1(1) постановления Правительства Российской Федерации от 17 июля 2015 г. N 719 "О подтверждении производства российской промышленной продукции", или </a:t>
            </a:r>
            <a:r>
              <a:rPr lang="ru-RU" sz="1400" b="1" dirty="0"/>
              <a:t>номер реестровой записи из реестра российской промышленной продукции</a:t>
            </a:r>
            <a:r>
              <a:rPr lang="ru-RU" sz="1400" dirty="0"/>
              <a:t>, содержащей в том числе:</a:t>
            </a:r>
          </a:p>
          <a:p>
            <a:pPr>
              <a:defRPr/>
            </a:pPr>
            <a:r>
              <a:rPr lang="ru-RU" sz="1400" dirty="0"/>
              <a:t>- информацию </a:t>
            </a:r>
            <a:r>
              <a:rPr lang="ru-RU" sz="1400" b="1" dirty="0"/>
              <a:t>о совокупном количестве баллов </a:t>
            </a:r>
            <a:r>
              <a:rPr lang="ru-RU" sz="1400" dirty="0"/>
              <a:t>за выполнение (освоение) на территории РФ соответствующих операций (условий) (если в отношении такого товара постановлением Правительства Российской Федерации от 17 июля 2015 г. N 719 …за выполнение (освоение) на территории Российской Федерации соответствующих операций (условий) </a:t>
            </a:r>
            <a:r>
              <a:rPr lang="ru-RU" sz="1400" b="1" dirty="0"/>
              <a:t>установлены требования о совокупном количестве баллов</a:t>
            </a:r>
            <a:r>
              <a:rPr lang="ru-RU" sz="1400" dirty="0"/>
              <a:t>), которое составляет или превышает значение, определенное постановлением ПП 719 </a:t>
            </a:r>
            <a:r>
              <a:rPr lang="ru-RU" sz="1400" b="1" dirty="0"/>
              <a:t>включая значение</a:t>
            </a:r>
            <a:r>
              <a:rPr lang="ru-RU" sz="1400" dirty="0"/>
              <a:t>, </a:t>
            </a:r>
            <a:r>
              <a:rPr lang="ru-RU" sz="1400" b="1" dirty="0"/>
              <a:t>определенное для целей осуществления закупок</a:t>
            </a:r>
            <a:r>
              <a:rPr lang="ru-RU" sz="1400"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406EE-B7FA-57B8-623D-7900A64B2188}"/>
              </a:ext>
            </a:extLst>
          </p:cNvPr>
          <p:cNvSpPr txBox="1"/>
          <p:nvPr/>
        </p:nvSpPr>
        <p:spPr>
          <a:xfrm>
            <a:off x="2852738" y="260350"/>
            <a:ext cx="8932862" cy="400050"/>
          </a:xfrm>
          <a:prstGeom prst="rect">
            <a:avLst/>
          </a:prstGeom>
          <a:solidFill>
            <a:schemeClr val="bg1"/>
          </a:solidFill>
          <a:ln>
            <a:solidFill>
              <a:srgbClr val="009DDB"/>
            </a:solidFill>
          </a:ln>
          <a:effectLst>
            <a:outerShdw blurRad="50800" dist="38100" dir="2700000" algn="tl" rotWithShape="0">
              <a:prstClr val="black">
                <a:alpha val="40000"/>
              </a:prstClr>
            </a:outerShdw>
          </a:effectLst>
        </p:spPr>
        <p:txBody>
          <a:bodyPr>
            <a:spAutoFit/>
          </a:bodyPr>
          <a:lstStyle/>
          <a:p>
            <a:pPr algn="ctr">
              <a:defRPr/>
            </a:pPr>
            <a:r>
              <a:rPr lang="ru-RU" sz="2000" b="1" dirty="0">
                <a:solidFill>
                  <a:srgbClr val="002060"/>
                </a:solidFill>
                <a:cs typeface="Arial" panose="020B0604020202020204" pitchFamily="34" charset="0"/>
              </a:rPr>
              <a:t>Пример из ПП 719 для закупок по 223-ФЗ</a:t>
            </a:r>
          </a:p>
        </p:txBody>
      </p:sp>
      <p:pic>
        <p:nvPicPr>
          <p:cNvPr id="35843" name="Рисунок 3">
            <a:extLst>
              <a:ext uri="{FF2B5EF4-FFF2-40B4-BE49-F238E27FC236}">
                <a16:creationId xmlns:a16="http://schemas.microsoft.com/office/drawing/2014/main" id="{C577BFAC-2341-324F-91D5-ED4997539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865188"/>
            <a:ext cx="62642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a:extLst>
              <a:ext uri="{FF2B5EF4-FFF2-40B4-BE49-F238E27FC236}">
                <a16:creationId xmlns:a16="http://schemas.microsoft.com/office/drawing/2014/main" id="{58C26422-910E-E868-657A-349307133709}"/>
              </a:ext>
            </a:extLst>
          </p:cNvPr>
          <p:cNvCxnSpPr/>
          <p:nvPr/>
        </p:nvCxnSpPr>
        <p:spPr>
          <a:xfrm>
            <a:off x="263525" y="2852738"/>
            <a:ext cx="33845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CDB64870-0F2F-8416-E899-0F0E4735CFA8}"/>
              </a:ext>
            </a:extLst>
          </p:cNvPr>
          <p:cNvCxnSpPr>
            <a:cxnSpLocks/>
          </p:cNvCxnSpPr>
          <p:nvPr/>
        </p:nvCxnSpPr>
        <p:spPr>
          <a:xfrm>
            <a:off x="2516188" y="2636838"/>
            <a:ext cx="31686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881F0E4B-8ABF-9C16-C2F7-6C2789E9EA19}"/>
              </a:ext>
            </a:extLst>
          </p:cNvPr>
          <p:cNvCxnSpPr>
            <a:cxnSpLocks/>
          </p:cNvCxnSpPr>
          <p:nvPr/>
        </p:nvCxnSpPr>
        <p:spPr>
          <a:xfrm>
            <a:off x="623888" y="1412875"/>
            <a:ext cx="1765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847" name="Рисунок 3">
            <a:extLst>
              <a:ext uri="{FF2B5EF4-FFF2-40B4-BE49-F238E27FC236}">
                <a16:creationId xmlns:a16="http://schemas.microsoft.com/office/drawing/2014/main" id="{7F8BABE2-D8B9-DDA2-31AE-FE0CEBA71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1052513"/>
            <a:ext cx="58975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object 12">
            <a:extLst>
              <a:ext uri="{FF2B5EF4-FFF2-40B4-BE49-F238E27FC236}">
                <a16:creationId xmlns:a16="http://schemas.microsoft.com/office/drawing/2014/main" id="{A379B5F8-B3C3-78F6-142E-108AE4BE1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5187950"/>
            <a:ext cx="79930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вал 7">
            <a:extLst>
              <a:ext uri="{FF2B5EF4-FFF2-40B4-BE49-F238E27FC236}">
                <a16:creationId xmlns:a16="http://schemas.microsoft.com/office/drawing/2014/main" id="{23BA4C2D-E289-555C-01B7-1A5EF01A3C26}"/>
              </a:ext>
            </a:extLst>
          </p:cNvPr>
          <p:cNvSpPr/>
          <p:nvPr/>
        </p:nvSpPr>
        <p:spPr>
          <a:xfrm>
            <a:off x="11352213" y="6092825"/>
            <a:ext cx="647700" cy="3603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5850" name="Рисунок 1">
            <a:extLst>
              <a:ext uri="{FF2B5EF4-FFF2-40B4-BE49-F238E27FC236}">
                <a16:creationId xmlns:a16="http://schemas.microsoft.com/office/drawing/2014/main" id="{602469D5-4FFE-8E3D-FA9F-82B9F9E37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F859C-75AB-9243-39AB-62B3D08E53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133DA2-E399-2769-D2B6-C3DA2CFCEFED}"/>
              </a:ext>
            </a:extLst>
          </p:cNvPr>
          <p:cNvSpPr txBox="1"/>
          <p:nvPr/>
        </p:nvSpPr>
        <p:spPr>
          <a:xfrm>
            <a:off x="2852738" y="260350"/>
            <a:ext cx="8932862" cy="707886"/>
          </a:xfrm>
          <a:prstGeom prst="rect">
            <a:avLst/>
          </a:prstGeom>
          <a:solidFill>
            <a:schemeClr val="bg1"/>
          </a:solidFill>
          <a:ln>
            <a:solidFill>
              <a:srgbClr val="009DDB"/>
            </a:solidFill>
          </a:ln>
          <a:effectLst>
            <a:outerShdw blurRad="50800" dist="38100" dir="2700000" algn="tl" rotWithShape="0">
              <a:prstClr val="black">
                <a:alpha val="40000"/>
              </a:prstClr>
            </a:outerShdw>
          </a:effectLst>
        </p:spPr>
        <p:txBody>
          <a:bodyPr>
            <a:spAutoFit/>
          </a:bodyPr>
          <a:lstStyle/>
          <a:p>
            <a:pPr algn="ctr">
              <a:defRPr/>
            </a:pPr>
            <a:r>
              <a:rPr lang="ru-RU" sz="2000" b="1" dirty="0">
                <a:solidFill>
                  <a:srgbClr val="002060"/>
                </a:solidFill>
                <a:cs typeface="Arial" panose="020B0604020202020204" pitchFamily="34" charset="0"/>
              </a:rPr>
              <a:t>Пример из ПП 719 продукции, которая закупается для целей и 44-ФЗ и 223-ФЗ</a:t>
            </a:r>
          </a:p>
        </p:txBody>
      </p:sp>
      <p:pic>
        <p:nvPicPr>
          <p:cNvPr id="35850" name="Рисунок 1">
            <a:extLst>
              <a:ext uri="{FF2B5EF4-FFF2-40B4-BE49-F238E27FC236}">
                <a16:creationId xmlns:a16="http://schemas.microsoft.com/office/drawing/2014/main" id="{29EB0C99-DA48-8641-2508-71CDE2612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a:extLst>
              <a:ext uri="{FF2B5EF4-FFF2-40B4-BE49-F238E27FC236}">
                <a16:creationId xmlns:a16="http://schemas.microsoft.com/office/drawing/2014/main" id="{3B5A2425-3C35-A5EC-8F2A-390D948EB3C2}"/>
              </a:ext>
            </a:extLst>
          </p:cNvPr>
          <p:cNvPicPr>
            <a:picLocks noChangeAspect="1"/>
          </p:cNvPicPr>
          <p:nvPr/>
        </p:nvPicPr>
        <p:blipFill>
          <a:blip r:embed="rId3"/>
          <a:stretch>
            <a:fillRect/>
          </a:stretch>
        </p:blipFill>
        <p:spPr>
          <a:xfrm>
            <a:off x="1080567" y="1168548"/>
            <a:ext cx="7968208" cy="3307389"/>
          </a:xfrm>
          <a:prstGeom prst="rect">
            <a:avLst/>
          </a:prstGeom>
        </p:spPr>
      </p:pic>
      <p:sp>
        <p:nvSpPr>
          <p:cNvPr id="26" name="TextBox 25">
            <a:extLst>
              <a:ext uri="{FF2B5EF4-FFF2-40B4-BE49-F238E27FC236}">
                <a16:creationId xmlns:a16="http://schemas.microsoft.com/office/drawing/2014/main" id="{3C7C4B3E-4843-6DBC-EA6B-0EF2C21B562D}"/>
              </a:ext>
            </a:extLst>
          </p:cNvPr>
          <p:cNvSpPr txBox="1"/>
          <p:nvPr/>
        </p:nvSpPr>
        <p:spPr>
          <a:xfrm>
            <a:off x="144463" y="811907"/>
            <a:ext cx="936104" cy="369332"/>
          </a:xfrm>
          <a:prstGeom prst="rect">
            <a:avLst/>
          </a:prstGeom>
          <a:noFill/>
        </p:spPr>
        <p:txBody>
          <a:bodyPr wrap="square" rtlCol="0">
            <a:spAutoFit/>
          </a:bodyPr>
          <a:lstStyle/>
          <a:p>
            <a:r>
              <a:rPr lang="ru-RU" dirty="0"/>
              <a:t>П. 5 </a:t>
            </a:r>
          </a:p>
        </p:txBody>
      </p:sp>
      <p:sp>
        <p:nvSpPr>
          <p:cNvPr id="27" name="TextBox 26">
            <a:extLst>
              <a:ext uri="{FF2B5EF4-FFF2-40B4-BE49-F238E27FC236}">
                <a16:creationId xmlns:a16="http://schemas.microsoft.com/office/drawing/2014/main" id="{50E12F76-EB9B-4D3A-19A2-9EA8AB7082B5}"/>
              </a:ext>
            </a:extLst>
          </p:cNvPr>
          <p:cNvSpPr txBox="1"/>
          <p:nvPr/>
        </p:nvSpPr>
        <p:spPr>
          <a:xfrm>
            <a:off x="1271464" y="692696"/>
            <a:ext cx="1440160" cy="369332"/>
          </a:xfrm>
          <a:prstGeom prst="rect">
            <a:avLst/>
          </a:prstGeom>
          <a:noFill/>
          <a:ln>
            <a:solidFill>
              <a:schemeClr val="accent2">
                <a:shade val="95000"/>
                <a:satMod val="105000"/>
              </a:schemeClr>
            </a:solidFill>
          </a:ln>
        </p:spPr>
        <p:txBody>
          <a:bodyPr wrap="square" rtlCol="0">
            <a:spAutoFit/>
          </a:bodyPr>
          <a:lstStyle/>
          <a:p>
            <a:r>
              <a:rPr lang="ru-RU" b="1" dirty="0"/>
              <a:t>С 13.04.26</a:t>
            </a:r>
          </a:p>
        </p:txBody>
      </p:sp>
      <p:cxnSp>
        <p:nvCxnSpPr>
          <p:cNvPr id="21" name="Прямая соединительная линия 20">
            <a:extLst>
              <a:ext uri="{FF2B5EF4-FFF2-40B4-BE49-F238E27FC236}">
                <a16:creationId xmlns:a16="http://schemas.microsoft.com/office/drawing/2014/main" id="{784B124F-6749-F6A5-9420-9671D0A8B1E3}"/>
              </a:ext>
            </a:extLst>
          </p:cNvPr>
          <p:cNvCxnSpPr>
            <a:cxnSpLocks/>
          </p:cNvCxnSpPr>
          <p:nvPr/>
        </p:nvCxnSpPr>
        <p:spPr>
          <a:xfrm>
            <a:off x="1271464" y="2276872"/>
            <a:ext cx="5865403" cy="0"/>
          </a:xfrm>
          <a:prstGeom prst="line">
            <a:avLst/>
          </a:prstGeom>
          <a:ln w="22225"/>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a:extLst>
              <a:ext uri="{FF2B5EF4-FFF2-40B4-BE49-F238E27FC236}">
                <a16:creationId xmlns:a16="http://schemas.microsoft.com/office/drawing/2014/main" id="{9217BDE4-8B3C-9D70-7B2D-0A660F725266}"/>
              </a:ext>
            </a:extLst>
          </p:cNvPr>
          <p:cNvCxnSpPr/>
          <p:nvPr/>
        </p:nvCxnSpPr>
        <p:spPr>
          <a:xfrm>
            <a:off x="1080567" y="1700808"/>
            <a:ext cx="4392488"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BA56A590-E651-5921-F64C-78AFC3AED43C}"/>
              </a:ext>
            </a:extLst>
          </p:cNvPr>
          <p:cNvSpPr txBox="1"/>
          <p:nvPr/>
        </p:nvSpPr>
        <p:spPr>
          <a:xfrm>
            <a:off x="167680" y="4476265"/>
            <a:ext cx="11856640" cy="2215991"/>
          </a:xfrm>
          <a:prstGeom prst="rect">
            <a:avLst/>
          </a:prstGeom>
          <a:noFill/>
          <a:ln>
            <a:solidFill>
              <a:schemeClr val="accent2">
                <a:shade val="95000"/>
                <a:satMod val="105000"/>
              </a:schemeClr>
            </a:solidFill>
          </a:ln>
        </p:spPr>
        <p:txBody>
          <a:bodyPr wrap="square">
            <a:spAutoFit/>
          </a:bodyPr>
          <a:lstStyle/>
          <a:p>
            <a:pPr marL="0" marR="0" algn="just">
              <a:buNone/>
            </a:pPr>
            <a:r>
              <a:rPr lang="ru-RU" sz="1200" b="0" dirty="0">
                <a:effectLst/>
              </a:rPr>
              <a:t>8,9. Для целей осуществления закупок продукции нефтегазового машиностроения</a:t>
            </a:r>
          </a:p>
          <a:p>
            <a:pPr algn="just"/>
            <a:r>
              <a:rPr lang="ru-RU" sz="1200" dirty="0"/>
              <a:t>12. для продукции станкостроительной промышленности</a:t>
            </a:r>
          </a:p>
          <a:p>
            <a:pPr algn="just"/>
            <a:r>
              <a:rPr lang="ru-RU" sz="1200" dirty="0"/>
              <a:t>14. автопогрузчики с вилочным захватом; погрузчики прочие; погрузчики сельскохозяйственные прочие, кроме универсальных и навесных; погрузчики универсальные сельскохозяйственного назначения; погрузчики фронтальные одноковшовые самоходные; погрузчики одноковшовые самоходные прочие; экскаватор-погрузчик</a:t>
            </a:r>
          </a:p>
          <a:p>
            <a:pPr algn="just"/>
            <a:r>
              <a:rPr lang="ru-RU" sz="1200" dirty="0"/>
              <a:t>16. закупок подшипников шариковых или роликовых</a:t>
            </a:r>
          </a:p>
          <a:p>
            <a:pPr algn="just"/>
            <a:r>
              <a:rPr lang="ru-RU" sz="1200" dirty="0"/>
              <a:t>21. 22, 23, 24, 25 бульдозеры на гусеничных тракторах, бульдозеры на колесных тракторах и тягачах, и др. строительная, дорожная техника</a:t>
            </a:r>
          </a:p>
          <a:p>
            <a:pPr algn="just"/>
            <a:r>
              <a:rPr lang="ru-RU" sz="1200" dirty="0"/>
              <a:t>29. Измерительная техника</a:t>
            </a:r>
          </a:p>
          <a:p>
            <a:pPr algn="just"/>
            <a:r>
              <a:rPr lang="ru-RU" sz="1400" dirty="0"/>
              <a:t>31. продукции индустрии учебного оборудования и средств обучения и воспитания,</a:t>
            </a:r>
          </a:p>
          <a:p>
            <a:pPr algn="just"/>
            <a:r>
              <a:rPr lang="ru-RU" sz="1400" dirty="0"/>
              <a:t>……….</a:t>
            </a:r>
          </a:p>
          <a:p>
            <a:pPr algn="just"/>
            <a:r>
              <a:rPr lang="ru-RU" sz="1400" dirty="0"/>
              <a:t>52. мебель……</a:t>
            </a:r>
            <a:endParaRPr lang="ru-RU" sz="1400" b="0" dirty="0">
              <a:effectLst/>
            </a:endParaRPr>
          </a:p>
        </p:txBody>
      </p:sp>
    </p:spTree>
    <p:extLst>
      <p:ext uri="{BB962C8B-B14F-4D97-AF65-F5344CB8AC3E}">
        <p14:creationId xmlns:p14="http://schemas.microsoft.com/office/powerpoint/2010/main" val="1311546998"/>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83AE288A-1A3B-C2F0-BC10-27824BDA2C3E}"/>
              </a:ext>
            </a:extLst>
          </p:cNvPr>
          <p:cNvSpPr>
            <a:spLocks noGrp="1"/>
          </p:cNvSpPr>
          <p:nvPr>
            <p:ph type="title"/>
          </p:nvPr>
        </p:nvSpPr>
        <p:spPr>
          <a:xfrm>
            <a:off x="2779713" y="252413"/>
            <a:ext cx="9264650" cy="460375"/>
          </a:xfrm>
          <a:solidFill>
            <a:schemeClr val="accent6"/>
          </a:solidFill>
        </p:spPr>
        <p:txBody>
          <a:bodyPr/>
          <a:lstStyle/>
          <a:p>
            <a:pPr>
              <a:defRPr/>
            </a:pPr>
            <a:r>
              <a:rPr lang="ru-RU" altLang="ru-RU" sz="2800" b="1" dirty="0">
                <a:solidFill>
                  <a:schemeClr val="bg1"/>
                </a:solidFill>
                <a:latin typeface="Arial" panose="020B0604020202020204" pitchFamily="34" charset="0"/>
                <a:cs typeface="Arial" panose="020B0604020202020204" pitchFamily="34" charset="0"/>
              </a:rPr>
              <a:t>Пример: закупка кроватей деревянных для детей</a:t>
            </a:r>
          </a:p>
        </p:txBody>
      </p:sp>
      <p:pic>
        <p:nvPicPr>
          <p:cNvPr id="37893" name="Рисунок 7">
            <a:extLst>
              <a:ext uri="{FF2B5EF4-FFF2-40B4-BE49-F238E27FC236}">
                <a16:creationId xmlns:a16="http://schemas.microsoft.com/office/drawing/2014/main" id="{26917CBA-14A4-1D78-EF97-DCE736C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459706"/>
            <a:ext cx="5345113" cy="2243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4" name="Рисунок 9">
            <a:extLst>
              <a:ext uri="{FF2B5EF4-FFF2-40B4-BE49-F238E27FC236}">
                <a16:creationId xmlns:a16="http://schemas.microsoft.com/office/drawing/2014/main" id="{965F330E-DEE9-9E4E-CDB7-7D4CA4D3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4144963"/>
            <a:ext cx="6905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Рисунок 13">
            <a:extLst>
              <a:ext uri="{FF2B5EF4-FFF2-40B4-BE49-F238E27FC236}">
                <a16:creationId xmlns:a16="http://schemas.microsoft.com/office/drawing/2014/main" id="{AD25ADDF-DA98-6959-E27F-462B9370A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4723606"/>
            <a:ext cx="186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единительная линия 15">
            <a:extLst>
              <a:ext uri="{FF2B5EF4-FFF2-40B4-BE49-F238E27FC236}">
                <a16:creationId xmlns:a16="http://schemas.microsoft.com/office/drawing/2014/main" id="{314377B6-7FE8-7EE4-E644-9F124F47B887}"/>
              </a:ext>
            </a:extLst>
          </p:cNvPr>
          <p:cNvCxnSpPr/>
          <p:nvPr/>
        </p:nvCxnSpPr>
        <p:spPr>
          <a:xfrm>
            <a:off x="1344117" y="1916832"/>
            <a:ext cx="3887787"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7900" name="Рисунок 20">
            <a:extLst>
              <a:ext uri="{FF2B5EF4-FFF2-40B4-BE49-F238E27FC236}">
                <a16:creationId xmlns:a16="http://schemas.microsoft.com/office/drawing/2014/main" id="{AD75D459-53FC-0D41-EDAA-881321D08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22950"/>
            <a:ext cx="121920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Овал 21">
            <a:extLst>
              <a:ext uri="{FF2B5EF4-FFF2-40B4-BE49-F238E27FC236}">
                <a16:creationId xmlns:a16="http://schemas.microsoft.com/office/drawing/2014/main" id="{4836AF30-4EA2-075E-A1A5-43FCC625175E}"/>
              </a:ext>
            </a:extLst>
          </p:cNvPr>
          <p:cNvSpPr/>
          <p:nvPr/>
        </p:nvSpPr>
        <p:spPr>
          <a:xfrm>
            <a:off x="11425238" y="5589588"/>
            <a:ext cx="625475" cy="7778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7903" name="Рисунок 11">
            <a:extLst>
              <a:ext uri="{FF2B5EF4-FFF2-40B4-BE49-F238E27FC236}">
                <a16:creationId xmlns:a16="http://schemas.microsoft.com/office/drawing/2014/main" id="{52995544-DDA2-DA17-C60B-DB81B3C711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97E9AA-70D6-3560-CE64-4CA4DBDF8972}"/>
              </a:ext>
            </a:extLst>
          </p:cNvPr>
          <p:cNvSpPr txBox="1"/>
          <p:nvPr/>
        </p:nvSpPr>
        <p:spPr>
          <a:xfrm>
            <a:off x="695400" y="980728"/>
            <a:ext cx="4536504" cy="369332"/>
          </a:xfrm>
          <a:prstGeom prst="rect">
            <a:avLst/>
          </a:prstGeom>
          <a:noFill/>
        </p:spPr>
        <p:txBody>
          <a:bodyPr wrap="square" rtlCol="0">
            <a:spAutoFit/>
          </a:bodyPr>
          <a:lstStyle/>
          <a:p>
            <a:pPr algn="ctr"/>
            <a:r>
              <a:rPr lang="ru-RU" b="1" dirty="0"/>
              <a:t>До 13.04.2026</a:t>
            </a:r>
          </a:p>
        </p:txBody>
      </p:sp>
      <p:pic>
        <p:nvPicPr>
          <p:cNvPr id="7" name="Рисунок 6">
            <a:extLst>
              <a:ext uri="{FF2B5EF4-FFF2-40B4-BE49-F238E27FC236}">
                <a16:creationId xmlns:a16="http://schemas.microsoft.com/office/drawing/2014/main" id="{6EDC3A2B-CBA1-3BEF-BCA2-20472BE0048A}"/>
              </a:ext>
            </a:extLst>
          </p:cNvPr>
          <p:cNvPicPr>
            <a:picLocks noChangeAspect="1"/>
          </p:cNvPicPr>
          <p:nvPr/>
        </p:nvPicPr>
        <p:blipFill>
          <a:blip r:embed="rId7"/>
          <a:stretch>
            <a:fillRect/>
          </a:stretch>
        </p:blipFill>
        <p:spPr>
          <a:xfrm>
            <a:off x="5879976" y="1422012"/>
            <a:ext cx="6207194" cy="1934980"/>
          </a:xfrm>
          <a:prstGeom prst="rect">
            <a:avLst/>
          </a:prstGeom>
          <a:ln>
            <a:solidFill>
              <a:srgbClr val="000000"/>
            </a:solidFill>
          </a:ln>
        </p:spPr>
      </p:pic>
      <p:sp>
        <p:nvSpPr>
          <p:cNvPr id="8" name="TextBox 7">
            <a:extLst>
              <a:ext uri="{FF2B5EF4-FFF2-40B4-BE49-F238E27FC236}">
                <a16:creationId xmlns:a16="http://schemas.microsoft.com/office/drawing/2014/main" id="{4AD338D4-8E5D-3433-19B4-0FA91006279A}"/>
              </a:ext>
            </a:extLst>
          </p:cNvPr>
          <p:cNvSpPr txBox="1"/>
          <p:nvPr/>
        </p:nvSpPr>
        <p:spPr>
          <a:xfrm>
            <a:off x="6096000" y="980728"/>
            <a:ext cx="3240360" cy="369332"/>
          </a:xfrm>
          <a:prstGeom prst="rect">
            <a:avLst/>
          </a:prstGeom>
          <a:noFill/>
        </p:spPr>
        <p:txBody>
          <a:bodyPr wrap="square" rtlCol="0">
            <a:spAutoFit/>
          </a:bodyPr>
          <a:lstStyle/>
          <a:p>
            <a:r>
              <a:rPr lang="ru-RU" b="1" dirty="0"/>
              <a:t>С 13.04.2026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4DCA-B3E7-E1FD-E699-2EA86343DE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1E5704-62D2-3194-4E7B-FCB0E60C8E07}"/>
              </a:ext>
            </a:extLst>
          </p:cNvPr>
          <p:cNvSpPr txBox="1"/>
          <p:nvPr/>
        </p:nvSpPr>
        <p:spPr>
          <a:xfrm>
            <a:off x="2852738" y="260350"/>
            <a:ext cx="8932862" cy="707886"/>
          </a:xfrm>
          <a:prstGeom prst="rect">
            <a:avLst/>
          </a:prstGeom>
          <a:solidFill>
            <a:schemeClr val="bg1"/>
          </a:solidFill>
          <a:ln>
            <a:solidFill>
              <a:srgbClr val="009DDB"/>
            </a:solidFill>
          </a:ln>
          <a:effectLst>
            <a:outerShdw blurRad="50800" dist="38100" dir="2700000" algn="tl" rotWithShape="0">
              <a:prstClr val="black">
                <a:alpha val="40000"/>
              </a:prstClr>
            </a:outerShdw>
          </a:effectLst>
        </p:spPr>
        <p:txBody>
          <a:bodyPr>
            <a:spAutoFit/>
          </a:bodyPr>
          <a:lstStyle/>
          <a:p>
            <a:pPr algn="ctr">
              <a:defRPr/>
            </a:pPr>
            <a:r>
              <a:rPr lang="ru-RU" sz="2000" b="1" dirty="0">
                <a:solidFill>
                  <a:srgbClr val="002060"/>
                </a:solidFill>
                <a:cs typeface="Arial" panose="020B0604020202020204" pitchFamily="34" charset="0"/>
              </a:rPr>
              <a:t>Пример из ПП 719 продукции, которая может быть отнесена к российской промышленной продукции </a:t>
            </a:r>
          </a:p>
        </p:txBody>
      </p:sp>
      <p:pic>
        <p:nvPicPr>
          <p:cNvPr id="35850" name="Рисунок 1">
            <a:extLst>
              <a:ext uri="{FF2B5EF4-FFF2-40B4-BE49-F238E27FC236}">
                <a16:creationId xmlns:a16="http://schemas.microsoft.com/office/drawing/2014/main" id="{EAF1554D-7898-E9C1-D0EE-36FE83874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A0CC0618-EE9B-AF31-D518-E71A0FF7370E}"/>
              </a:ext>
            </a:extLst>
          </p:cNvPr>
          <p:cNvPicPr>
            <a:picLocks noChangeAspect="1"/>
          </p:cNvPicPr>
          <p:nvPr/>
        </p:nvPicPr>
        <p:blipFill>
          <a:blip r:embed="rId3"/>
          <a:stretch>
            <a:fillRect/>
          </a:stretch>
        </p:blipFill>
        <p:spPr>
          <a:xfrm>
            <a:off x="176501" y="1196752"/>
            <a:ext cx="11289400" cy="1656184"/>
          </a:xfrm>
          <a:prstGeom prst="rect">
            <a:avLst/>
          </a:prstGeom>
        </p:spPr>
      </p:pic>
      <p:cxnSp>
        <p:nvCxnSpPr>
          <p:cNvPr id="9" name="Прямая соединительная линия 8">
            <a:extLst>
              <a:ext uri="{FF2B5EF4-FFF2-40B4-BE49-F238E27FC236}">
                <a16:creationId xmlns:a16="http://schemas.microsoft.com/office/drawing/2014/main" id="{E243EF9E-C791-51F9-CE97-FF5B7BDD8176}"/>
              </a:ext>
            </a:extLst>
          </p:cNvPr>
          <p:cNvCxnSpPr>
            <a:cxnSpLocks/>
          </p:cNvCxnSpPr>
          <p:nvPr/>
        </p:nvCxnSpPr>
        <p:spPr>
          <a:xfrm>
            <a:off x="9552384" y="1556792"/>
            <a:ext cx="172819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a:extLst>
              <a:ext uri="{FF2B5EF4-FFF2-40B4-BE49-F238E27FC236}">
                <a16:creationId xmlns:a16="http://schemas.microsoft.com/office/drawing/2014/main" id="{B8FBBD30-1A99-A9A9-D44A-3EAA70F99DB1}"/>
              </a:ext>
            </a:extLst>
          </p:cNvPr>
          <p:cNvCxnSpPr>
            <a:cxnSpLocks/>
          </p:cNvCxnSpPr>
          <p:nvPr/>
        </p:nvCxnSpPr>
        <p:spPr>
          <a:xfrm>
            <a:off x="623392" y="1916832"/>
            <a:ext cx="662473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5" name="Рисунок 14">
            <a:extLst>
              <a:ext uri="{FF2B5EF4-FFF2-40B4-BE49-F238E27FC236}">
                <a16:creationId xmlns:a16="http://schemas.microsoft.com/office/drawing/2014/main" id="{9D5D62D7-5317-3FF3-A431-81E7A1FF0A53}"/>
              </a:ext>
            </a:extLst>
          </p:cNvPr>
          <p:cNvPicPr>
            <a:picLocks noChangeAspect="1"/>
          </p:cNvPicPr>
          <p:nvPr/>
        </p:nvPicPr>
        <p:blipFill>
          <a:blip r:embed="rId4"/>
          <a:stretch>
            <a:fillRect/>
          </a:stretch>
        </p:blipFill>
        <p:spPr>
          <a:xfrm>
            <a:off x="176500" y="3024131"/>
            <a:ext cx="10600019" cy="1258382"/>
          </a:xfrm>
          <a:prstGeom prst="rect">
            <a:avLst/>
          </a:prstGeom>
        </p:spPr>
      </p:pic>
    </p:spTree>
    <p:extLst>
      <p:ext uri="{BB962C8B-B14F-4D97-AF65-F5344CB8AC3E}">
        <p14:creationId xmlns:p14="http://schemas.microsoft.com/office/powerpoint/2010/main" val="374260684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1742-14C0-97B5-1CA9-AAA015CF6F13}"/>
            </a:ext>
          </a:extLst>
        </p:cNvPr>
        <p:cNvGrpSpPr/>
        <p:nvPr/>
      </p:nvGrpSpPr>
      <p:grpSpPr>
        <a:xfrm>
          <a:off x="0" y="0"/>
          <a:ext cx="0" cy="0"/>
          <a:chOff x="0" y="0"/>
          <a:chExt cx="0" cy="0"/>
        </a:xfrm>
      </p:grpSpPr>
      <p:pic>
        <p:nvPicPr>
          <p:cNvPr id="22531" name="Рисунок 1">
            <a:extLst>
              <a:ext uri="{FF2B5EF4-FFF2-40B4-BE49-F238E27FC236}">
                <a16:creationId xmlns:a16="http://schemas.microsoft.com/office/drawing/2014/main" id="{A821627D-8019-3981-0A3D-50E27602C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E9D28B1-DDB7-13CF-3F77-294C5C81FA33}"/>
              </a:ext>
            </a:extLst>
          </p:cNvPr>
          <p:cNvSpPr txBox="1"/>
          <p:nvPr/>
        </p:nvSpPr>
        <p:spPr>
          <a:xfrm>
            <a:off x="2895600" y="228600"/>
            <a:ext cx="8839200" cy="461665"/>
          </a:xfrm>
          <a:prstGeom prst="rect">
            <a:avLst/>
          </a:prstGeom>
          <a:solidFill>
            <a:schemeClr val="accent6"/>
          </a:solidFill>
        </p:spPr>
        <p:txBody>
          <a:bodyPr wrap="square">
            <a:spAutoFit/>
          </a:bodyPr>
          <a:lstStyle/>
          <a:p>
            <a:pPr algn="ctr">
              <a:defRPr/>
            </a:pPr>
            <a:r>
              <a:rPr lang="ru-RU" sz="2400" b="1" dirty="0">
                <a:solidFill>
                  <a:schemeClr val="bg1"/>
                </a:solidFill>
                <a:latin typeface="Arial" panose="020B0604020202020204" pitchFamily="34" charset="0"/>
                <a:cs typeface="Arial" panose="020B0604020202020204" pitchFamily="34" charset="0"/>
              </a:rPr>
              <a:t>Пример нарушения порядка размещения информации</a:t>
            </a:r>
          </a:p>
        </p:txBody>
      </p:sp>
      <p:pic>
        <p:nvPicPr>
          <p:cNvPr id="6" name="Рисунок 5">
            <a:extLst>
              <a:ext uri="{FF2B5EF4-FFF2-40B4-BE49-F238E27FC236}">
                <a16:creationId xmlns:a16="http://schemas.microsoft.com/office/drawing/2014/main" id="{529576EC-704E-9813-6769-02519DB46C5C}"/>
              </a:ext>
            </a:extLst>
          </p:cNvPr>
          <p:cNvPicPr>
            <a:picLocks noChangeAspect="1"/>
          </p:cNvPicPr>
          <p:nvPr/>
        </p:nvPicPr>
        <p:blipFill>
          <a:blip r:embed="rId3"/>
          <a:stretch>
            <a:fillRect/>
          </a:stretch>
        </p:blipFill>
        <p:spPr>
          <a:xfrm>
            <a:off x="304800" y="1143000"/>
            <a:ext cx="4813121" cy="3996157"/>
          </a:xfrm>
          <a:prstGeom prst="rect">
            <a:avLst/>
          </a:prstGeom>
        </p:spPr>
      </p:pic>
      <p:sp>
        <p:nvSpPr>
          <p:cNvPr id="7" name="TextBox 6">
            <a:extLst>
              <a:ext uri="{FF2B5EF4-FFF2-40B4-BE49-F238E27FC236}">
                <a16:creationId xmlns:a16="http://schemas.microsoft.com/office/drawing/2014/main" id="{E6395479-AED9-7139-0202-27DD174DFF5C}"/>
              </a:ext>
            </a:extLst>
          </p:cNvPr>
          <p:cNvSpPr txBox="1"/>
          <p:nvPr/>
        </p:nvSpPr>
        <p:spPr>
          <a:xfrm>
            <a:off x="5410200" y="1143000"/>
            <a:ext cx="6477000" cy="4524315"/>
          </a:xfrm>
          <a:prstGeom prst="rect">
            <a:avLst/>
          </a:prstGeom>
          <a:noFill/>
        </p:spPr>
        <p:txBody>
          <a:bodyPr wrap="square" rtlCol="0">
            <a:spAutoFit/>
          </a:bodyPr>
          <a:lstStyle/>
          <a:p>
            <a:r>
              <a:rPr lang="ru-RU" dirty="0"/>
              <a:t>При этом размещенная 17.01.2025 под версией 9 редакция Положения о закупке ГАУ представлена в файле </a:t>
            </a:r>
            <a:r>
              <a:rPr lang="ru-RU" b="1" dirty="0"/>
              <a:t>в формате, не обеспечивающем возможность поиска и копирования произвольного фрагмента текста.</a:t>
            </a:r>
          </a:p>
          <a:p>
            <a:r>
              <a:rPr lang="ru-RU" dirty="0"/>
              <a:t>Т.О. Комиссия УФАС России приходит к выводу о том, что Заказчиком необоснованно не соблюдены требования ч. 1 ст. 4 Закона N 223-ФЗ, п. 9 Постановления N 908, устанавливающие сроки и требования размещаемому положению о закупках и изменениям в указанный документ.</a:t>
            </a:r>
          </a:p>
          <a:p>
            <a:r>
              <a:rPr lang="ru-RU" dirty="0"/>
              <a:t>На основании изложенного Комиссия УФАС усматривает в действиях Заказчика по несоблюдению требований Постановления N 908 к порядку размещения соответствующей информации, нарушение п. 1 ч. 1 ст. 3, ч. 1 ст. 4 Закона N 223-ФЗ, </a:t>
            </a:r>
            <a:r>
              <a:rPr lang="ru-RU" b="1" dirty="0"/>
              <a:t>выразившееся в несоблюдении принципа информационной открытости закупки</a:t>
            </a:r>
            <a:r>
              <a:rPr lang="ru-RU" dirty="0"/>
              <a:t>, допущенное при организации и проведении процедуры Закупки.</a:t>
            </a:r>
          </a:p>
        </p:txBody>
      </p:sp>
      <p:sp>
        <p:nvSpPr>
          <p:cNvPr id="8" name="TextBox 7">
            <a:extLst>
              <a:ext uri="{FF2B5EF4-FFF2-40B4-BE49-F238E27FC236}">
                <a16:creationId xmlns:a16="http://schemas.microsoft.com/office/drawing/2014/main" id="{3D01D4B5-7127-7850-257D-E08046ED00CE}"/>
              </a:ext>
            </a:extLst>
          </p:cNvPr>
          <p:cNvSpPr txBox="1"/>
          <p:nvPr/>
        </p:nvSpPr>
        <p:spPr>
          <a:xfrm>
            <a:off x="767408" y="6255541"/>
            <a:ext cx="10820400" cy="369332"/>
          </a:xfrm>
          <a:prstGeom prst="rect">
            <a:avLst/>
          </a:prstGeom>
          <a:solidFill>
            <a:schemeClr val="bg1">
              <a:lumMod val="85000"/>
            </a:schemeClr>
          </a:solidFill>
          <a:ln>
            <a:solidFill>
              <a:schemeClr val="tx1"/>
            </a:solidFill>
          </a:ln>
        </p:spPr>
        <p:txBody>
          <a:bodyPr wrap="square" rtlCol="0">
            <a:spAutoFit/>
          </a:bodyPr>
          <a:lstStyle/>
          <a:p>
            <a:r>
              <a:rPr lang="ru-RU"/>
              <a:t>Решение Санкт-Петербургского УФАС России от 12.03.2025 по жалобе N Т02-113/25 </a:t>
            </a:r>
            <a:endParaRPr lang="ru-RU" dirty="0"/>
          </a:p>
        </p:txBody>
      </p:sp>
    </p:spTree>
    <p:extLst>
      <p:ext uri="{BB962C8B-B14F-4D97-AF65-F5344CB8AC3E}">
        <p14:creationId xmlns:p14="http://schemas.microsoft.com/office/powerpoint/2010/main" val="160034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C8888-C0B9-EAF9-C257-3B8D6B2A7A1B}"/>
              </a:ext>
            </a:extLst>
          </p:cNvPr>
          <p:cNvSpPr>
            <a:spLocks noGrp="1"/>
          </p:cNvSpPr>
          <p:nvPr>
            <p:ph type="title"/>
          </p:nvPr>
        </p:nvSpPr>
        <p:spPr>
          <a:xfrm>
            <a:off x="3575050" y="163513"/>
            <a:ext cx="8472488" cy="433387"/>
          </a:xfrm>
          <a:solidFill>
            <a:schemeClr val="accent6"/>
          </a:solidFill>
        </p:spPr>
        <p:txBody>
          <a:bodyPr rtlCol="0">
            <a:noAutofit/>
          </a:bodyPr>
          <a:lstStyle/>
          <a:p>
            <a:pPr eaLnBrk="1" fontAlgn="auto" hangingPunct="1">
              <a:spcAft>
                <a:spcPts val="0"/>
              </a:spcAft>
              <a:defRPr/>
            </a:pPr>
            <a:r>
              <a:rPr lang="ru-RU" sz="2000" b="1" dirty="0">
                <a:solidFill>
                  <a:schemeClr val="bg1"/>
                </a:solidFill>
                <a:latin typeface="Arial" panose="020B0604020202020204" pitchFamily="34" charset="0"/>
                <a:cs typeface="Arial" panose="020B0604020202020204" pitchFamily="34" charset="0"/>
              </a:rPr>
              <a:t>Сколько реестровых номеров может быть в заявке участника</a:t>
            </a:r>
          </a:p>
        </p:txBody>
      </p:sp>
      <p:pic>
        <p:nvPicPr>
          <p:cNvPr id="45059" name="Рисунок 1">
            <a:extLst>
              <a:ext uri="{FF2B5EF4-FFF2-40B4-BE49-F238E27FC236}">
                <a16:creationId xmlns:a16="http://schemas.microsoft.com/office/drawing/2014/main" id="{4017BF26-750D-BE78-DCA5-C700841EA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Объект 3">
            <a:extLst>
              <a:ext uri="{FF2B5EF4-FFF2-40B4-BE49-F238E27FC236}">
                <a16:creationId xmlns:a16="http://schemas.microsoft.com/office/drawing/2014/main" id="{CF59CD1E-3C16-EB64-CABB-4788FDE813F5}"/>
              </a:ext>
            </a:extLst>
          </p:cNvPr>
          <p:cNvSpPr>
            <a:spLocks noGrp="1"/>
          </p:cNvSpPr>
          <p:nvPr>
            <p:ph idx="1"/>
          </p:nvPr>
        </p:nvSpPr>
        <p:spPr>
          <a:xfrm>
            <a:off x="334963" y="908050"/>
            <a:ext cx="11333162" cy="3673475"/>
          </a:xfrm>
          <a:ln>
            <a:solidFill>
              <a:schemeClr val="tx1"/>
            </a:solidFill>
            <a:miter lim="800000"/>
            <a:headEnd/>
            <a:tailEnd/>
          </a:ln>
        </p:spPr>
        <p:txBody>
          <a:bodyPr/>
          <a:lstStyle/>
          <a:p>
            <a:r>
              <a:rPr lang="ru-RU" altLang="ru-RU" sz="1600">
                <a:latin typeface="Arial" panose="020B0604020202020204" pitchFamily="34" charset="0"/>
                <a:cs typeface="Arial" panose="020B0604020202020204" pitchFamily="34" charset="0"/>
              </a:rPr>
              <a:t>С учетом положений ч. 2 ст. 43 Закона N 44-ФЗ заявка участника закупки </a:t>
            </a:r>
            <a:r>
              <a:rPr lang="ru-RU" altLang="ru-RU" sz="1600" b="1">
                <a:latin typeface="Arial" panose="020B0604020202020204" pitchFamily="34" charset="0"/>
                <a:cs typeface="Arial" panose="020B0604020202020204" pitchFamily="34" charset="0"/>
              </a:rPr>
              <a:t>должна содержать информацию и документы в отношении предлагаемого участником закупки товара</a:t>
            </a:r>
            <a:r>
              <a:rPr lang="ru-RU" altLang="ru-RU" sz="1600">
                <a:latin typeface="Arial" panose="020B0604020202020204" pitchFamily="34" charset="0"/>
                <a:cs typeface="Arial" panose="020B0604020202020204" pitchFamily="34" charset="0"/>
              </a:rPr>
              <a:t>.</a:t>
            </a:r>
          </a:p>
          <a:p>
            <a:r>
              <a:rPr lang="ru-RU" altLang="ru-RU" sz="1600">
                <a:latin typeface="Arial" panose="020B0604020202020204" pitchFamily="34" charset="0"/>
                <a:cs typeface="Arial" panose="020B0604020202020204" pitchFamily="34" charset="0"/>
              </a:rPr>
              <a:t>При этом характеристики предлагаемого участником закупки товара должны соответствовать показателям, установленным в описании объекта закупки, в соответствии с частью 2 статьи 33 Закона N 44-ФЗ (подпункт "а" пункта 2 части 1 статьи 43 Закона N 44-ФЗ).</a:t>
            </a:r>
          </a:p>
          <a:p>
            <a:r>
              <a:rPr lang="ru-RU" altLang="ru-RU" sz="1600" b="1">
                <a:latin typeface="Arial" panose="020B0604020202020204" pitchFamily="34" charset="0"/>
                <a:cs typeface="Arial" panose="020B0604020202020204" pitchFamily="34" charset="0"/>
              </a:rPr>
              <a:t>Принимая во внимание требования к содержанию заявок </a:t>
            </a:r>
            <a:r>
              <a:rPr lang="ru-RU" altLang="ru-RU" sz="1600">
                <a:latin typeface="Arial" panose="020B0604020202020204" pitchFamily="34" charset="0"/>
                <a:cs typeface="Arial" panose="020B0604020202020204" pitchFamily="34" charset="0"/>
              </a:rPr>
              <a:t>на участие в закупках, положения части 1 статьи 34 Закона N 44-ФЗ о заключении контракта на условиях, предусмотренных извещением об осуществлении закупки и заявкой участника закупки, а также невозможность изменения существенных условий заключенного контракта (за исключением исчерпывающего перечня случаев), </a:t>
            </a:r>
            <a:r>
              <a:rPr lang="ru-RU" altLang="ru-RU" sz="1600" b="1">
                <a:latin typeface="Arial" panose="020B0604020202020204" pitchFamily="34" charset="0"/>
                <a:cs typeface="Arial" panose="020B0604020202020204" pitchFamily="34" charset="0"/>
              </a:rPr>
              <a:t>в заключаемый контракт включается информация о конкретном товаре, предлагаемом участником закупки.</a:t>
            </a:r>
          </a:p>
          <a:p>
            <a:r>
              <a:rPr lang="ru-RU" altLang="ru-RU" sz="1600" b="1">
                <a:latin typeface="Arial" panose="020B0604020202020204" pitchFamily="34" charset="0"/>
                <a:cs typeface="Arial" panose="020B0604020202020204" pitchFamily="34" charset="0"/>
              </a:rPr>
              <a:t>Учитывая отсутствие возможности подачи в составе заявки на участие в закупке альтернативных предложений</a:t>
            </a:r>
            <a:r>
              <a:rPr lang="ru-RU" altLang="ru-RU" sz="1600">
                <a:latin typeface="Arial" panose="020B0604020202020204" pitchFamily="34" charset="0"/>
                <a:cs typeface="Arial" panose="020B0604020202020204" pitchFamily="34" charset="0"/>
              </a:rPr>
              <a:t>, указываемый участником закупки в такой заявке </a:t>
            </a:r>
            <a:r>
              <a:rPr lang="ru-RU" altLang="ru-RU" sz="1600" b="1">
                <a:latin typeface="Arial" panose="020B0604020202020204" pitchFamily="34" charset="0"/>
                <a:cs typeface="Arial" panose="020B0604020202020204" pitchFamily="34" charset="0"/>
              </a:rPr>
              <a:t>номер реестровой записи </a:t>
            </a:r>
            <a:r>
              <a:rPr lang="ru-RU" altLang="ru-RU" sz="1600">
                <a:latin typeface="Arial" panose="020B0604020202020204" pitchFamily="34" charset="0"/>
                <a:cs typeface="Arial" panose="020B0604020202020204" pitchFamily="34" charset="0"/>
              </a:rPr>
              <a:t>из реестра российской промышленной продукции (как и иная информация о товаре, указываемая в заявке на участие в закупке) </a:t>
            </a:r>
            <a:r>
              <a:rPr lang="ru-RU" altLang="ru-RU" sz="1600" b="1">
                <a:latin typeface="Arial" panose="020B0604020202020204" pitchFamily="34" charset="0"/>
                <a:cs typeface="Arial" panose="020B0604020202020204" pitchFamily="34" charset="0"/>
              </a:rPr>
              <a:t>не может носить вариативного характера</a:t>
            </a:r>
            <a:r>
              <a:rPr lang="ru-RU" altLang="ru-RU" sz="1600">
                <a:latin typeface="Arial" panose="020B0604020202020204" pitchFamily="34" charset="0"/>
                <a:cs typeface="Arial" panose="020B0604020202020204" pitchFamily="34" charset="0"/>
              </a:rPr>
              <a:t>.</a:t>
            </a:r>
          </a:p>
        </p:txBody>
      </p:sp>
      <p:sp>
        <p:nvSpPr>
          <p:cNvPr id="5" name="Стрелка: вниз 4">
            <a:extLst>
              <a:ext uri="{FF2B5EF4-FFF2-40B4-BE49-F238E27FC236}">
                <a16:creationId xmlns:a16="http://schemas.microsoft.com/office/drawing/2014/main" id="{B03BD353-6213-735E-23C4-F5A58BE0D687}"/>
              </a:ext>
            </a:extLst>
          </p:cNvPr>
          <p:cNvSpPr/>
          <p:nvPr/>
        </p:nvSpPr>
        <p:spPr>
          <a:xfrm>
            <a:off x="6816725" y="4365625"/>
            <a:ext cx="503238" cy="576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TextBox 5">
            <a:extLst>
              <a:ext uri="{FF2B5EF4-FFF2-40B4-BE49-F238E27FC236}">
                <a16:creationId xmlns:a16="http://schemas.microsoft.com/office/drawing/2014/main" id="{B86B51FB-C422-68D4-FFFA-17814E86E998}"/>
              </a:ext>
            </a:extLst>
          </p:cNvPr>
          <p:cNvSpPr txBox="1"/>
          <p:nvPr/>
        </p:nvSpPr>
        <p:spPr>
          <a:xfrm>
            <a:off x="334963" y="5062538"/>
            <a:ext cx="11233150" cy="1200150"/>
          </a:xfrm>
          <a:prstGeom prst="rect">
            <a:avLst/>
          </a:prstGeom>
          <a:noFill/>
          <a:ln>
            <a:solidFill>
              <a:schemeClr val="accent1">
                <a:shade val="15000"/>
              </a:schemeClr>
            </a:solidFill>
          </a:ln>
        </p:spPr>
        <p:txBody>
          <a:bodyPr>
            <a:spAutoFit/>
          </a:bodyPr>
          <a:lstStyle/>
          <a:p>
            <a:pPr>
              <a:defRPr/>
            </a:pPr>
            <a:r>
              <a:rPr lang="ru-RU" b="1" dirty="0"/>
              <a:t>Основываясь на данной позиции и по аналогии закона можно сделать аналогичный вывод и для закупок по 223-ФЗ. Указание нескольких реестровых записей возможно только при наличии права подачи альтернативных предложений, закрепленных в </a:t>
            </a:r>
            <a:r>
              <a:rPr lang="ru-RU" b="1" dirty="0" err="1"/>
              <a:t>ПоЗ</a:t>
            </a:r>
            <a:r>
              <a:rPr lang="ru-RU" b="1" dirty="0"/>
              <a:t> и указанных в документации по закупке. </a:t>
            </a:r>
          </a:p>
        </p:txBody>
      </p:sp>
      <p:sp>
        <p:nvSpPr>
          <p:cNvPr id="3" name="TextBox 2">
            <a:extLst>
              <a:ext uri="{FF2B5EF4-FFF2-40B4-BE49-F238E27FC236}">
                <a16:creationId xmlns:a16="http://schemas.microsoft.com/office/drawing/2014/main" id="{673ED490-6978-ED45-C348-41D2DC3295E6}"/>
              </a:ext>
            </a:extLst>
          </p:cNvPr>
          <p:cNvSpPr txBox="1"/>
          <p:nvPr/>
        </p:nvSpPr>
        <p:spPr>
          <a:xfrm>
            <a:off x="982663" y="6370638"/>
            <a:ext cx="10685462" cy="307975"/>
          </a:xfrm>
          <a:prstGeom prst="rect">
            <a:avLst/>
          </a:prstGeom>
          <a:solidFill>
            <a:schemeClr val="bg1">
              <a:lumMod val="85000"/>
            </a:schemeClr>
          </a:solidFill>
        </p:spPr>
        <p:txBody>
          <a:bodyPr>
            <a:spAutoFit/>
          </a:bodyPr>
          <a:lstStyle/>
          <a:p>
            <a:pPr>
              <a:defRPr/>
            </a:pPr>
            <a:r>
              <a:rPr lang="ru-RU" sz="1400" b="1" i="1" dirty="0"/>
              <a:t>Письмо Минфина России от 22.05.2025 N 24-06-09/50188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E4DC72-237A-CF46-A502-2D4F9587918F}"/>
              </a:ext>
            </a:extLst>
          </p:cNvPr>
          <p:cNvSpPr txBox="1"/>
          <p:nvPr/>
        </p:nvSpPr>
        <p:spPr>
          <a:xfrm>
            <a:off x="3503613" y="188913"/>
            <a:ext cx="8569325" cy="830262"/>
          </a:xfrm>
          <a:prstGeom prst="rect">
            <a:avLst/>
          </a:prstGeom>
          <a:solidFill>
            <a:schemeClr val="accent6"/>
          </a:solidFill>
        </p:spPr>
        <p:txBody>
          <a:bodyPr>
            <a:spAutoFit/>
          </a:bodyPr>
          <a:lstStyle/>
          <a:p>
            <a:pPr algn="ctr" eaLnBrk="1" fontAlgn="auto" hangingPunct="1">
              <a:spcBef>
                <a:spcPts val="0"/>
              </a:spcBef>
              <a:spcAft>
                <a:spcPts val="0"/>
              </a:spcAft>
              <a:defRPr/>
            </a:pPr>
            <a:r>
              <a:rPr lang="ru-RU" sz="2400" b="1" kern="0" dirty="0">
                <a:solidFill>
                  <a:schemeClr val="bg1"/>
                </a:solidFill>
              </a:rPr>
              <a:t>Когда участник предоставляет информацию, подтверждающую, что товар является российским </a:t>
            </a:r>
          </a:p>
        </p:txBody>
      </p:sp>
      <p:pic>
        <p:nvPicPr>
          <p:cNvPr id="50179" name="Рисунок 1">
            <a:extLst>
              <a:ext uri="{FF2B5EF4-FFF2-40B4-BE49-F238E27FC236}">
                <a16:creationId xmlns:a16="http://schemas.microsoft.com/office/drawing/2014/main" id="{F1F66991-461E-53AE-EE14-5C54DCCEC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23850"/>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2CAF48-1690-CE26-8261-C9734F769D45}"/>
              </a:ext>
            </a:extLst>
          </p:cNvPr>
          <p:cNvSpPr txBox="1"/>
          <p:nvPr/>
        </p:nvSpPr>
        <p:spPr>
          <a:xfrm>
            <a:off x="615950" y="1157288"/>
            <a:ext cx="11233150" cy="2032000"/>
          </a:xfrm>
          <a:prstGeom prst="rect">
            <a:avLst/>
          </a:prstGeom>
          <a:noFill/>
          <a:ln>
            <a:solidFill>
              <a:schemeClr val="accent1">
                <a:shade val="95000"/>
                <a:satMod val="105000"/>
              </a:schemeClr>
            </a:solidFill>
          </a:ln>
        </p:spPr>
        <p:txBody>
          <a:bodyPr>
            <a:spAutoFit/>
          </a:bodyPr>
          <a:lstStyle/>
          <a:p>
            <a:pPr>
              <a:defRPr/>
            </a:pPr>
            <a:r>
              <a:rPr lang="ru-RU" sz="1400" dirty="0"/>
              <a:t>Момент времени, в который участником закупки представляются информация и документы, подтверждающие страну происхождения товара непосредственно положениями Закона N 223-ФЗ и Постановления N 1875 в отношении закупок, осуществляемых в соответствии с Законом N 223-ФЗ, </a:t>
            </a:r>
            <a:r>
              <a:rPr lang="ru-RU" sz="1400" b="1" dirty="0"/>
              <a:t>не определен,</a:t>
            </a:r>
            <a:r>
              <a:rPr lang="ru-RU" sz="1400" dirty="0"/>
              <a:t> за исключением случая осуществления предусмотренных статьей 3.4 Закона N 223-ФЗ закупок, при котором такие информация и документы представляются в заявке на участие в закупке (пункт 12 части 19.1 статьи 3.4 Закона N 223-ФЗ).</a:t>
            </a:r>
          </a:p>
          <a:p>
            <a:pPr>
              <a:defRPr/>
            </a:pPr>
            <a:r>
              <a:rPr lang="ru-RU" sz="1400" dirty="0"/>
              <a:t>В этой связи, такой момент времени определяется в соответствии </a:t>
            </a:r>
            <a:r>
              <a:rPr lang="ru-RU" sz="1400" b="1" dirty="0"/>
              <a:t>с положением о закупке</a:t>
            </a:r>
            <a:r>
              <a:rPr lang="ru-RU" sz="1400" dirty="0"/>
              <a:t>.</a:t>
            </a:r>
          </a:p>
          <a:p>
            <a:pPr>
              <a:defRPr/>
            </a:pPr>
            <a:r>
              <a:rPr lang="ru-RU" sz="1400" dirty="0"/>
              <a:t>Положения Закона N 223-ФЗ и Постановления N 1875 </a:t>
            </a:r>
            <a:r>
              <a:rPr lang="ru-RU" sz="1400" b="1" dirty="0"/>
              <a:t>не ограничивают возможность установить </a:t>
            </a:r>
            <a:r>
              <a:rPr lang="ru-RU" sz="1400" dirty="0"/>
              <a:t>в положении о закупке, документации о закупке, договоре положения, предусматривающие представление поставщиком (исполнителем, подрядчиком) </a:t>
            </a:r>
            <a:r>
              <a:rPr lang="ru-RU" sz="1400" b="1" dirty="0"/>
              <a:t>информации и документов, подтверждающих страну происхождения товара.</a:t>
            </a:r>
          </a:p>
        </p:txBody>
      </p:sp>
      <p:sp>
        <p:nvSpPr>
          <p:cNvPr id="3" name="TextBox 2">
            <a:extLst>
              <a:ext uri="{FF2B5EF4-FFF2-40B4-BE49-F238E27FC236}">
                <a16:creationId xmlns:a16="http://schemas.microsoft.com/office/drawing/2014/main" id="{23D7BBBE-BBF1-9F58-E471-DB7CC22A787C}"/>
              </a:ext>
            </a:extLst>
          </p:cNvPr>
          <p:cNvSpPr txBox="1">
            <a:spLocks noChangeArrowheads="1"/>
          </p:cNvSpPr>
          <p:nvPr/>
        </p:nvSpPr>
        <p:spPr bwMode="auto">
          <a:xfrm>
            <a:off x="614363" y="3292475"/>
            <a:ext cx="9793287" cy="338138"/>
          </a:xfrm>
          <a:prstGeom prst="rect">
            <a:avLst/>
          </a:prstGeom>
          <a:solidFill>
            <a:schemeClr val="bg1">
              <a:lumMod val="85000"/>
            </a:schemeClr>
          </a:solidFill>
          <a:ln>
            <a:solidFill>
              <a:schemeClr val="accent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1600" b="1" i="1" dirty="0"/>
              <a:t>см. п. 7.4 Письма Минфина РФ от 31.01.2025 № 24-01-06/8697</a:t>
            </a:r>
          </a:p>
        </p:txBody>
      </p:sp>
      <p:sp>
        <p:nvSpPr>
          <p:cNvPr id="6" name="TextBox 5">
            <a:extLst>
              <a:ext uri="{FF2B5EF4-FFF2-40B4-BE49-F238E27FC236}">
                <a16:creationId xmlns:a16="http://schemas.microsoft.com/office/drawing/2014/main" id="{E42292FE-74C1-E332-6B42-453BF867AA03}"/>
              </a:ext>
            </a:extLst>
          </p:cNvPr>
          <p:cNvSpPr txBox="1"/>
          <p:nvPr/>
        </p:nvSpPr>
        <p:spPr>
          <a:xfrm>
            <a:off x="612775" y="4691063"/>
            <a:ext cx="11234738" cy="923925"/>
          </a:xfrm>
          <a:prstGeom prst="rect">
            <a:avLst/>
          </a:prstGeom>
          <a:noFill/>
          <a:ln>
            <a:solidFill>
              <a:schemeClr val="accent1">
                <a:shade val="15000"/>
              </a:schemeClr>
            </a:solidFill>
          </a:ln>
        </p:spPr>
        <p:txBody>
          <a:bodyPr>
            <a:spAutoFit/>
          </a:bodyPr>
          <a:lstStyle/>
          <a:p>
            <a:pPr>
              <a:defRPr/>
            </a:pPr>
            <a:r>
              <a:rPr lang="ru-RU" dirty="0"/>
              <a:t>При проведении неконкурентной закупки в ЭМ, если поставщик, заполняя предварительное предложение на ЭТП, не указал реестровый  номер заказчик  вправе, его запросить при рассмотрении предложений, если такие запросы предусмотрены в Положение о закупке</a:t>
            </a:r>
          </a:p>
        </p:txBody>
      </p:sp>
      <p:pic>
        <p:nvPicPr>
          <p:cNvPr id="50183" name="Рисунок 7">
            <a:extLst>
              <a:ext uri="{FF2B5EF4-FFF2-40B4-BE49-F238E27FC236}">
                <a16:creationId xmlns:a16="http://schemas.microsoft.com/office/drawing/2014/main" id="{E5ED147C-8689-75BC-A0A3-D2E5B09A0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5700713"/>
            <a:ext cx="5464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Box 8">
            <a:extLst>
              <a:ext uri="{FF2B5EF4-FFF2-40B4-BE49-F238E27FC236}">
                <a16:creationId xmlns:a16="http://schemas.microsoft.com/office/drawing/2014/main" id="{109CFCC9-4A52-B01B-2026-C12CF1C32E59}"/>
              </a:ext>
            </a:extLst>
          </p:cNvPr>
          <p:cNvSpPr txBox="1">
            <a:spLocks noChangeArrowheads="1"/>
          </p:cNvSpPr>
          <p:nvPr/>
        </p:nvSpPr>
        <p:spPr bwMode="auto">
          <a:xfrm>
            <a:off x="3432175" y="5870575"/>
            <a:ext cx="146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Пример:</a:t>
            </a:r>
          </a:p>
        </p:txBody>
      </p:sp>
      <p:sp>
        <p:nvSpPr>
          <p:cNvPr id="50185" name="TextBox 6">
            <a:extLst>
              <a:ext uri="{FF2B5EF4-FFF2-40B4-BE49-F238E27FC236}">
                <a16:creationId xmlns:a16="http://schemas.microsoft.com/office/drawing/2014/main" id="{297388C2-0595-F35F-5CAA-6B6EE1804757}"/>
              </a:ext>
            </a:extLst>
          </p:cNvPr>
          <p:cNvSpPr txBox="1">
            <a:spLocks noChangeArrowheads="1"/>
          </p:cNvSpPr>
          <p:nvPr/>
        </p:nvSpPr>
        <p:spPr bwMode="auto">
          <a:xfrm>
            <a:off x="614363" y="3789363"/>
            <a:ext cx="11233150" cy="6461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 конкурентных закупках для СМСП – во второй части заявки (если заявка делится на две части) (ч. 19.5, 19.6 ст. 3.4 223-ФЗ)</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E7E443-A638-24AC-5B74-36A424599FD4}"/>
              </a:ext>
            </a:extLst>
          </p:cNvPr>
          <p:cNvSpPr>
            <a:spLocks noGrp="1"/>
          </p:cNvSpPr>
          <p:nvPr>
            <p:ph type="title"/>
          </p:nvPr>
        </p:nvSpPr>
        <p:spPr>
          <a:xfrm>
            <a:off x="2208213" y="46038"/>
            <a:ext cx="9983787" cy="720725"/>
          </a:xfrm>
          <a:solidFill>
            <a:schemeClr val="accent6"/>
          </a:solidFill>
        </p:spPr>
        <p:txBody>
          <a:bodyPr rtlCol="0">
            <a:noAutofit/>
          </a:bodyPr>
          <a:lstStyle/>
          <a:p>
            <a:pPr eaLnBrk="1" fontAlgn="auto" hangingPunct="1">
              <a:spcAft>
                <a:spcPts val="0"/>
              </a:spcAft>
              <a:defRPr/>
            </a:pPr>
            <a:r>
              <a:rPr lang="ru-RU" sz="2400" b="1" dirty="0">
                <a:solidFill>
                  <a:schemeClr val="bg1"/>
                </a:solidFill>
                <a:latin typeface="Arial" panose="020B0604020202020204" pitchFamily="34" charset="0"/>
                <a:cs typeface="Arial" panose="020B0604020202020204" pitchFamily="34" charset="0"/>
              </a:rPr>
              <a:t>Не верно применили ограничение при оценке заявок при рассмотрении 1 частей заявок при проведении аукциона в ЭФ</a:t>
            </a:r>
          </a:p>
        </p:txBody>
      </p:sp>
      <p:pic>
        <p:nvPicPr>
          <p:cNvPr id="68611" name="Рисунок 1">
            <a:extLst>
              <a:ext uri="{FF2B5EF4-FFF2-40B4-BE49-F238E27FC236}">
                <a16:creationId xmlns:a16="http://schemas.microsoft.com/office/drawing/2014/main" id="{2AB314A0-1AF5-E6F4-3789-4B8C7A296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a16="http://schemas.microsoft.com/office/drawing/2014/main" id="{DDF9B53B-41B5-E27B-67A0-FA8ADFFBC55C}"/>
              </a:ext>
            </a:extLst>
          </p:cNvPr>
          <p:cNvSpPr>
            <a:spLocks noGrp="1"/>
          </p:cNvSpPr>
          <p:nvPr>
            <p:ph idx="1"/>
          </p:nvPr>
        </p:nvSpPr>
        <p:spPr>
          <a:xfrm>
            <a:off x="695325" y="1052513"/>
            <a:ext cx="10972800" cy="1800225"/>
          </a:xfrm>
          <a:ln>
            <a:solidFill>
              <a:schemeClr val="accent1">
                <a:shade val="15000"/>
              </a:schemeClr>
            </a:solidFill>
          </a:ln>
        </p:spPr>
        <p:txBody>
          <a:bodyPr/>
          <a:lstStyle/>
          <a:p>
            <a:pPr marL="0" indent="0" algn="just">
              <a:buFont typeface="Arial" panose="020B0604020202020204" pitchFamily="34" charset="0"/>
              <a:buNone/>
              <a:defRPr/>
            </a:pPr>
            <a:r>
              <a:rPr lang="ru-RU" sz="1800" b="1" dirty="0">
                <a:latin typeface="Arial" panose="020B0604020202020204" pitchFamily="34" charset="0"/>
                <a:cs typeface="Arial" panose="020B0604020202020204" pitchFamily="34" charset="0"/>
              </a:rPr>
              <a:t>Суть дела:</a:t>
            </a:r>
            <a:r>
              <a:rPr lang="ru-RU" sz="1800" dirty="0">
                <a:latin typeface="Arial" panose="020B0604020202020204" pitchFamily="34" charset="0"/>
                <a:cs typeface="Arial" panose="020B0604020202020204" pitchFamily="34" charset="0"/>
              </a:rPr>
              <a:t> На аукцион в ЭФ для СМСП было подано 9 заявок. При открытии первых частей заявок, установлено, что участники под N 1, 5, 7, 8 предлагают товар иностранного производства. Участниками под N 2, 3, 4, 9 заявлено о предложении товара Российского производства. По условиям закупки номер реестровой записи указывается во второй части заявки. Заказчик при рассмотрении 1 частей заявок, не имея еще информации о наличии реестрового номера применил ограничение и отклонил заявки № 1,5,7,8 и не допустил их до аукциона.</a:t>
            </a:r>
          </a:p>
          <a:p>
            <a:pPr marL="0" indent="0" algn="just">
              <a:buFont typeface="Arial" panose="020B0604020202020204" pitchFamily="34" charset="0"/>
              <a:buNone/>
              <a:defRPr/>
            </a:pPr>
            <a:endParaRPr lang="ru-RU"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ru-RU"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B568DB-9726-7ECE-DC46-ED251BB58CB6}"/>
              </a:ext>
            </a:extLst>
          </p:cNvPr>
          <p:cNvSpPr txBox="1"/>
          <p:nvPr/>
        </p:nvSpPr>
        <p:spPr>
          <a:xfrm>
            <a:off x="695325" y="2997200"/>
            <a:ext cx="11017250" cy="3046413"/>
          </a:xfrm>
          <a:prstGeom prst="rect">
            <a:avLst/>
          </a:prstGeom>
          <a:noFill/>
          <a:ln>
            <a:solidFill>
              <a:schemeClr val="accent1">
                <a:shade val="15000"/>
              </a:schemeClr>
            </a:solidFill>
          </a:ln>
        </p:spPr>
        <p:txBody>
          <a:bodyPr>
            <a:spAutoFit/>
          </a:bodyPr>
          <a:lstStyle/>
          <a:p>
            <a:pPr>
              <a:defRPr/>
            </a:pPr>
            <a:r>
              <a:rPr lang="ru-RU" sz="1600" b="1" dirty="0"/>
              <a:t>Решение КО: </a:t>
            </a:r>
            <a:r>
              <a:rPr lang="ru-RU" sz="1600" dirty="0"/>
              <a:t>Помимо того, участники предоставившие сведения о стране происхождения предлагаемого товара - Российская Федерация или государство входящее в ЕАЭС, обязаны предоставить в составе заявки соответственно </a:t>
            </a:r>
            <a:r>
              <a:rPr lang="ru-RU" sz="1600" b="1" dirty="0"/>
              <a:t>номер реестровой записи из реестра российской промышленной продукции.</a:t>
            </a:r>
            <a:br>
              <a:rPr lang="ru-RU" sz="1600" b="1" dirty="0"/>
            </a:br>
            <a:r>
              <a:rPr lang="ru-RU" sz="1600" dirty="0"/>
              <a:t>В случае отсутствия в заявке соответствующих номеров реестровой записи она не может считаться заявкой, предлагающей к поставке товар, страной происхождения которого является Российская Федерация или государство входящее в ЕАЭС. </a:t>
            </a:r>
          </a:p>
          <a:p>
            <a:pPr>
              <a:defRPr/>
            </a:pPr>
            <a:r>
              <a:rPr lang="ru-RU" sz="1600" dirty="0"/>
              <a:t>Таким образом, </a:t>
            </a:r>
            <a:r>
              <a:rPr lang="ru-RU" sz="1600" b="1" dirty="0"/>
              <a:t>при рассмотрении первых частей заявок участников, отклонение заявок с предложением поставки товара иностранного производства возможно только при подтверждении другими участниками происхождения российского производства. </a:t>
            </a:r>
          </a:p>
          <a:p>
            <a:pPr>
              <a:defRPr/>
            </a:pPr>
            <a:r>
              <a:rPr lang="ru-RU" sz="1600" dirty="0"/>
              <a:t>В рассматриваемом случае, в ходе анализа заявок участников Комиссией установлено, что ни один участник в первой части заявки не указал сведения о номере реестровой записи из российского реестра, следовательно, не подтвердил страну происхождения товара в соответствии с пунктом 3 ПП N 1875. </a:t>
            </a:r>
            <a:r>
              <a:rPr lang="ru-RU" sz="1600" b="1" dirty="0"/>
              <a:t>  </a:t>
            </a:r>
          </a:p>
        </p:txBody>
      </p:sp>
      <p:sp>
        <p:nvSpPr>
          <p:cNvPr id="6" name="TextBox 5">
            <a:extLst>
              <a:ext uri="{FF2B5EF4-FFF2-40B4-BE49-F238E27FC236}">
                <a16:creationId xmlns:a16="http://schemas.microsoft.com/office/drawing/2014/main" id="{A9F671A1-E01B-183F-8FD7-86C99EFED521}"/>
              </a:ext>
            </a:extLst>
          </p:cNvPr>
          <p:cNvSpPr txBox="1"/>
          <p:nvPr/>
        </p:nvSpPr>
        <p:spPr>
          <a:xfrm>
            <a:off x="695325" y="6237288"/>
            <a:ext cx="11088688" cy="369887"/>
          </a:xfrm>
          <a:prstGeom prst="rect">
            <a:avLst/>
          </a:prstGeom>
          <a:solidFill>
            <a:schemeClr val="bg1">
              <a:lumMod val="85000"/>
            </a:schemeClr>
          </a:solidFill>
        </p:spPr>
        <p:txBody>
          <a:bodyPr>
            <a:spAutoFit/>
          </a:bodyPr>
          <a:lstStyle/>
          <a:p>
            <a:pPr>
              <a:defRPr/>
            </a:pPr>
            <a:r>
              <a:rPr lang="ru-RU" b="1" i="1"/>
              <a:t>Решение Татарстанского УФАС России от 10.03.2025 N 04-04/2262</a:t>
            </a:r>
            <a:endParaRPr lang="ru-RU" b="1"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CF8095-2F7B-C7DB-A978-041BC28FB7E9}"/>
              </a:ext>
            </a:extLst>
          </p:cNvPr>
          <p:cNvSpPr>
            <a:spLocks noGrp="1"/>
          </p:cNvSpPr>
          <p:nvPr>
            <p:ph type="title"/>
          </p:nvPr>
        </p:nvSpPr>
        <p:spPr>
          <a:xfrm>
            <a:off x="2639616" y="160020"/>
            <a:ext cx="8618934" cy="1952206"/>
          </a:xfrm>
          <a:ln>
            <a:solidFill>
              <a:schemeClr val="accent1">
                <a:shade val="15000"/>
              </a:schemeClr>
            </a:solidFill>
          </a:ln>
        </p:spPr>
        <p:txBody>
          <a:bodyPr/>
          <a:lstStyle/>
          <a:p>
            <a:pPr algn="ctr"/>
            <a:r>
              <a:rPr lang="ru-RU" sz="2000" b="1" dirty="0">
                <a:latin typeface="Arial" panose="020B0604020202020204" pitchFamily="34" charset="0"/>
                <a:cs typeface="Arial" panose="020B0604020202020204" pitchFamily="34" charset="0"/>
              </a:rPr>
              <a:t>При размещении извещения указан ОКПД2 на товар, в отношении которого ПП РФ 719 предусматриваются баллы, участник предлагает в составе заявки товар, соответствующий описанию объекта закупки, однако в РРПП такому товару присвоен другой ОКПД2, в отношении которого баллы не требуются.</a:t>
            </a:r>
          </a:p>
        </p:txBody>
      </p:sp>
      <p:sp>
        <p:nvSpPr>
          <p:cNvPr id="4" name="TextBox 3">
            <a:extLst>
              <a:ext uri="{FF2B5EF4-FFF2-40B4-BE49-F238E27FC236}">
                <a16:creationId xmlns:a16="http://schemas.microsoft.com/office/drawing/2014/main" id="{857BA58D-F906-062E-A32D-FFB3E8A23DBE}"/>
              </a:ext>
            </a:extLst>
          </p:cNvPr>
          <p:cNvSpPr txBox="1"/>
          <p:nvPr/>
        </p:nvSpPr>
        <p:spPr>
          <a:xfrm>
            <a:off x="728469" y="6328648"/>
            <a:ext cx="10100310" cy="369332"/>
          </a:xfrm>
          <a:prstGeom prst="rect">
            <a:avLst/>
          </a:prstGeom>
          <a:solidFill>
            <a:schemeClr val="bg1">
              <a:lumMod val="85000"/>
            </a:schemeClr>
          </a:solidFill>
          <a:ln>
            <a:solidFill>
              <a:schemeClr val="accent1">
                <a:shade val="15000"/>
              </a:schemeClr>
            </a:solidFill>
          </a:ln>
        </p:spPr>
        <p:txBody>
          <a:bodyPr wrap="square" rtlCol="0">
            <a:spAutoFit/>
          </a:bodyPr>
          <a:lstStyle/>
          <a:p>
            <a:r>
              <a:rPr lang="ru-RU" dirty="0"/>
              <a:t>Письмо Минфина России от 16.06.2025 №24-06-06/58033</a:t>
            </a:r>
          </a:p>
        </p:txBody>
      </p:sp>
      <p:sp>
        <p:nvSpPr>
          <p:cNvPr id="5" name="Объект 4">
            <a:extLst>
              <a:ext uri="{FF2B5EF4-FFF2-40B4-BE49-F238E27FC236}">
                <a16:creationId xmlns:a16="http://schemas.microsoft.com/office/drawing/2014/main" id="{3FD35CA3-4515-447C-083C-C9BE1C03D743}"/>
              </a:ext>
            </a:extLst>
          </p:cNvPr>
          <p:cNvSpPr>
            <a:spLocks noGrp="1"/>
          </p:cNvSpPr>
          <p:nvPr>
            <p:ph idx="1"/>
          </p:nvPr>
        </p:nvSpPr>
        <p:spPr>
          <a:xfrm>
            <a:off x="609600" y="2432277"/>
            <a:ext cx="10972800" cy="2188840"/>
          </a:xfrm>
          <a:ln>
            <a:solidFill>
              <a:schemeClr val="accent1">
                <a:shade val="15000"/>
              </a:schemeClr>
            </a:solidFill>
          </a:ln>
        </p:spPr>
        <p:txBody>
          <a:bodyPr/>
          <a:lstStyle/>
          <a:p>
            <a:r>
              <a:rPr lang="ru-RU" dirty="0">
                <a:latin typeface="Arial" panose="020B0604020202020204" pitchFamily="34" charset="0"/>
                <a:cs typeface="Arial" panose="020B0604020202020204" pitchFamily="34" charset="0"/>
              </a:rPr>
              <a:t>Различие кодов ОКПД2 в извещении и предоставленном участником номере РЗ </a:t>
            </a:r>
            <a:r>
              <a:rPr lang="ru-RU" b="1" dirty="0">
                <a:latin typeface="Arial" panose="020B0604020202020204" pitchFamily="34" charset="0"/>
                <a:cs typeface="Arial" panose="020B0604020202020204" pitchFamily="34" charset="0"/>
              </a:rPr>
              <a:t>не является основанием для отклонения</a:t>
            </a:r>
            <a:r>
              <a:rPr lang="ru-RU" dirty="0">
                <a:latin typeface="Arial" panose="020B0604020202020204" pitchFamily="34" charset="0"/>
                <a:cs typeface="Arial" panose="020B0604020202020204" pitchFamily="34" charset="0"/>
              </a:rPr>
              <a:t>, а баллы надо смотреть по ОКПД2 из реестровой записи, а не из извещения.</a:t>
            </a:r>
          </a:p>
        </p:txBody>
      </p:sp>
      <p:sp>
        <p:nvSpPr>
          <p:cNvPr id="6" name="TextBox 5">
            <a:extLst>
              <a:ext uri="{FF2B5EF4-FFF2-40B4-BE49-F238E27FC236}">
                <a16:creationId xmlns:a16="http://schemas.microsoft.com/office/drawing/2014/main" id="{2AEF67BC-5E15-5E56-9F54-4A7AB8F5A57D}"/>
              </a:ext>
            </a:extLst>
          </p:cNvPr>
          <p:cNvSpPr txBox="1"/>
          <p:nvPr/>
        </p:nvSpPr>
        <p:spPr>
          <a:xfrm>
            <a:off x="695400" y="4941168"/>
            <a:ext cx="10801200" cy="1200329"/>
          </a:xfrm>
          <a:prstGeom prst="rect">
            <a:avLst/>
          </a:prstGeom>
          <a:solidFill>
            <a:schemeClr val="bg1">
              <a:lumMod val="85000"/>
            </a:schemeClr>
          </a:solidFill>
        </p:spPr>
        <p:txBody>
          <a:bodyPr wrap="square" rtlCol="0">
            <a:spAutoFit/>
          </a:bodyPr>
          <a:lstStyle/>
          <a:p>
            <a:r>
              <a:rPr lang="ru-RU" dirty="0"/>
              <a:t>Письмо Минфина РФ от 22.04.2026 № 24-06-06/33564</a:t>
            </a:r>
          </a:p>
          <a:p>
            <a:r>
              <a:rPr lang="ru-RU" dirty="0"/>
              <a:t>ПИСЬМО Минфина РФ от 4 мая 2026 г. N 24-06-09/37004</a:t>
            </a:r>
          </a:p>
          <a:p>
            <a:r>
              <a:rPr lang="ru-RU" dirty="0"/>
              <a:t>Письмо Минпромторга РФ от 06.05.2026 № ПГ-12-4661</a:t>
            </a:r>
          </a:p>
          <a:p>
            <a:r>
              <a:rPr lang="ru-RU" dirty="0"/>
              <a:t>Письмо ФАС РФ от 30.04.2026 № 28/42502/26</a:t>
            </a:r>
          </a:p>
        </p:txBody>
      </p:sp>
      <p:pic>
        <p:nvPicPr>
          <p:cNvPr id="3" name="Рисунок 11">
            <a:extLst>
              <a:ext uri="{FF2B5EF4-FFF2-40B4-BE49-F238E27FC236}">
                <a16:creationId xmlns:a16="http://schemas.microsoft.com/office/drawing/2014/main" id="{701DAAC3-01C6-A352-1E28-9D1155670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210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5540DD-C1CC-2991-73B4-7871586AE8F1}"/>
              </a:ext>
            </a:extLst>
          </p:cNvPr>
          <p:cNvSpPr>
            <a:spLocks noGrp="1"/>
          </p:cNvSpPr>
          <p:nvPr>
            <p:ph type="title"/>
          </p:nvPr>
        </p:nvSpPr>
        <p:spPr>
          <a:xfrm>
            <a:off x="2855640" y="157075"/>
            <a:ext cx="9217024" cy="1143000"/>
          </a:xfrm>
        </p:spPr>
        <p:txBody>
          <a:bodyPr/>
          <a:lstStyle/>
          <a:p>
            <a:r>
              <a:rPr lang="ru-RU" sz="3000" b="1" dirty="0">
                <a:latin typeface="Arial" panose="020B0604020202020204" pitchFamily="34" charset="0"/>
                <a:cs typeface="Arial" panose="020B0604020202020204" pitchFamily="34" charset="0"/>
              </a:rPr>
              <a:t>Пример рассмотрение заявки на предмет подтверждения страны происхождения товара</a:t>
            </a:r>
          </a:p>
        </p:txBody>
      </p:sp>
      <p:sp>
        <p:nvSpPr>
          <p:cNvPr id="3" name="Объект 2">
            <a:extLst>
              <a:ext uri="{FF2B5EF4-FFF2-40B4-BE49-F238E27FC236}">
                <a16:creationId xmlns:a16="http://schemas.microsoft.com/office/drawing/2014/main" id="{F89BFBCC-A0B3-22F1-D11C-BF82D7E7BFF9}"/>
              </a:ext>
            </a:extLst>
          </p:cNvPr>
          <p:cNvSpPr>
            <a:spLocks noGrp="1"/>
          </p:cNvSpPr>
          <p:nvPr>
            <p:ph idx="1"/>
          </p:nvPr>
        </p:nvSpPr>
        <p:spPr>
          <a:xfrm>
            <a:off x="609600" y="1600201"/>
            <a:ext cx="10972800" cy="604664"/>
          </a:xfrm>
          <a:ln>
            <a:solidFill>
              <a:schemeClr val="accent1">
                <a:shade val="15000"/>
              </a:schemeClr>
            </a:solidFill>
          </a:ln>
        </p:spPr>
        <p:txBody>
          <a:bodyPr/>
          <a:lstStyle/>
          <a:p>
            <a:r>
              <a:rPr lang="ru-RU" sz="1600" b="1" dirty="0">
                <a:latin typeface="Arial" panose="020B0604020202020204" pitchFamily="34" charset="0"/>
                <a:cs typeface="Arial" panose="020B0604020202020204" pitchFamily="34" charset="0"/>
              </a:rPr>
              <a:t>Объект закупки: Коммутатор. </a:t>
            </a:r>
            <a:r>
              <a:rPr lang="ru-RU" sz="1600" dirty="0">
                <a:latin typeface="Arial" panose="020B0604020202020204" pitchFamily="34" charset="0"/>
                <a:cs typeface="Arial" panose="020B0604020202020204" pitchFamily="34" charset="0"/>
              </a:rPr>
              <a:t>Код ОКПД2: 26.30.11.110 - Средства связи, выполняющие функцию систем коммутации. Установлено: ограничение. По ПП 719 – мин. 40 баллов </a:t>
            </a:r>
          </a:p>
        </p:txBody>
      </p:sp>
      <p:sp>
        <p:nvSpPr>
          <p:cNvPr id="4" name="TextBox 3">
            <a:extLst>
              <a:ext uri="{FF2B5EF4-FFF2-40B4-BE49-F238E27FC236}">
                <a16:creationId xmlns:a16="http://schemas.microsoft.com/office/drawing/2014/main" id="{45866BE5-9D6B-E6BF-1BB2-B86C3DFB0822}"/>
              </a:ext>
            </a:extLst>
          </p:cNvPr>
          <p:cNvSpPr txBox="1"/>
          <p:nvPr/>
        </p:nvSpPr>
        <p:spPr>
          <a:xfrm>
            <a:off x="537387" y="5152724"/>
            <a:ext cx="10972800" cy="646331"/>
          </a:xfrm>
          <a:prstGeom prst="rect">
            <a:avLst/>
          </a:prstGeom>
          <a:noFill/>
          <a:ln>
            <a:solidFill>
              <a:schemeClr val="accent1">
                <a:shade val="15000"/>
              </a:schemeClr>
            </a:solidFill>
          </a:ln>
        </p:spPr>
        <p:txBody>
          <a:bodyPr wrap="square" rtlCol="0">
            <a:spAutoFit/>
          </a:bodyPr>
          <a:lstStyle/>
          <a:p>
            <a:r>
              <a:rPr lang="ru-RU" dirty="0">
                <a:cs typeface="Arial" panose="020B0604020202020204" pitchFamily="34" charset="0"/>
              </a:rPr>
              <a:t>Код ОКПД2: 26.30.11.122 - Оборудование коммутации и маршрутизации пакетов информации сетей передачи данных. По ПП 719 – мин. 35 баллов</a:t>
            </a:r>
            <a:endParaRPr lang="ru-RU" dirty="0"/>
          </a:p>
        </p:txBody>
      </p:sp>
      <p:pic>
        <p:nvPicPr>
          <p:cNvPr id="6" name="Рисунок 5">
            <a:extLst>
              <a:ext uri="{FF2B5EF4-FFF2-40B4-BE49-F238E27FC236}">
                <a16:creationId xmlns:a16="http://schemas.microsoft.com/office/drawing/2014/main" id="{887EFFCC-45B2-FD94-C0FE-F5B01C978C87}"/>
              </a:ext>
            </a:extLst>
          </p:cNvPr>
          <p:cNvPicPr>
            <a:picLocks noChangeAspect="1"/>
          </p:cNvPicPr>
          <p:nvPr/>
        </p:nvPicPr>
        <p:blipFill>
          <a:blip r:embed="rId2"/>
          <a:stretch>
            <a:fillRect/>
          </a:stretch>
        </p:blipFill>
        <p:spPr>
          <a:xfrm>
            <a:off x="567077" y="2516021"/>
            <a:ext cx="11136045" cy="2156595"/>
          </a:xfrm>
          <a:prstGeom prst="rect">
            <a:avLst/>
          </a:prstGeom>
        </p:spPr>
      </p:pic>
      <p:sp>
        <p:nvSpPr>
          <p:cNvPr id="7" name="Овал 6">
            <a:extLst>
              <a:ext uri="{FF2B5EF4-FFF2-40B4-BE49-F238E27FC236}">
                <a16:creationId xmlns:a16="http://schemas.microsoft.com/office/drawing/2014/main" id="{012BADED-EECE-2B29-2220-CB70AA01555B}"/>
              </a:ext>
            </a:extLst>
          </p:cNvPr>
          <p:cNvSpPr/>
          <p:nvPr/>
        </p:nvSpPr>
        <p:spPr>
          <a:xfrm>
            <a:off x="11256641" y="3674475"/>
            <a:ext cx="432048" cy="432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C04AACF6-27C4-6A50-B43D-62CCBCFCA1B3}"/>
              </a:ext>
            </a:extLst>
          </p:cNvPr>
          <p:cNvSpPr/>
          <p:nvPr/>
        </p:nvSpPr>
        <p:spPr>
          <a:xfrm>
            <a:off x="5370169" y="3697340"/>
            <a:ext cx="720080" cy="432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C101F861-D6AE-9C32-75C4-7535E70CABFF}"/>
              </a:ext>
            </a:extLst>
          </p:cNvPr>
          <p:cNvSpPr txBox="1"/>
          <p:nvPr/>
        </p:nvSpPr>
        <p:spPr>
          <a:xfrm>
            <a:off x="1084445" y="6110211"/>
            <a:ext cx="8712968" cy="369332"/>
          </a:xfrm>
          <a:prstGeom prst="rect">
            <a:avLst/>
          </a:prstGeom>
          <a:noFill/>
          <a:ln>
            <a:solidFill>
              <a:schemeClr val="accent1">
                <a:shade val="15000"/>
              </a:schemeClr>
            </a:solidFill>
          </a:ln>
        </p:spPr>
        <p:txBody>
          <a:bodyPr wrap="square" rtlCol="0">
            <a:spAutoFit/>
          </a:bodyPr>
          <a:lstStyle/>
          <a:p>
            <a:r>
              <a:rPr lang="ru-RU" b="1" dirty="0"/>
              <a:t>Вывод</a:t>
            </a:r>
            <a:r>
              <a:rPr lang="ru-RU" dirty="0"/>
              <a:t>: Страна происхождения товара – подтверждена.</a:t>
            </a:r>
          </a:p>
        </p:txBody>
      </p:sp>
      <p:pic>
        <p:nvPicPr>
          <p:cNvPr id="5" name="Рисунок 11">
            <a:extLst>
              <a:ext uri="{FF2B5EF4-FFF2-40B4-BE49-F238E27FC236}">
                <a16:creationId xmlns:a16="http://schemas.microsoft.com/office/drawing/2014/main" id="{DF8BEC7B-DCA0-4E98-763A-A39D5CFD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713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0F4349-9C3B-BEA5-2B44-3B30D2FE870D}"/>
              </a:ext>
            </a:extLst>
          </p:cNvPr>
          <p:cNvSpPr>
            <a:spLocks noGrp="1"/>
          </p:cNvSpPr>
          <p:nvPr>
            <p:ph type="title"/>
          </p:nvPr>
        </p:nvSpPr>
        <p:spPr>
          <a:xfrm>
            <a:off x="2208213" y="46038"/>
            <a:ext cx="9983787" cy="477837"/>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Механизм применения запрета</a:t>
            </a:r>
          </a:p>
        </p:txBody>
      </p:sp>
      <p:pic>
        <p:nvPicPr>
          <p:cNvPr id="55299" name="Рисунок 1">
            <a:extLst>
              <a:ext uri="{FF2B5EF4-FFF2-40B4-BE49-F238E27FC236}">
                <a16:creationId xmlns:a16="http://schemas.microsoft.com/office/drawing/2014/main" id="{77270549-026D-5979-74AC-14A9FE1F2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Объект 3">
            <a:extLst>
              <a:ext uri="{FF2B5EF4-FFF2-40B4-BE49-F238E27FC236}">
                <a16:creationId xmlns:a16="http://schemas.microsoft.com/office/drawing/2014/main" id="{4A020A36-A847-4422-334E-2F4324682072}"/>
              </a:ext>
            </a:extLst>
          </p:cNvPr>
          <p:cNvGraphicFramePr>
            <a:graphicFrameLocks noGrp="1"/>
          </p:cNvGraphicFramePr>
          <p:nvPr>
            <p:ph idx="1"/>
          </p:nvPr>
        </p:nvGraphicFramePr>
        <p:xfrm>
          <a:off x="511175" y="1092200"/>
          <a:ext cx="11102975" cy="2119313"/>
        </p:xfrm>
        <a:graphic>
          <a:graphicData uri="http://schemas.openxmlformats.org/drawingml/2006/table">
            <a:tbl>
              <a:tblPr firstRow="1" bandRow="1">
                <a:tableStyleId>{5C22544A-7EE6-4342-B048-85BDC9FD1C3A}</a:tableStyleId>
              </a:tblPr>
              <a:tblGrid>
                <a:gridCol w="3902224">
                  <a:extLst>
                    <a:ext uri="{9D8B030D-6E8A-4147-A177-3AD203B41FA5}">
                      <a16:colId xmlns:a16="http://schemas.microsoft.com/office/drawing/2014/main" val="20000"/>
                    </a:ext>
                  </a:extLst>
                </a:gridCol>
                <a:gridCol w="7200751">
                  <a:extLst>
                    <a:ext uri="{9D8B030D-6E8A-4147-A177-3AD203B41FA5}">
                      <a16:colId xmlns:a16="http://schemas.microsoft.com/office/drawing/2014/main" val="20001"/>
                    </a:ext>
                  </a:extLst>
                </a:gridCol>
              </a:tblGrid>
              <a:tr h="304778">
                <a:tc>
                  <a:txBody>
                    <a:bodyPr/>
                    <a:lstStyle/>
                    <a:p>
                      <a:pPr algn="ctr"/>
                      <a:r>
                        <a:rPr lang="ru-RU" sz="1400" dirty="0">
                          <a:latin typeface="Arial" panose="020B0604020202020204" pitchFamily="34" charset="0"/>
                          <a:cs typeface="Arial" panose="020B0604020202020204" pitchFamily="34" charset="0"/>
                        </a:rPr>
                        <a:t>ТОВАР (п. 1 ч. 4 ст. 3.1-4)</a:t>
                      </a:r>
                    </a:p>
                  </a:txBody>
                  <a:tcPr marT="45709" marB="45709"/>
                </a:tc>
                <a:tc>
                  <a:txBody>
                    <a:bodyPr/>
                    <a:lstStyle/>
                    <a:p>
                      <a:pPr algn="ctr"/>
                      <a:r>
                        <a:rPr lang="ru-RU" sz="1400" dirty="0">
                          <a:latin typeface="Arial" panose="020B0604020202020204" pitchFamily="34" charset="0"/>
                          <a:cs typeface="Arial" panose="020B0604020202020204" pitchFamily="34" charset="0"/>
                        </a:rPr>
                        <a:t>РАБОТА, УСЛУГА  (п.1 ч. 5 ст. 3.1-4)</a:t>
                      </a:r>
                    </a:p>
                  </a:txBody>
                  <a:tcPr marT="45709" marB="45709"/>
                </a:tc>
                <a:extLst>
                  <a:ext uri="{0D108BD9-81ED-4DB2-BD59-A6C34878D82A}">
                    <a16:rowId xmlns:a16="http://schemas.microsoft.com/office/drawing/2014/main" val="10000"/>
                  </a:ext>
                </a:extLst>
              </a:tr>
              <a:tr h="1814535">
                <a:tc>
                  <a:txBody>
                    <a:bodyPr/>
                    <a:lstStyle/>
                    <a:p>
                      <a:r>
                        <a:rPr lang="ru-RU" sz="1400" dirty="0">
                          <a:latin typeface="Arial" panose="020B0604020202020204" pitchFamily="34" charset="0"/>
                          <a:cs typeface="Arial" panose="020B0604020202020204" pitchFamily="34" charset="0"/>
                        </a:rPr>
                        <a:t>а) заключение договора на поставку такого товара иностранного происхождения;</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б) при исполнении договора замена такого товара на происходящий из иностранного государства товар, в отношении которого установлен данный запрет;</a:t>
                      </a:r>
                    </a:p>
                  </a:txBody>
                  <a:tcPr marT="45709" marB="45709"/>
                </a:tc>
                <a:tc>
                  <a:txBody>
                    <a:bodyPr/>
                    <a:lstStyle/>
                    <a:p>
                      <a:r>
                        <a:rPr lang="ru-RU" sz="1400" dirty="0">
                          <a:latin typeface="Arial" panose="020B0604020202020204" pitchFamily="34" charset="0"/>
                          <a:cs typeface="Arial" panose="020B0604020202020204" pitchFamily="34" charset="0"/>
                        </a:rPr>
                        <a:t>а) заключение договора на выполнение такой работы, оказание такой услуги с подрядчиком (исполнителем), </a:t>
                      </a:r>
                      <a:r>
                        <a:rPr lang="ru-RU" sz="1400" b="1" dirty="0">
                          <a:latin typeface="Arial" panose="020B0604020202020204" pitchFamily="34" charset="0"/>
                          <a:cs typeface="Arial" panose="020B0604020202020204" pitchFamily="34" charset="0"/>
                        </a:rPr>
                        <a:t>являющимся иностранным лицом</a:t>
                      </a:r>
                      <a:r>
                        <a:rPr lang="ru-RU" sz="1400" dirty="0">
                          <a:latin typeface="Arial" panose="020B0604020202020204" pitchFamily="34" charset="0"/>
                          <a:cs typeface="Arial" panose="020B0604020202020204" pitchFamily="34" charset="0"/>
                        </a:rPr>
                        <a:t>;</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б) перемена подрядчика (исполнителя) (в случае, если эта перемена допускается гражданским законодательством), с которым заключен указанный договор, на иностранное лицо, которое зарегистрировано на территории иностранного государства, в отношении которого установлен данный запрет;</a:t>
                      </a:r>
                    </a:p>
                  </a:txBody>
                  <a:tcPr marT="45709" marB="45709"/>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6738772A-D923-C8D4-C44B-1F4613A48B51}"/>
              </a:ext>
            </a:extLst>
          </p:cNvPr>
          <p:cNvSpPr txBox="1"/>
          <p:nvPr/>
        </p:nvSpPr>
        <p:spPr>
          <a:xfrm>
            <a:off x="157163" y="6046788"/>
            <a:ext cx="11809412" cy="646112"/>
          </a:xfrm>
          <a:prstGeom prst="rect">
            <a:avLst/>
          </a:prstGeom>
          <a:noFill/>
          <a:ln>
            <a:solidFill>
              <a:schemeClr val="accent1">
                <a:shade val="15000"/>
              </a:schemeClr>
            </a:solidFill>
          </a:ln>
        </p:spPr>
        <p:txBody>
          <a:bodyPr>
            <a:spAutoFit/>
          </a:bodyPr>
          <a:lstStyle/>
          <a:p>
            <a:pPr>
              <a:defRPr/>
            </a:pPr>
            <a:r>
              <a:rPr lang="ru-RU" dirty="0"/>
              <a:t>Устанавливается при проведении закупки любым способом, в т.ч. и у единственного поставщика (исполнителя, подрядчика).  </a:t>
            </a:r>
          </a:p>
        </p:txBody>
      </p:sp>
      <p:sp>
        <p:nvSpPr>
          <p:cNvPr id="55312" name="TextBox 2">
            <a:extLst>
              <a:ext uri="{FF2B5EF4-FFF2-40B4-BE49-F238E27FC236}">
                <a16:creationId xmlns:a16="http://schemas.microsoft.com/office/drawing/2014/main" id="{5F9C4BEB-0921-1109-AE50-0C647EE2E71F}"/>
              </a:ext>
            </a:extLst>
          </p:cNvPr>
          <p:cNvSpPr txBox="1">
            <a:spLocks noChangeArrowheads="1"/>
          </p:cNvSpPr>
          <p:nvPr/>
        </p:nvSpPr>
        <p:spPr bwMode="auto">
          <a:xfrm>
            <a:off x="577850" y="639763"/>
            <a:ext cx="1121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000">
                <a:latin typeface="Arial" panose="020B0604020202020204" pitchFamily="34" charset="0"/>
              </a:rPr>
              <a:t>При установлении запрета закупок товара, не допускаются:</a:t>
            </a:r>
          </a:p>
        </p:txBody>
      </p:sp>
      <p:sp>
        <p:nvSpPr>
          <p:cNvPr id="6" name="TextBox 5">
            <a:extLst>
              <a:ext uri="{FF2B5EF4-FFF2-40B4-BE49-F238E27FC236}">
                <a16:creationId xmlns:a16="http://schemas.microsoft.com/office/drawing/2014/main" id="{CD0E9164-4A37-93AE-0419-2E0A19058177}"/>
              </a:ext>
            </a:extLst>
          </p:cNvPr>
          <p:cNvSpPr txBox="1"/>
          <p:nvPr/>
        </p:nvSpPr>
        <p:spPr>
          <a:xfrm>
            <a:off x="190500" y="3429000"/>
            <a:ext cx="11809413" cy="2400300"/>
          </a:xfrm>
          <a:prstGeom prst="rect">
            <a:avLst/>
          </a:prstGeom>
          <a:noFill/>
          <a:ln>
            <a:solidFill>
              <a:schemeClr val="accent1">
                <a:shade val="15000"/>
              </a:schemeClr>
            </a:solidFill>
          </a:ln>
        </p:spPr>
        <p:txBody>
          <a:bodyPr>
            <a:spAutoFit/>
          </a:bodyPr>
          <a:lstStyle/>
          <a:p>
            <a:pPr>
              <a:defRPr/>
            </a:pPr>
            <a:r>
              <a:rPr lang="ru-RU" sz="1500" b="1" dirty="0"/>
              <a:t>Вариант №1:</a:t>
            </a:r>
            <a:r>
              <a:rPr lang="ru-RU" sz="1500" dirty="0"/>
              <a:t> Предусмотреть в </a:t>
            </a:r>
            <a:r>
              <a:rPr lang="ru-RU" sz="1500" dirty="0" err="1"/>
              <a:t>ПоЗ</a:t>
            </a:r>
            <a:r>
              <a:rPr lang="ru-RU" sz="1500" dirty="0"/>
              <a:t> только текст из ч.4 ст. 3.1-4 Закона 223-ФЗ и отказываться заключать договор с участником, который предложил иностранные ТРУ, когда установлен запрет (в этом случае возникает необходимость доработки соответствующего раздела </a:t>
            </a:r>
            <a:r>
              <a:rPr lang="ru-RU" sz="1500" dirty="0" err="1"/>
              <a:t>ПоЗ</a:t>
            </a:r>
            <a:r>
              <a:rPr lang="ru-RU" sz="1500" dirty="0"/>
              <a:t> и указание в нем алгоритма дальнейшего движения проекта договора к следующему участнику);</a:t>
            </a:r>
          </a:p>
          <a:p>
            <a:pPr>
              <a:defRPr/>
            </a:pPr>
            <a:r>
              <a:rPr lang="ru-RU" sz="1500" b="1" dirty="0"/>
              <a:t>Вариант №2:</a:t>
            </a:r>
            <a:r>
              <a:rPr lang="ru-RU" sz="1500" dirty="0"/>
              <a:t> Предусмотреть в </a:t>
            </a:r>
            <a:r>
              <a:rPr lang="ru-RU" sz="1500" dirty="0" err="1"/>
              <a:t>ПоЗ</a:t>
            </a:r>
            <a:r>
              <a:rPr lang="ru-RU" sz="1500" dirty="0"/>
              <a:t> основания для отклонения заявки на этапе ее рассмотрения (чтобы не доходить до стадии заключения договора с участником, с которым такой договор не может быть заключен). </a:t>
            </a:r>
          </a:p>
          <a:p>
            <a:pPr>
              <a:defRPr/>
            </a:pPr>
            <a:r>
              <a:rPr lang="ru-RU" sz="1500" b="1" dirty="0"/>
              <a:t>Пример для </a:t>
            </a:r>
            <a:r>
              <a:rPr lang="ru-RU" sz="1500" b="1" dirty="0" err="1"/>
              <a:t>ПоЗ</a:t>
            </a:r>
            <a:r>
              <a:rPr lang="ru-RU" sz="1500" b="1" dirty="0"/>
              <a:t> (для конкурентных закупок):</a:t>
            </a:r>
            <a:endParaRPr lang="ru-RU" sz="1500" dirty="0"/>
          </a:p>
          <a:p>
            <a:pPr>
              <a:defRPr/>
            </a:pPr>
            <a:r>
              <a:rPr lang="ru-RU" sz="1500" dirty="0"/>
              <a:t>Все заявки на участие в закупке, содержащие предложения о поставке товара, происходящего из иностранного государства, подлежат отклонению. </a:t>
            </a:r>
          </a:p>
          <a:p>
            <a:pPr>
              <a:defRPr/>
            </a:pPr>
            <a:r>
              <a:rPr lang="ru-RU" sz="1500" dirty="0"/>
              <a:t>В случае, если в объект закупки входит несколько наименований товара, заявка подлежит отклонению, если в ней предложена хотя бы одна позиция товара, происходящего из иностранного государства.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7D91860-47A8-2B8F-C058-E0A37E3D98B6}"/>
              </a:ext>
            </a:extLst>
          </p:cNvPr>
          <p:cNvSpPr txBox="1">
            <a:spLocks noGrp="1"/>
          </p:cNvSpPr>
          <p:nvPr>
            <p:ph type="title"/>
          </p:nvPr>
        </p:nvSpPr>
        <p:spPr>
          <a:xfrm>
            <a:off x="4431508" y="126747"/>
            <a:ext cx="6460807" cy="313034"/>
          </a:xfrm>
          <a:ln>
            <a:solidFill>
              <a:srgbClr val="00B0F0"/>
            </a:solidFill>
          </a:ln>
        </p:spPr>
        <p:txBody>
          <a:bodyPr vert="horz" wrap="square" lIns="0" tIns="13716" rIns="0" bIns="0" numCol="1" rtlCol="0" anchor="ctr" anchorCtr="0" compatLnSpc="1">
            <a:prstTxWarp prst="textNoShape">
              <a:avLst/>
            </a:prstTxWarp>
            <a:spAutoFit/>
          </a:bodyPr>
          <a:lstStyle/>
          <a:p>
            <a:pPr algn="l">
              <a:defRPr/>
            </a:pPr>
            <a:r>
              <a:rPr lang="ru-RU" sz="1944" dirty="0">
                <a:latin typeface="Arial" panose="020B0604020202020204" pitchFamily="34" charset="0"/>
                <a:cs typeface="Arial" panose="020B0604020202020204" pitchFamily="34" charset="0"/>
              </a:rPr>
              <a:t>Не применение запрета </a:t>
            </a:r>
            <a:r>
              <a:rPr sz="1944" dirty="0">
                <a:latin typeface="Arial" panose="020B0604020202020204" pitchFamily="34" charset="0"/>
                <a:cs typeface="Arial" panose="020B0604020202020204" pitchFamily="34" charset="0"/>
              </a:rPr>
              <a:t>–</a:t>
            </a:r>
            <a:r>
              <a:rPr lang="ru-RU" sz="1944" dirty="0">
                <a:latin typeface="Arial" panose="020B0604020202020204" pitchFamily="34" charset="0"/>
                <a:cs typeface="Arial" panose="020B0604020202020204" pitchFamily="34" charset="0"/>
              </a:rPr>
              <a:t> право или обязанность</a:t>
            </a:r>
            <a:endParaRPr sz="1944" dirty="0">
              <a:latin typeface="Arial" panose="020B0604020202020204" pitchFamily="34" charset="0"/>
              <a:cs typeface="Arial" panose="020B0604020202020204" pitchFamily="34" charset="0"/>
            </a:endParaRPr>
          </a:p>
        </p:txBody>
      </p:sp>
      <p:sp>
        <p:nvSpPr>
          <p:cNvPr id="48131" name="TextBox 7">
            <a:extLst>
              <a:ext uri="{FF2B5EF4-FFF2-40B4-BE49-F238E27FC236}">
                <a16:creationId xmlns:a16="http://schemas.microsoft.com/office/drawing/2014/main" id="{4FB65BEA-9A7F-ADB0-3003-3BC94C708A4C}"/>
              </a:ext>
            </a:extLst>
          </p:cNvPr>
          <p:cNvSpPr txBox="1">
            <a:spLocks noChangeArrowheads="1"/>
          </p:cNvSpPr>
          <p:nvPr/>
        </p:nvSpPr>
        <p:spPr bwMode="auto">
          <a:xfrm>
            <a:off x="1573722" y="1925277"/>
            <a:ext cx="9291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dirty="0">
                <a:cs typeface="Arial" panose="020B0604020202020204" pitchFamily="34" charset="0"/>
              </a:rPr>
              <a:t>Заказчик </a:t>
            </a:r>
            <a:r>
              <a:rPr lang="ru-RU" altLang="ru-RU" b="1" dirty="0">
                <a:cs typeface="Arial" panose="020B0604020202020204" pitchFamily="34" charset="0"/>
              </a:rPr>
              <a:t>в праве </a:t>
            </a:r>
            <a:r>
              <a:rPr lang="ru-RU" altLang="ru-RU" dirty="0">
                <a:cs typeface="Arial" panose="020B0604020202020204" pitchFamily="34" charset="0"/>
              </a:rPr>
              <a:t>не применять установленный запрет, но не обязан. </a:t>
            </a:r>
            <a:endParaRPr lang="ru-RU" altLang="ru-RU" i="1" dirty="0">
              <a:cs typeface="Arial" panose="020B0604020202020204" pitchFamily="34" charset="0"/>
            </a:endParaRPr>
          </a:p>
        </p:txBody>
      </p:sp>
      <p:sp>
        <p:nvSpPr>
          <p:cNvPr id="48133" name="TextBox 2">
            <a:extLst>
              <a:ext uri="{FF2B5EF4-FFF2-40B4-BE49-F238E27FC236}">
                <a16:creationId xmlns:a16="http://schemas.microsoft.com/office/drawing/2014/main" id="{F58E2035-087B-656C-EAF3-4B864FE97A92}"/>
              </a:ext>
            </a:extLst>
          </p:cNvPr>
          <p:cNvSpPr txBox="1">
            <a:spLocks noChangeArrowheads="1"/>
          </p:cNvSpPr>
          <p:nvPr/>
        </p:nvSpPr>
        <p:spPr bwMode="auto">
          <a:xfrm>
            <a:off x="1475423" y="643367"/>
            <a:ext cx="95269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dirty="0"/>
              <a:t>5. Запрет, предусмотренный пунктом 1, подпунктом "ж" пункта 4 настоящего постановления, </a:t>
            </a:r>
            <a:r>
              <a:rPr lang="ru-RU" altLang="ru-RU" b="1" dirty="0"/>
              <a:t>может</a:t>
            </a:r>
            <a:r>
              <a:rPr lang="ru-RU" altLang="ru-RU" dirty="0"/>
              <a:t> не применяться заказчиками при наступлении одного из следующих случаев:</a:t>
            </a:r>
          </a:p>
        </p:txBody>
      </p:sp>
      <p:sp>
        <p:nvSpPr>
          <p:cNvPr id="4" name="Стрелка: вниз 3">
            <a:extLst>
              <a:ext uri="{FF2B5EF4-FFF2-40B4-BE49-F238E27FC236}">
                <a16:creationId xmlns:a16="http://schemas.microsoft.com/office/drawing/2014/main" id="{3D04EE3C-BB77-5EBD-ED8E-A4A232C9FC82}"/>
              </a:ext>
            </a:extLst>
          </p:cNvPr>
          <p:cNvSpPr/>
          <p:nvPr/>
        </p:nvSpPr>
        <p:spPr>
          <a:xfrm>
            <a:off x="5455920" y="1318504"/>
            <a:ext cx="388620" cy="5186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135" name="TextBox 4">
            <a:extLst>
              <a:ext uri="{FF2B5EF4-FFF2-40B4-BE49-F238E27FC236}">
                <a16:creationId xmlns:a16="http://schemas.microsoft.com/office/drawing/2014/main" id="{99485187-EB6A-A3B2-0A80-019DC2CC1B69}"/>
              </a:ext>
            </a:extLst>
          </p:cNvPr>
          <p:cNvSpPr txBox="1">
            <a:spLocks noChangeArrowheads="1"/>
          </p:cNvSpPr>
          <p:nvPr/>
        </p:nvSpPr>
        <p:spPr bwMode="auto">
          <a:xfrm>
            <a:off x="1216820" y="2263248"/>
            <a:ext cx="9785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b="1"/>
              <a:t>Примеры когда имея право не применять запрет заказчик его устанавливает и применяет</a:t>
            </a:r>
          </a:p>
        </p:txBody>
      </p:sp>
      <p:sp>
        <p:nvSpPr>
          <p:cNvPr id="6" name="TextBox 5">
            <a:extLst>
              <a:ext uri="{FF2B5EF4-FFF2-40B4-BE49-F238E27FC236}">
                <a16:creationId xmlns:a16="http://schemas.microsoft.com/office/drawing/2014/main" id="{FD19A5A2-E134-3BBA-61D0-492B86E1C36B}"/>
              </a:ext>
            </a:extLst>
          </p:cNvPr>
          <p:cNvSpPr txBox="1"/>
          <p:nvPr/>
        </p:nvSpPr>
        <p:spPr>
          <a:xfrm>
            <a:off x="1268256" y="3289518"/>
            <a:ext cx="9785509" cy="1865126"/>
          </a:xfrm>
          <a:prstGeom prst="rect">
            <a:avLst/>
          </a:prstGeom>
          <a:noFill/>
          <a:ln>
            <a:solidFill>
              <a:schemeClr val="accent1">
                <a:shade val="15000"/>
              </a:schemeClr>
            </a:solidFill>
          </a:ln>
        </p:spPr>
        <p:txBody>
          <a:bodyPr>
            <a:spAutoFit/>
          </a:bodyPr>
          <a:lstStyle/>
          <a:p>
            <a:pPr>
              <a:defRPr/>
            </a:pPr>
            <a:r>
              <a:rPr lang="ru-RU" sz="1920" dirty="0">
                <a:cs typeface="Arial" panose="020B0604020202020204" pitchFamily="34" charset="0"/>
              </a:rPr>
              <a:t>Решение Московского областного УФАС России от 06.10.2025 по делу N 050/07/223-35572/2025 – закупка выключателей автоматических на сумму 999 700,00 руб.</a:t>
            </a:r>
          </a:p>
          <a:p>
            <a:pPr>
              <a:defRPr/>
            </a:pPr>
            <a:r>
              <a:rPr lang="ru-RU" sz="1920" dirty="0">
                <a:cs typeface="Arial" panose="020B0604020202020204" pitchFamily="34" charset="0"/>
              </a:rPr>
              <a:t>Решение Московского областного УФАС России от 24.02.2025 по делу N 050/07/223-4544/2025 - поставка эмали аэрозольной на сумму 812 540,67 руб.</a:t>
            </a:r>
          </a:p>
          <a:p>
            <a:pPr>
              <a:defRPr/>
            </a:pPr>
            <a:r>
              <a:rPr lang="ru-RU" sz="1920" dirty="0">
                <a:cs typeface="Arial" panose="020B0604020202020204" pitchFamily="34" charset="0"/>
              </a:rPr>
              <a:t>Решение Московского УФАС России от 22.05.2025 по делу N 077/07/00-5849/2025 – закупка выключателей автоматических на сумму 416 821,71 руб. </a:t>
            </a:r>
          </a:p>
        </p:txBody>
      </p:sp>
      <p:sp>
        <p:nvSpPr>
          <p:cNvPr id="7" name="Левая фигурная скобка 6">
            <a:extLst>
              <a:ext uri="{FF2B5EF4-FFF2-40B4-BE49-F238E27FC236}">
                <a16:creationId xmlns:a16="http://schemas.microsoft.com/office/drawing/2014/main" id="{414DD72E-F999-339B-4562-2350F67E00C0}"/>
              </a:ext>
            </a:extLst>
          </p:cNvPr>
          <p:cNvSpPr/>
          <p:nvPr/>
        </p:nvSpPr>
        <p:spPr>
          <a:xfrm rot="16200000">
            <a:off x="5885260" y="696516"/>
            <a:ext cx="487204" cy="9915526"/>
          </a:xfrm>
          <a:prstGeom prst="leftBrace">
            <a:avLst/>
          </a:prstGeom>
          <a:ln w="317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48138" name="TextBox 8">
            <a:extLst>
              <a:ext uri="{FF2B5EF4-FFF2-40B4-BE49-F238E27FC236}">
                <a16:creationId xmlns:a16="http://schemas.microsoft.com/office/drawing/2014/main" id="{8070ABFF-703E-302E-0844-B497D35C81EC}"/>
              </a:ext>
            </a:extLst>
          </p:cNvPr>
          <p:cNvSpPr txBox="1">
            <a:spLocks noChangeArrowheads="1"/>
          </p:cNvSpPr>
          <p:nvPr/>
        </p:nvSpPr>
        <p:spPr bwMode="auto">
          <a:xfrm>
            <a:off x="3568543" y="5975033"/>
            <a:ext cx="6480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b="1"/>
              <a:t>Жалобы признаны НЕобоснованными</a:t>
            </a:r>
          </a:p>
        </p:txBody>
      </p:sp>
      <p:pic>
        <p:nvPicPr>
          <p:cNvPr id="3" name="Рисунок 11">
            <a:extLst>
              <a:ext uri="{FF2B5EF4-FFF2-40B4-BE49-F238E27FC236}">
                <a16:creationId xmlns:a16="http://schemas.microsoft.com/office/drawing/2014/main" id="{4E2BBA16-349B-88C0-850C-D737B0C29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1" y="236256"/>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450" y="160020"/>
            <a:ext cx="10325100" cy="347788"/>
          </a:xfrm>
          <a:prstGeom prst="rect">
            <a:avLst/>
          </a:prstGeom>
        </p:spPr>
        <p:txBody>
          <a:bodyPr vert="horz" wrap="square" lIns="0" tIns="15240" rIns="0" bIns="0" numCol="1" rtlCol="0" anchor="ctr" anchorCtr="0" compatLnSpc="1">
            <a:prstTxWarp prst="textNoShape">
              <a:avLst/>
            </a:prstTxWarp>
            <a:spAutoFit/>
          </a:bodyPr>
          <a:lstStyle/>
          <a:p>
            <a:pPr marL="2580132">
              <a:spcBef>
                <a:spcPts val="120"/>
              </a:spcBef>
            </a:pPr>
            <a:r>
              <a:rPr sz="2160" dirty="0"/>
              <a:t>Когда</a:t>
            </a:r>
            <a:r>
              <a:rPr sz="2160" spc="-54" dirty="0"/>
              <a:t> </a:t>
            </a:r>
            <a:r>
              <a:rPr sz="2160" dirty="0"/>
              <a:t>запрет</a:t>
            </a:r>
            <a:r>
              <a:rPr sz="2160" spc="-36" dirty="0"/>
              <a:t> </a:t>
            </a:r>
            <a:r>
              <a:rPr sz="2160" dirty="0"/>
              <a:t>не</a:t>
            </a:r>
            <a:r>
              <a:rPr sz="2160" spc="-30" dirty="0"/>
              <a:t> </a:t>
            </a:r>
            <a:r>
              <a:rPr sz="2160" dirty="0"/>
              <a:t>применяется</a:t>
            </a:r>
            <a:r>
              <a:rPr sz="2160" spc="30" dirty="0"/>
              <a:t> </a:t>
            </a:r>
            <a:r>
              <a:rPr sz="2160" dirty="0"/>
              <a:t>–(п.</a:t>
            </a:r>
            <a:r>
              <a:rPr sz="2160" spc="-36" dirty="0"/>
              <a:t> </a:t>
            </a:r>
            <a:r>
              <a:rPr sz="2160" dirty="0"/>
              <a:t>5</a:t>
            </a:r>
            <a:r>
              <a:rPr sz="2160" spc="-42" dirty="0"/>
              <a:t> </a:t>
            </a:r>
            <a:r>
              <a:rPr sz="2160" dirty="0"/>
              <a:t>ПП</a:t>
            </a:r>
            <a:r>
              <a:rPr sz="2160" spc="-24" dirty="0"/>
              <a:t> </a:t>
            </a:r>
            <a:r>
              <a:rPr sz="2160" spc="-12" dirty="0"/>
              <a:t>1875)</a:t>
            </a:r>
            <a:r>
              <a:rPr lang="ru-RU" sz="2160" spc="-12" dirty="0"/>
              <a:t> </a:t>
            </a:r>
            <a:endParaRPr sz="2160" dirty="0"/>
          </a:p>
        </p:txBody>
      </p:sp>
      <p:sp>
        <p:nvSpPr>
          <p:cNvPr id="5" name="object 5"/>
          <p:cNvSpPr txBox="1"/>
          <p:nvPr/>
        </p:nvSpPr>
        <p:spPr>
          <a:xfrm>
            <a:off x="1047750" y="814070"/>
            <a:ext cx="10210800" cy="1565813"/>
          </a:xfrm>
          <a:prstGeom prst="rect">
            <a:avLst/>
          </a:prstGeom>
        </p:spPr>
        <p:txBody>
          <a:bodyPr vert="horz" wrap="square" lIns="0" tIns="14478" rIns="0" bIns="0" rtlCol="0">
            <a:spAutoFit/>
          </a:bodyPr>
          <a:lstStyle/>
          <a:p>
            <a:pPr marL="15240">
              <a:spcBef>
                <a:spcPts val="114"/>
              </a:spcBef>
            </a:pPr>
            <a:r>
              <a:rPr lang="ru-RU" sz="1680" dirty="0">
                <a:cs typeface="Arial" panose="020B0604020202020204" pitchFamily="34" charset="0"/>
              </a:rPr>
              <a:t>а) отсутствие</a:t>
            </a:r>
            <a:r>
              <a:rPr lang="ru-RU" sz="1680" spc="-42" dirty="0">
                <a:cs typeface="Arial" panose="020B0604020202020204" pitchFamily="34" charset="0"/>
              </a:rPr>
              <a:t> </a:t>
            </a:r>
            <a:r>
              <a:rPr lang="ru-RU" sz="1680" dirty="0">
                <a:cs typeface="Arial" panose="020B0604020202020204" pitchFamily="34" charset="0"/>
              </a:rPr>
              <a:t>на</a:t>
            </a:r>
            <a:r>
              <a:rPr lang="ru-RU" sz="1680" spc="-72" dirty="0">
                <a:cs typeface="Arial" panose="020B0604020202020204" pitchFamily="34" charset="0"/>
              </a:rPr>
              <a:t> </a:t>
            </a:r>
            <a:r>
              <a:rPr lang="ru-RU" sz="1680" dirty="0">
                <a:cs typeface="Arial" panose="020B0604020202020204" pitchFamily="34" charset="0"/>
              </a:rPr>
              <a:t>территории</a:t>
            </a:r>
            <a:r>
              <a:rPr lang="ru-RU" sz="1680" spc="-48" dirty="0">
                <a:cs typeface="Arial" panose="020B0604020202020204" pitchFamily="34" charset="0"/>
              </a:rPr>
              <a:t> </a:t>
            </a:r>
            <a:r>
              <a:rPr lang="ru-RU" sz="1680" spc="-12" dirty="0">
                <a:cs typeface="Arial" panose="020B0604020202020204" pitchFamily="34" charset="0"/>
              </a:rPr>
              <a:t>Российской</a:t>
            </a:r>
            <a:r>
              <a:rPr lang="ru-RU" sz="1680" spc="-54" dirty="0">
                <a:cs typeface="Arial" panose="020B0604020202020204" pitchFamily="34" charset="0"/>
              </a:rPr>
              <a:t> </a:t>
            </a:r>
            <a:r>
              <a:rPr lang="ru-RU" sz="1680" spc="-12" dirty="0">
                <a:cs typeface="Arial" panose="020B0604020202020204" pitchFamily="34" charset="0"/>
              </a:rPr>
              <a:t>Федерации</a:t>
            </a:r>
            <a:r>
              <a:rPr lang="ru-RU" sz="1680" spc="-42" dirty="0">
                <a:cs typeface="Arial" panose="020B0604020202020204" pitchFamily="34" charset="0"/>
              </a:rPr>
              <a:t> </a:t>
            </a:r>
            <a:r>
              <a:rPr lang="ru-RU" sz="1680" b="1" dirty="0">
                <a:cs typeface="Arial" panose="020B0604020202020204" pitchFamily="34" charset="0"/>
              </a:rPr>
              <a:t>производства</a:t>
            </a:r>
            <a:r>
              <a:rPr lang="ru-RU" sz="1680" b="1" spc="-48" dirty="0">
                <a:cs typeface="Arial" panose="020B0604020202020204" pitchFamily="34" charset="0"/>
              </a:rPr>
              <a:t> </a:t>
            </a:r>
            <a:r>
              <a:rPr lang="ru-RU" sz="1680" b="1" spc="-12" dirty="0">
                <a:cs typeface="Arial" panose="020B0604020202020204" pitchFamily="34" charset="0"/>
              </a:rPr>
              <a:t>товара </a:t>
            </a:r>
            <a:r>
              <a:rPr sz="1680" dirty="0" err="1">
                <a:cs typeface="Arial" panose="020B0604020202020204" pitchFamily="34" charset="0"/>
              </a:rPr>
              <a:t>являющегося</a:t>
            </a:r>
            <a:r>
              <a:rPr sz="1680" spc="-102" dirty="0">
                <a:cs typeface="Arial" panose="020B0604020202020204" pitchFamily="34" charset="0"/>
              </a:rPr>
              <a:t> </a:t>
            </a:r>
            <a:r>
              <a:rPr sz="1680" spc="-12" dirty="0">
                <a:cs typeface="Arial" panose="020B0604020202020204" pitchFamily="34" charset="0"/>
              </a:rPr>
              <a:t>объектом</a:t>
            </a:r>
            <a:r>
              <a:rPr sz="1680" spc="-78" dirty="0">
                <a:cs typeface="Arial" panose="020B0604020202020204" pitchFamily="34" charset="0"/>
              </a:rPr>
              <a:t> </a:t>
            </a:r>
            <a:r>
              <a:rPr sz="1680" spc="-42" dirty="0">
                <a:cs typeface="Arial" panose="020B0604020202020204" pitchFamily="34" charset="0"/>
              </a:rPr>
              <a:t>закупки,</a:t>
            </a:r>
            <a:r>
              <a:rPr sz="1680" spc="-36" dirty="0">
                <a:cs typeface="Arial" panose="020B0604020202020204" pitchFamily="34" charset="0"/>
              </a:rPr>
              <a:t> </a:t>
            </a:r>
            <a:r>
              <a:rPr sz="1680" dirty="0">
                <a:cs typeface="Arial" panose="020B0604020202020204" pitchFamily="34" charset="0"/>
              </a:rPr>
              <a:t>из</a:t>
            </a:r>
            <a:r>
              <a:rPr sz="1680" spc="-78" dirty="0">
                <a:cs typeface="Arial" panose="020B0604020202020204" pitchFamily="34" charset="0"/>
              </a:rPr>
              <a:t> </a:t>
            </a:r>
            <a:r>
              <a:rPr sz="1680" dirty="0">
                <a:cs typeface="Arial" panose="020B0604020202020204" pitchFamily="34" charset="0"/>
              </a:rPr>
              <a:t>числа</a:t>
            </a:r>
            <a:r>
              <a:rPr sz="1680" spc="-78" dirty="0">
                <a:cs typeface="Arial" panose="020B0604020202020204" pitchFamily="34" charset="0"/>
              </a:rPr>
              <a:t> </a:t>
            </a:r>
            <a:r>
              <a:rPr sz="1680" dirty="0">
                <a:cs typeface="Arial" panose="020B0604020202020204" pitchFamily="34" charset="0"/>
              </a:rPr>
              <a:t>промышленной</a:t>
            </a:r>
            <a:r>
              <a:rPr sz="1680" spc="-54" dirty="0">
                <a:cs typeface="Arial" panose="020B0604020202020204" pitchFamily="34" charset="0"/>
              </a:rPr>
              <a:t> </a:t>
            </a:r>
            <a:r>
              <a:rPr sz="1680" spc="-12" dirty="0">
                <a:cs typeface="Arial" panose="020B0604020202020204" pitchFamily="34" charset="0"/>
              </a:rPr>
              <a:t>продукции,</a:t>
            </a:r>
            <a:r>
              <a:rPr sz="1680" spc="-36" dirty="0">
                <a:cs typeface="Arial" panose="020B0604020202020204" pitchFamily="34" charset="0"/>
              </a:rPr>
              <a:t> </a:t>
            </a:r>
            <a:r>
              <a:rPr sz="1680" spc="-12" dirty="0">
                <a:cs typeface="Arial" panose="020B0604020202020204" pitchFamily="34" charset="0"/>
              </a:rPr>
              <a:t>которое:</a:t>
            </a:r>
            <a:endParaRPr sz="1680" dirty="0">
              <a:cs typeface="Arial" panose="020B0604020202020204" pitchFamily="34" charset="0"/>
            </a:endParaRPr>
          </a:p>
          <a:p>
            <a:pPr marL="15240" marR="6096"/>
            <a:r>
              <a:rPr sz="1680" b="1" dirty="0">
                <a:cs typeface="Arial" panose="020B0604020202020204" pitchFamily="34" charset="0"/>
              </a:rPr>
              <a:t>подтверждается</a:t>
            </a:r>
            <a:r>
              <a:rPr sz="1680" b="1" spc="-42" dirty="0">
                <a:cs typeface="Arial" panose="020B0604020202020204" pitchFamily="34" charset="0"/>
              </a:rPr>
              <a:t> </a:t>
            </a:r>
            <a:r>
              <a:rPr sz="1680" dirty="0">
                <a:cs typeface="Arial" panose="020B0604020202020204" pitchFamily="34" charset="0"/>
              </a:rPr>
              <a:t>в</a:t>
            </a:r>
            <a:r>
              <a:rPr sz="1680" spc="-66" dirty="0">
                <a:cs typeface="Arial" panose="020B0604020202020204" pitchFamily="34" charset="0"/>
              </a:rPr>
              <a:t> </a:t>
            </a:r>
            <a:r>
              <a:rPr sz="1680" dirty="0">
                <a:cs typeface="Arial" panose="020B0604020202020204" pitchFamily="34" charset="0"/>
              </a:rPr>
              <a:t>отношении</a:t>
            </a:r>
            <a:r>
              <a:rPr sz="1680" spc="-24" dirty="0">
                <a:cs typeface="Arial" panose="020B0604020202020204" pitchFamily="34" charset="0"/>
              </a:rPr>
              <a:t> </a:t>
            </a:r>
            <a:r>
              <a:rPr sz="1680" dirty="0">
                <a:cs typeface="Arial" panose="020B0604020202020204" pitchFamily="34" charset="0"/>
              </a:rPr>
              <a:t>товара,</a:t>
            </a:r>
            <a:r>
              <a:rPr sz="1680" spc="-66" dirty="0">
                <a:cs typeface="Arial" panose="020B0604020202020204" pitchFamily="34" charset="0"/>
              </a:rPr>
              <a:t> </a:t>
            </a:r>
            <a:r>
              <a:rPr sz="1680" dirty="0">
                <a:cs typeface="Arial" panose="020B0604020202020204" pitchFamily="34" charset="0"/>
              </a:rPr>
              <a:t>являющегося</a:t>
            </a:r>
            <a:r>
              <a:rPr sz="1680" spc="-78" dirty="0">
                <a:cs typeface="Arial" panose="020B0604020202020204" pitchFamily="34" charset="0"/>
              </a:rPr>
              <a:t> </a:t>
            </a:r>
            <a:r>
              <a:rPr sz="1680" dirty="0">
                <a:cs typeface="Arial" panose="020B0604020202020204" pitchFamily="34" charset="0"/>
              </a:rPr>
              <a:t>промышленной</a:t>
            </a:r>
            <a:r>
              <a:rPr sz="1680" spc="-36" dirty="0">
                <a:cs typeface="Arial" panose="020B0604020202020204" pitchFamily="34" charset="0"/>
              </a:rPr>
              <a:t> </a:t>
            </a:r>
            <a:r>
              <a:rPr sz="1680" spc="-12" dirty="0">
                <a:cs typeface="Arial" panose="020B0604020202020204" pitchFamily="34" charset="0"/>
              </a:rPr>
              <a:t>продукцией, </a:t>
            </a:r>
            <a:r>
              <a:rPr sz="1680" b="1" dirty="0">
                <a:cs typeface="Arial" panose="020B0604020202020204" pitchFamily="34" charset="0"/>
              </a:rPr>
              <a:t>разрешением</a:t>
            </a:r>
            <a:r>
              <a:rPr sz="1680" b="1" spc="-42" dirty="0">
                <a:cs typeface="Arial" panose="020B0604020202020204" pitchFamily="34" charset="0"/>
              </a:rPr>
              <a:t> </a:t>
            </a:r>
            <a:r>
              <a:rPr sz="1680" dirty="0">
                <a:cs typeface="Arial" panose="020B0604020202020204" pitchFamily="34" charset="0"/>
              </a:rPr>
              <a:t>на</a:t>
            </a:r>
            <a:r>
              <a:rPr sz="1680" spc="-54" dirty="0">
                <a:cs typeface="Arial" panose="020B0604020202020204" pitchFamily="34" charset="0"/>
              </a:rPr>
              <a:t> </a:t>
            </a:r>
            <a:r>
              <a:rPr sz="1680" spc="-42" dirty="0">
                <a:cs typeface="Arial" panose="020B0604020202020204" pitchFamily="34" charset="0"/>
              </a:rPr>
              <a:t>закупку</a:t>
            </a:r>
            <a:r>
              <a:rPr sz="1680" spc="-30" dirty="0">
                <a:cs typeface="Arial" panose="020B0604020202020204" pitchFamily="34" charset="0"/>
              </a:rPr>
              <a:t> </a:t>
            </a:r>
            <a:r>
              <a:rPr sz="1680" spc="-12" dirty="0">
                <a:cs typeface="Arial" panose="020B0604020202020204" pitchFamily="34" charset="0"/>
              </a:rPr>
              <a:t>происходящего</a:t>
            </a:r>
            <a:r>
              <a:rPr sz="1680" spc="-60" dirty="0">
                <a:cs typeface="Arial" panose="020B0604020202020204" pitchFamily="34" charset="0"/>
              </a:rPr>
              <a:t> </a:t>
            </a:r>
            <a:r>
              <a:rPr sz="1680" dirty="0">
                <a:cs typeface="Arial" panose="020B0604020202020204" pitchFamily="34" charset="0"/>
              </a:rPr>
              <a:t>из</a:t>
            </a:r>
            <a:r>
              <a:rPr sz="1680" spc="-48" dirty="0">
                <a:cs typeface="Arial" panose="020B0604020202020204" pitchFamily="34" charset="0"/>
              </a:rPr>
              <a:t> </a:t>
            </a:r>
            <a:r>
              <a:rPr sz="1680" spc="-12" dirty="0">
                <a:cs typeface="Arial" panose="020B0604020202020204" pitchFamily="34" charset="0"/>
              </a:rPr>
              <a:t>иностранного</a:t>
            </a:r>
            <a:r>
              <a:rPr sz="1680" spc="-18" dirty="0">
                <a:cs typeface="Arial" panose="020B0604020202020204" pitchFamily="34" charset="0"/>
              </a:rPr>
              <a:t> </a:t>
            </a:r>
            <a:r>
              <a:rPr sz="1680" dirty="0">
                <a:cs typeface="Arial" panose="020B0604020202020204" pitchFamily="34" charset="0"/>
              </a:rPr>
              <a:t>государства</a:t>
            </a:r>
            <a:r>
              <a:rPr sz="1680" spc="-54" dirty="0">
                <a:cs typeface="Arial" panose="020B0604020202020204" pitchFamily="34" charset="0"/>
              </a:rPr>
              <a:t> </a:t>
            </a:r>
            <a:r>
              <a:rPr sz="1680" spc="-12" dirty="0">
                <a:cs typeface="Arial" panose="020B0604020202020204" pitchFamily="34" charset="0"/>
              </a:rPr>
              <a:t>товара, </a:t>
            </a:r>
            <a:r>
              <a:rPr sz="1680" dirty="0">
                <a:cs typeface="Arial" panose="020B0604020202020204" pitchFamily="34" charset="0"/>
              </a:rPr>
              <a:t>являющегося</a:t>
            </a:r>
            <a:r>
              <a:rPr sz="1680" spc="-84" dirty="0">
                <a:cs typeface="Arial" panose="020B0604020202020204" pitchFamily="34" charset="0"/>
              </a:rPr>
              <a:t> </a:t>
            </a:r>
            <a:r>
              <a:rPr sz="1680" dirty="0">
                <a:cs typeface="Arial" panose="020B0604020202020204" pitchFamily="34" charset="0"/>
              </a:rPr>
              <a:t>промышленной</a:t>
            </a:r>
            <a:r>
              <a:rPr sz="1680" spc="-36" dirty="0">
                <a:cs typeface="Arial" panose="020B0604020202020204" pitchFamily="34" charset="0"/>
              </a:rPr>
              <a:t> </a:t>
            </a:r>
            <a:r>
              <a:rPr sz="1680" spc="-12" dirty="0">
                <a:cs typeface="Arial" panose="020B0604020202020204" pitchFamily="34" charset="0"/>
              </a:rPr>
              <a:t>продукцией,</a:t>
            </a:r>
            <a:r>
              <a:rPr sz="1680" spc="-24" dirty="0">
                <a:cs typeface="Arial" panose="020B0604020202020204" pitchFamily="34" charset="0"/>
              </a:rPr>
              <a:t> </a:t>
            </a:r>
            <a:r>
              <a:rPr sz="1680" spc="-12" dirty="0">
                <a:cs typeface="Arial" panose="020B0604020202020204" pitchFamily="34" charset="0"/>
              </a:rPr>
              <a:t>которое</a:t>
            </a:r>
            <a:r>
              <a:rPr sz="1680" spc="-72" dirty="0">
                <a:cs typeface="Arial" panose="020B0604020202020204" pitchFamily="34" charset="0"/>
              </a:rPr>
              <a:t> </a:t>
            </a:r>
            <a:r>
              <a:rPr sz="1680" dirty="0">
                <a:cs typeface="Arial" panose="020B0604020202020204" pitchFamily="34" charset="0"/>
              </a:rPr>
              <a:t>выдается</a:t>
            </a:r>
            <a:r>
              <a:rPr sz="1680" spc="-78" dirty="0">
                <a:cs typeface="Arial" panose="020B0604020202020204" pitchFamily="34" charset="0"/>
              </a:rPr>
              <a:t> </a:t>
            </a:r>
            <a:r>
              <a:rPr sz="1680" dirty="0">
                <a:cs typeface="Arial" panose="020B0604020202020204" pitchFamily="34" charset="0"/>
              </a:rPr>
              <a:t>в</a:t>
            </a:r>
            <a:r>
              <a:rPr sz="1680" spc="-42" dirty="0">
                <a:cs typeface="Arial" panose="020B0604020202020204" pitchFamily="34" charset="0"/>
              </a:rPr>
              <a:t> </a:t>
            </a:r>
            <a:r>
              <a:rPr sz="1680" b="1" dirty="0">
                <a:cs typeface="Arial" panose="020B0604020202020204" pitchFamily="34" charset="0"/>
              </a:rPr>
              <a:t>Минпромторга</a:t>
            </a:r>
            <a:r>
              <a:rPr sz="1680" b="1" spc="-42" dirty="0">
                <a:cs typeface="Arial" panose="020B0604020202020204" pitchFamily="34" charset="0"/>
              </a:rPr>
              <a:t> </a:t>
            </a:r>
            <a:r>
              <a:rPr sz="1680" b="1" spc="-30" dirty="0">
                <a:cs typeface="Arial" panose="020B0604020202020204" pitchFamily="34" charset="0"/>
              </a:rPr>
              <a:t>РФ</a:t>
            </a:r>
            <a:r>
              <a:rPr sz="1680" spc="-30" dirty="0">
                <a:cs typeface="Arial" panose="020B0604020202020204" pitchFamily="34" charset="0"/>
              </a:rPr>
              <a:t>, </a:t>
            </a:r>
            <a:r>
              <a:rPr sz="1680" spc="-42" dirty="0">
                <a:cs typeface="Arial" panose="020B0604020202020204" pitchFamily="34" charset="0"/>
              </a:rPr>
              <a:t>заказчику</a:t>
            </a:r>
            <a:r>
              <a:rPr sz="1680" spc="-12" dirty="0">
                <a:cs typeface="Arial" panose="020B0604020202020204" pitchFamily="34" charset="0"/>
              </a:rPr>
              <a:t> </a:t>
            </a:r>
            <a:r>
              <a:rPr sz="1680" dirty="0">
                <a:cs typeface="Arial" panose="020B0604020202020204" pitchFamily="34" charset="0"/>
              </a:rPr>
              <a:t>до</a:t>
            </a:r>
            <a:r>
              <a:rPr sz="1680" spc="-42" dirty="0">
                <a:cs typeface="Arial" panose="020B0604020202020204" pitchFamily="34" charset="0"/>
              </a:rPr>
              <a:t> </a:t>
            </a:r>
            <a:r>
              <a:rPr sz="1680" dirty="0">
                <a:cs typeface="Arial" panose="020B0604020202020204" pitchFamily="34" charset="0"/>
              </a:rPr>
              <a:t>начала</a:t>
            </a:r>
            <a:r>
              <a:rPr sz="1680" spc="-18" dirty="0">
                <a:cs typeface="Arial" panose="020B0604020202020204" pitchFamily="34" charset="0"/>
              </a:rPr>
              <a:t> </a:t>
            </a:r>
            <a:r>
              <a:rPr sz="1680" dirty="0">
                <a:cs typeface="Arial" panose="020B0604020202020204" pitchFamily="34" charset="0"/>
              </a:rPr>
              <a:t>осуществления </a:t>
            </a:r>
            <a:r>
              <a:rPr sz="1680" spc="-48" dirty="0">
                <a:cs typeface="Arial" panose="020B0604020202020204" pitchFamily="34" charset="0"/>
              </a:rPr>
              <a:t>закупки</a:t>
            </a:r>
            <a:r>
              <a:rPr sz="1680" spc="-12" dirty="0">
                <a:cs typeface="Arial" panose="020B0604020202020204" pitchFamily="34" charset="0"/>
              </a:rPr>
              <a:t> </a:t>
            </a:r>
            <a:r>
              <a:rPr sz="1680" dirty="0">
                <a:cs typeface="Arial" panose="020B0604020202020204" pitchFamily="34" charset="0"/>
              </a:rPr>
              <a:t>по</a:t>
            </a:r>
            <a:r>
              <a:rPr sz="1680" spc="-42" dirty="0">
                <a:cs typeface="Arial" panose="020B0604020202020204" pitchFamily="34" charset="0"/>
              </a:rPr>
              <a:t> </a:t>
            </a:r>
            <a:r>
              <a:rPr sz="1680" dirty="0">
                <a:cs typeface="Arial" panose="020B0604020202020204" pitchFamily="34" charset="0"/>
              </a:rPr>
              <a:t>его</a:t>
            </a:r>
            <a:r>
              <a:rPr sz="1680" spc="-54" dirty="0">
                <a:cs typeface="Arial" panose="020B0604020202020204" pitchFamily="34" charset="0"/>
              </a:rPr>
              <a:t> </a:t>
            </a:r>
            <a:r>
              <a:rPr sz="1680" spc="-12" dirty="0">
                <a:cs typeface="Arial" panose="020B0604020202020204" pitchFamily="34" charset="0"/>
              </a:rPr>
              <a:t>обращению.</a:t>
            </a:r>
            <a:endParaRPr sz="1680" dirty="0">
              <a:cs typeface="Arial" panose="020B0604020202020204" pitchFamily="34" charset="0"/>
            </a:endParaRPr>
          </a:p>
        </p:txBody>
      </p:sp>
      <p:sp>
        <p:nvSpPr>
          <p:cNvPr id="6" name="object 6"/>
          <p:cNvSpPr txBox="1"/>
          <p:nvPr/>
        </p:nvSpPr>
        <p:spPr>
          <a:xfrm>
            <a:off x="933450" y="2606040"/>
            <a:ext cx="10323576" cy="797141"/>
          </a:xfrm>
          <a:prstGeom prst="rect">
            <a:avLst/>
          </a:prstGeom>
          <a:ln w="9525">
            <a:solidFill>
              <a:srgbClr val="004064"/>
            </a:solidFill>
          </a:ln>
        </p:spPr>
        <p:txBody>
          <a:bodyPr vert="horz" wrap="square" lIns="0" tIns="48768" rIns="0" bIns="0" rtlCol="0">
            <a:spAutoFit/>
          </a:bodyPr>
          <a:lstStyle/>
          <a:p>
            <a:pPr marL="109728" marR="352806">
              <a:spcBef>
                <a:spcPts val="384"/>
              </a:spcBef>
            </a:pPr>
            <a:r>
              <a:rPr sz="1620" b="1" dirty="0">
                <a:latin typeface="Arial"/>
                <a:cs typeface="Arial"/>
              </a:rPr>
              <a:t>Приказ</a:t>
            </a:r>
            <a:r>
              <a:rPr sz="1620" b="1" spc="-42" dirty="0">
                <a:latin typeface="Arial"/>
                <a:cs typeface="Arial"/>
              </a:rPr>
              <a:t> </a:t>
            </a:r>
            <a:r>
              <a:rPr sz="1620" b="1" spc="-12" dirty="0">
                <a:latin typeface="Arial"/>
                <a:cs typeface="Arial"/>
              </a:rPr>
              <a:t>Минпромторга</a:t>
            </a:r>
            <a:r>
              <a:rPr sz="1620" b="1" spc="-84" dirty="0">
                <a:latin typeface="Arial"/>
                <a:cs typeface="Arial"/>
              </a:rPr>
              <a:t> </a:t>
            </a:r>
            <a:r>
              <a:rPr sz="1620" b="1" dirty="0">
                <a:latin typeface="Arial"/>
                <a:cs typeface="Arial"/>
              </a:rPr>
              <a:t>России</a:t>
            </a:r>
            <a:r>
              <a:rPr sz="1620" b="1" spc="-48" dirty="0">
                <a:latin typeface="Arial"/>
                <a:cs typeface="Arial"/>
              </a:rPr>
              <a:t> </a:t>
            </a:r>
            <a:r>
              <a:rPr sz="1620" b="1" dirty="0">
                <a:latin typeface="Arial"/>
                <a:cs typeface="Arial"/>
              </a:rPr>
              <a:t>от</a:t>
            </a:r>
            <a:r>
              <a:rPr sz="1620" b="1" spc="-30" dirty="0">
                <a:latin typeface="Arial"/>
                <a:cs typeface="Arial"/>
              </a:rPr>
              <a:t> </a:t>
            </a:r>
            <a:r>
              <a:rPr sz="1620" b="1" dirty="0">
                <a:latin typeface="Arial"/>
                <a:cs typeface="Arial"/>
              </a:rPr>
              <a:t>09.01.2025</a:t>
            </a:r>
            <a:r>
              <a:rPr sz="1620" b="1" spc="-66" dirty="0">
                <a:latin typeface="Arial"/>
                <a:cs typeface="Arial"/>
              </a:rPr>
              <a:t> </a:t>
            </a:r>
            <a:r>
              <a:rPr sz="1620" b="1" dirty="0">
                <a:latin typeface="Arial"/>
                <a:cs typeface="Arial"/>
              </a:rPr>
              <a:t>N</a:t>
            </a:r>
            <a:r>
              <a:rPr sz="1620" b="1" spc="-36" dirty="0">
                <a:latin typeface="Arial"/>
                <a:cs typeface="Arial"/>
              </a:rPr>
              <a:t> </a:t>
            </a:r>
            <a:r>
              <a:rPr sz="1620" b="1" dirty="0">
                <a:latin typeface="Arial"/>
                <a:cs typeface="Arial"/>
              </a:rPr>
              <a:t>7</a:t>
            </a:r>
            <a:r>
              <a:rPr sz="1620" b="1" spc="6" dirty="0">
                <a:latin typeface="Arial"/>
                <a:cs typeface="Arial"/>
              </a:rPr>
              <a:t> </a:t>
            </a:r>
            <a:r>
              <a:rPr sz="1620" dirty="0">
                <a:latin typeface="Microsoft Sans Serif"/>
                <a:cs typeface="Microsoft Sans Serif"/>
              </a:rPr>
              <a:t>"Об</a:t>
            </a:r>
            <a:r>
              <a:rPr sz="1620" spc="-18" dirty="0">
                <a:latin typeface="Microsoft Sans Serif"/>
                <a:cs typeface="Microsoft Sans Serif"/>
              </a:rPr>
              <a:t> </a:t>
            </a:r>
            <a:r>
              <a:rPr sz="1620" spc="-12" dirty="0">
                <a:latin typeface="Microsoft Sans Serif"/>
                <a:cs typeface="Microsoft Sans Serif"/>
              </a:rPr>
              <a:t>утверждении</a:t>
            </a:r>
            <a:r>
              <a:rPr sz="1620" spc="-66" dirty="0">
                <a:latin typeface="Microsoft Sans Serif"/>
                <a:cs typeface="Microsoft Sans Serif"/>
              </a:rPr>
              <a:t> </a:t>
            </a:r>
            <a:r>
              <a:rPr sz="1620" spc="-12" dirty="0">
                <a:latin typeface="Microsoft Sans Serif"/>
                <a:cs typeface="Microsoft Sans Serif"/>
              </a:rPr>
              <a:t>порядка</a:t>
            </a:r>
            <a:r>
              <a:rPr sz="1620" spc="-30" dirty="0">
                <a:latin typeface="Microsoft Sans Serif"/>
                <a:cs typeface="Microsoft Sans Serif"/>
              </a:rPr>
              <a:t> </a:t>
            </a:r>
            <a:r>
              <a:rPr sz="1620" dirty="0">
                <a:latin typeface="Microsoft Sans Serif"/>
                <a:cs typeface="Microsoft Sans Serif"/>
              </a:rPr>
              <a:t>выдачи</a:t>
            </a:r>
            <a:r>
              <a:rPr sz="1620" spc="-48" dirty="0">
                <a:latin typeface="Microsoft Sans Serif"/>
                <a:cs typeface="Microsoft Sans Serif"/>
              </a:rPr>
              <a:t> </a:t>
            </a:r>
            <a:r>
              <a:rPr sz="1620" spc="-12" dirty="0">
                <a:latin typeface="Microsoft Sans Serif"/>
                <a:cs typeface="Microsoft Sans Serif"/>
              </a:rPr>
              <a:t>Министерством промышленности</a:t>
            </a:r>
            <a:r>
              <a:rPr sz="1620" spc="-54" dirty="0">
                <a:latin typeface="Microsoft Sans Serif"/>
                <a:cs typeface="Microsoft Sans Serif"/>
              </a:rPr>
              <a:t> </a:t>
            </a:r>
            <a:r>
              <a:rPr sz="1620" dirty="0">
                <a:latin typeface="Microsoft Sans Serif"/>
                <a:cs typeface="Microsoft Sans Serif"/>
              </a:rPr>
              <a:t>и</a:t>
            </a:r>
            <a:r>
              <a:rPr sz="1620" spc="-12" dirty="0">
                <a:latin typeface="Microsoft Sans Serif"/>
                <a:cs typeface="Microsoft Sans Serif"/>
              </a:rPr>
              <a:t> торговли</a:t>
            </a:r>
            <a:r>
              <a:rPr sz="1620" spc="-66" dirty="0">
                <a:latin typeface="Microsoft Sans Serif"/>
                <a:cs typeface="Microsoft Sans Serif"/>
              </a:rPr>
              <a:t> </a:t>
            </a:r>
            <a:r>
              <a:rPr sz="1620" spc="-12" dirty="0">
                <a:latin typeface="Microsoft Sans Serif"/>
                <a:cs typeface="Microsoft Sans Serif"/>
              </a:rPr>
              <a:t>Российской</a:t>
            </a:r>
            <a:r>
              <a:rPr sz="1620" spc="-54" dirty="0">
                <a:latin typeface="Microsoft Sans Serif"/>
                <a:cs typeface="Microsoft Sans Serif"/>
              </a:rPr>
              <a:t> </a:t>
            </a:r>
            <a:r>
              <a:rPr sz="1620" spc="-24" dirty="0">
                <a:latin typeface="Microsoft Sans Serif"/>
                <a:cs typeface="Microsoft Sans Serif"/>
              </a:rPr>
              <a:t>Федерации</a:t>
            </a:r>
            <a:r>
              <a:rPr sz="1620" spc="-30" dirty="0">
                <a:latin typeface="Microsoft Sans Serif"/>
                <a:cs typeface="Microsoft Sans Serif"/>
              </a:rPr>
              <a:t> </a:t>
            </a:r>
            <a:r>
              <a:rPr sz="1620" spc="-12" dirty="0">
                <a:latin typeface="Microsoft Sans Serif"/>
                <a:cs typeface="Microsoft Sans Serif"/>
              </a:rPr>
              <a:t>разрешения</a:t>
            </a:r>
            <a:r>
              <a:rPr sz="1620" spc="-66" dirty="0">
                <a:latin typeface="Microsoft Sans Serif"/>
                <a:cs typeface="Microsoft Sans Serif"/>
              </a:rPr>
              <a:t> </a:t>
            </a:r>
            <a:r>
              <a:rPr sz="1620" dirty="0">
                <a:latin typeface="Microsoft Sans Serif"/>
                <a:cs typeface="Microsoft Sans Serif"/>
              </a:rPr>
              <a:t>на</a:t>
            </a:r>
            <a:r>
              <a:rPr sz="1620" spc="-12" dirty="0">
                <a:latin typeface="Microsoft Sans Serif"/>
                <a:cs typeface="Microsoft Sans Serif"/>
              </a:rPr>
              <a:t> </a:t>
            </a:r>
            <a:r>
              <a:rPr sz="1620" spc="-36" dirty="0">
                <a:latin typeface="Microsoft Sans Serif"/>
                <a:cs typeface="Microsoft Sans Serif"/>
              </a:rPr>
              <a:t>закупку</a:t>
            </a:r>
            <a:r>
              <a:rPr sz="1620" spc="12" dirty="0">
                <a:latin typeface="Microsoft Sans Serif"/>
                <a:cs typeface="Microsoft Sans Serif"/>
              </a:rPr>
              <a:t> </a:t>
            </a:r>
            <a:r>
              <a:rPr sz="1620" spc="-12" dirty="0">
                <a:latin typeface="Microsoft Sans Serif"/>
                <a:cs typeface="Microsoft Sans Serif"/>
              </a:rPr>
              <a:t>происходящего</a:t>
            </a:r>
            <a:r>
              <a:rPr sz="1620" spc="-54" dirty="0">
                <a:latin typeface="Microsoft Sans Serif"/>
                <a:cs typeface="Microsoft Sans Serif"/>
              </a:rPr>
              <a:t> </a:t>
            </a:r>
            <a:r>
              <a:rPr sz="1620" spc="-30" dirty="0">
                <a:latin typeface="Microsoft Sans Serif"/>
                <a:cs typeface="Microsoft Sans Serif"/>
              </a:rPr>
              <a:t>из </a:t>
            </a:r>
            <a:r>
              <a:rPr sz="1620" spc="-12" dirty="0">
                <a:latin typeface="Microsoft Sans Serif"/>
                <a:cs typeface="Microsoft Sans Serif"/>
              </a:rPr>
              <a:t>иностранного</a:t>
            </a:r>
            <a:r>
              <a:rPr sz="1620" spc="-36" dirty="0">
                <a:latin typeface="Microsoft Sans Serif"/>
                <a:cs typeface="Microsoft Sans Serif"/>
              </a:rPr>
              <a:t> </a:t>
            </a:r>
            <a:r>
              <a:rPr sz="1620" spc="-12" dirty="0">
                <a:latin typeface="Microsoft Sans Serif"/>
                <a:cs typeface="Microsoft Sans Serif"/>
              </a:rPr>
              <a:t>государства</a:t>
            </a:r>
            <a:r>
              <a:rPr sz="1620" spc="-48" dirty="0">
                <a:latin typeface="Microsoft Sans Serif"/>
                <a:cs typeface="Microsoft Sans Serif"/>
              </a:rPr>
              <a:t> </a:t>
            </a:r>
            <a:r>
              <a:rPr sz="1620" dirty="0">
                <a:latin typeface="Microsoft Sans Serif"/>
                <a:cs typeface="Microsoft Sans Serif"/>
              </a:rPr>
              <a:t>товара,</a:t>
            </a:r>
            <a:r>
              <a:rPr sz="1620" spc="-24" dirty="0">
                <a:latin typeface="Microsoft Sans Serif"/>
                <a:cs typeface="Microsoft Sans Serif"/>
              </a:rPr>
              <a:t> </a:t>
            </a:r>
            <a:r>
              <a:rPr lang="ru-RU" sz="1620" spc="-12" dirty="0">
                <a:latin typeface="Microsoft Sans Serif"/>
                <a:cs typeface="Microsoft Sans Serif"/>
              </a:rPr>
              <a:t>…..</a:t>
            </a:r>
            <a:r>
              <a:rPr sz="1620" dirty="0">
                <a:latin typeface="Microsoft Sans Serif"/>
                <a:cs typeface="Microsoft Sans Serif"/>
              </a:rPr>
              <a:t>"</a:t>
            </a:r>
            <a:r>
              <a:rPr sz="1620" spc="-24" dirty="0">
                <a:latin typeface="Microsoft Sans Serif"/>
                <a:cs typeface="Microsoft Sans Serif"/>
              </a:rPr>
              <a:t> </a:t>
            </a:r>
            <a:r>
              <a:rPr sz="1620" spc="-12" dirty="0">
                <a:latin typeface="Microsoft Sans Serif"/>
                <a:cs typeface="Microsoft Sans Serif"/>
              </a:rPr>
              <a:t>(Зарегистрировано</a:t>
            </a:r>
            <a:r>
              <a:rPr sz="1620" spc="-36" dirty="0">
                <a:latin typeface="Microsoft Sans Serif"/>
                <a:cs typeface="Microsoft Sans Serif"/>
              </a:rPr>
              <a:t> </a:t>
            </a:r>
            <a:r>
              <a:rPr sz="1620" dirty="0">
                <a:latin typeface="Microsoft Sans Serif"/>
                <a:cs typeface="Microsoft Sans Serif"/>
              </a:rPr>
              <a:t>в Минюсте</a:t>
            </a:r>
            <a:r>
              <a:rPr sz="1620" spc="-18" dirty="0">
                <a:latin typeface="Microsoft Sans Serif"/>
                <a:cs typeface="Microsoft Sans Serif"/>
              </a:rPr>
              <a:t> </a:t>
            </a:r>
            <a:r>
              <a:rPr sz="1620" spc="-12" dirty="0">
                <a:latin typeface="Microsoft Sans Serif"/>
                <a:cs typeface="Microsoft Sans Serif"/>
              </a:rPr>
              <a:t>России</a:t>
            </a:r>
            <a:r>
              <a:rPr sz="1620" spc="-48" dirty="0">
                <a:latin typeface="Microsoft Sans Serif"/>
                <a:cs typeface="Microsoft Sans Serif"/>
              </a:rPr>
              <a:t> </a:t>
            </a:r>
            <a:r>
              <a:rPr sz="1620" dirty="0">
                <a:latin typeface="Microsoft Sans Serif"/>
                <a:cs typeface="Microsoft Sans Serif"/>
              </a:rPr>
              <a:t>28.01.2025</a:t>
            </a:r>
            <a:r>
              <a:rPr sz="1620" spc="-30" dirty="0">
                <a:latin typeface="Microsoft Sans Serif"/>
                <a:cs typeface="Microsoft Sans Serif"/>
              </a:rPr>
              <a:t> </a:t>
            </a:r>
            <a:r>
              <a:rPr sz="1620" dirty="0">
                <a:latin typeface="Microsoft Sans Serif"/>
                <a:cs typeface="Microsoft Sans Serif"/>
              </a:rPr>
              <a:t>N</a:t>
            </a:r>
            <a:r>
              <a:rPr sz="1620" spc="-6" dirty="0">
                <a:latin typeface="Microsoft Sans Serif"/>
                <a:cs typeface="Microsoft Sans Serif"/>
              </a:rPr>
              <a:t> </a:t>
            </a:r>
            <a:r>
              <a:rPr sz="1620" spc="-12" dirty="0">
                <a:latin typeface="Microsoft Sans Serif"/>
                <a:cs typeface="Microsoft Sans Serif"/>
              </a:rPr>
              <a:t>81063)</a:t>
            </a:r>
            <a:endParaRPr sz="1620" dirty="0">
              <a:latin typeface="Microsoft Sans Serif"/>
              <a:cs typeface="Microsoft Sans Serif"/>
            </a:endParaRPr>
          </a:p>
        </p:txBody>
      </p:sp>
      <p:sp>
        <p:nvSpPr>
          <p:cNvPr id="7" name="object 7"/>
          <p:cNvSpPr txBox="1"/>
          <p:nvPr/>
        </p:nvSpPr>
        <p:spPr>
          <a:xfrm>
            <a:off x="805815" y="3684542"/>
            <a:ext cx="10578846" cy="2376805"/>
          </a:xfrm>
          <a:prstGeom prst="rect">
            <a:avLst/>
          </a:prstGeom>
          <a:ln w="19050">
            <a:solidFill>
              <a:srgbClr val="000000"/>
            </a:solidFill>
          </a:ln>
        </p:spPr>
        <p:txBody>
          <a:bodyPr vert="horz" wrap="square" lIns="0" tIns="49530" rIns="0" bIns="0" rtlCol="0">
            <a:spAutoFit/>
          </a:bodyPr>
          <a:lstStyle/>
          <a:p>
            <a:pPr marL="365760" marR="346710" indent="-256794">
              <a:spcBef>
                <a:spcPts val="390"/>
              </a:spcBef>
              <a:buFont typeface="Wingdings"/>
              <a:buChar char=""/>
              <a:tabLst>
                <a:tab pos="367284" algn="l"/>
              </a:tabLst>
            </a:pPr>
            <a:r>
              <a:rPr sz="1680" dirty="0">
                <a:latin typeface="Microsoft Sans Serif"/>
                <a:cs typeface="Microsoft Sans Serif"/>
              </a:rPr>
              <a:t>Особенностью</a:t>
            </a:r>
            <a:r>
              <a:rPr sz="1680" spc="-66" dirty="0">
                <a:latin typeface="Microsoft Sans Serif"/>
                <a:cs typeface="Microsoft Sans Serif"/>
              </a:rPr>
              <a:t> </a:t>
            </a:r>
            <a:r>
              <a:rPr sz="1680" dirty="0">
                <a:latin typeface="Microsoft Sans Serif"/>
                <a:cs typeface="Microsoft Sans Serif"/>
              </a:rPr>
              <a:t>ООЗ,</a:t>
            </a:r>
            <a:r>
              <a:rPr sz="1680" spc="-30" dirty="0">
                <a:latin typeface="Microsoft Sans Serif"/>
                <a:cs typeface="Microsoft Sans Serif"/>
              </a:rPr>
              <a:t> </a:t>
            </a:r>
            <a:r>
              <a:rPr sz="1680" spc="-12" dirty="0">
                <a:latin typeface="Microsoft Sans Serif"/>
                <a:cs typeface="Microsoft Sans Serif"/>
              </a:rPr>
              <a:t>являющегося</a:t>
            </a:r>
            <a:r>
              <a:rPr sz="1680" spc="-30" dirty="0">
                <a:latin typeface="Microsoft Sans Serif"/>
                <a:cs typeface="Microsoft Sans Serif"/>
              </a:rPr>
              <a:t> </a:t>
            </a:r>
            <a:r>
              <a:rPr sz="1680" dirty="0">
                <a:latin typeface="Microsoft Sans Serif"/>
                <a:cs typeface="Microsoft Sans Serif"/>
              </a:rPr>
              <a:t>товаром</a:t>
            </a:r>
            <a:r>
              <a:rPr sz="1680" spc="-66" dirty="0">
                <a:latin typeface="Microsoft Sans Serif"/>
                <a:cs typeface="Microsoft Sans Serif"/>
              </a:rPr>
              <a:t> </a:t>
            </a:r>
            <a:r>
              <a:rPr sz="1680" dirty="0">
                <a:latin typeface="Microsoft Sans Serif"/>
                <a:cs typeface="Microsoft Sans Serif"/>
              </a:rPr>
              <a:t>(в</a:t>
            </a:r>
            <a:r>
              <a:rPr sz="1680" spc="-24" dirty="0">
                <a:latin typeface="Microsoft Sans Serif"/>
                <a:cs typeface="Microsoft Sans Serif"/>
              </a:rPr>
              <a:t> </a:t>
            </a:r>
            <a:r>
              <a:rPr sz="1680" dirty="0">
                <a:latin typeface="Microsoft Sans Serif"/>
                <a:cs typeface="Microsoft Sans Serif"/>
              </a:rPr>
              <a:t>том</a:t>
            </a:r>
            <a:r>
              <a:rPr sz="1680" spc="-48" dirty="0">
                <a:latin typeface="Microsoft Sans Serif"/>
                <a:cs typeface="Microsoft Sans Serif"/>
              </a:rPr>
              <a:t> </a:t>
            </a:r>
            <a:r>
              <a:rPr sz="1680" dirty="0">
                <a:latin typeface="Microsoft Sans Serif"/>
                <a:cs typeface="Microsoft Sans Serif"/>
              </a:rPr>
              <a:t>числе</a:t>
            </a:r>
            <a:r>
              <a:rPr sz="1680" spc="-42" dirty="0">
                <a:latin typeface="Microsoft Sans Serif"/>
                <a:cs typeface="Microsoft Sans Serif"/>
              </a:rPr>
              <a:t> </a:t>
            </a:r>
            <a:r>
              <a:rPr sz="1680" spc="-12" dirty="0">
                <a:latin typeface="Microsoft Sans Serif"/>
                <a:cs typeface="Microsoft Sans Serif"/>
              </a:rPr>
              <a:t>поставляемым</a:t>
            </a:r>
            <a:r>
              <a:rPr sz="1680" spc="-30" dirty="0">
                <a:latin typeface="Microsoft Sans Serif"/>
                <a:cs typeface="Microsoft Sans Serif"/>
              </a:rPr>
              <a:t> </a:t>
            </a:r>
            <a:r>
              <a:rPr sz="1680" dirty="0">
                <a:latin typeface="Microsoft Sans Serif"/>
                <a:cs typeface="Microsoft Sans Serif"/>
              </a:rPr>
              <a:t>при</a:t>
            </a:r>
            <a:r>
              <a:rPr sz="1680" spc="-18" dirty="0">
                <a:latin typeface="Microsoft Sans Serif"/>
                <a:cs typeface="Microsoft Sans Serif"/>
              </a:rPr>
              <a:t> </a:t>
            </a:r>
            <a:r>
              <a:rPr sz="1680" spc="-12" dirty="0">
                <a:latin typeface="Microsoft Sans Serif"/>
                <a:cs typeface="Microsoft Sans Serif"/>
              </a:rPr>
              <a:t>выполнении 	</a:t>
            </a:r>
            <a:r>
              <a:rPr sz="1680" spc="-24" dirty="0">
                <a:latin typeface="Microsoft Sans Serif"/>
                <a:cs typeface="Microsoft Sans Serif"/>
              </a:rPr>
              <a:t>закупаемых</a:t>
            </a:r>
            <a:r>
              <a:rPr sz="1680" spc="-36" dirty="0">
                <a:latin typeface="Microsoft Sans Serif"/>
                <a:cs typeface="Microsoft Sans Serif"/>
              </a:rPr>
              <a:t> работ,</a:t>
            </a:r>
            <a:r>
              <a:rPr sz="1680" spc="-54" dirty="0">
                <a:latin typeface="Microsoft Sans Serif"/>
                <a:cs typeface="Microsoft Sans Serif"/>
              </a:rPr>
              <a:t> </a:t>
            </a:r>
            <a:r>
              <a:rPr sz="1680" spc="-24" dirty="0">
                <a:latin typeface="Microsoft Sans Serif"/>
                <a:cs typeface="Microsoft Sans Serif"/>
              </a:rPr>
              <a:t>оказании</a:t>
            </a:r>
            <a:r>
              <a:rPr sz="1680" spc="-72" dirty="0">
                <a:latin typeface="Microsoft Sans Serif"/>
                <a:cs typeface="Microsoft Sans Serif"/>
              </a:rPr>
              <a:t> </a:t>
            </a:r>
            <a:r>
              <a:rPr sz="1680" spc="-24" dirty="0">
                <a:latin typeface="Microsoft Sans Serif"/>
                <a:cs typeface="Microsoft Sans Serif"/>
              </a:rPr>
              <a:t>закупаемых</a:t>
            </a:r>
            <a:r>
              <a:rPr sz="1680" spc="-18" dirty="0">
                <a:latin typeface="Microsoft Sans Serif"/>
                <a:cs typeface="Microsoft Sans Serif"/>
              </a:rPr>
              <a:t> </a:t>
            </a:r>
            <a:r>
              <a:rPr sz="1680" dirty="0">
                <a:latin typeface="Microsoft Sans Serif"/>
                <a:cs typeface="Microsoft Sans Serif"/>
              </a:rPr>
              <a:t>услуг),</a:t>
            </a:r>
            <a:r>
              <a:rPr sz="1680" spc="-24" dirty="0">
                <a:latin typeface="Microsoft Sans Serif"/>
                <a:cs typeface="Microsoft Sans Serif"/>
              </a:rPr>
              <a:t> </a:t>
            </a:r>
            <a:r>
              <a:rPr sz="1680" dirty="0">
                <a:latin typeface="Microsoft Sans Serif"/>
                <a:cs typeface="Microsoft Sans Serif"/>
              </a:rPr>
              <a:t>в</a:t>
            </a:r>
            <a:r>
              <a:rPr sz="1680" spc="-12" dirty="0">
                <a:latin typeface="Microsoft Sans Serif"/>
                <a:cs typeface="Microsoft Sans Serif"/>
              </a:rPr>
              <a:t> </a:t>
            </a:r>
            <a:r>
              <a:rPr sz="1680" b="1" dirty="0">
                <a:latin typeface="Arial"/>
                <a:cs typeface="Arial"/>
              </a:rPr>
              <a:t>отношении</a:t>
            </a:r>
            <a:r>
              <a:rPr sz="1680" b="1" spc="-54" dirty="0">
                <a:latin typeface="Arial"/>
                <a:cs typeface="Arial"/>
              </a:rPr>
              <a:t> </a:t>
            </a:r>
            <a:r>
              <a:rPr sz="1680" b="1" spc="-12" dirty="0">
                <a:latin typeface="Arial"/>
                <a:cs typeface="Arial"/>
              </a:rPr>
              <a:t>которого</a:t>
            </a:r>
            <a:r>
              <a:rPr sz="1680" b="1" spc="-48" dirty="0">
                <a:latin typeface="Arial"/>
                <a:cs typeface="Arial"/>
              </a:rPr>
              <a:t> </a:t>
            </a:r>
            <a:r>
              <a:rPr sz="1680" b="1" spc="-12" dirty="0">
                <a:latin typeface="Arial"/>
                <a:cs typeface="Arial"/>
              </a:rPr>
              <a:t>заказчиком</a:t>
            </a:r>
            <a:r>
              <a:rPr sz="1680" b="1" spc="-66" dirty="0">
                <a:latin typeface="Arial"/>
                <a:cs typeface="Arial"/>
              </a:rPr>
              <a:t> </a:t>
            </a:r>
            <a:r>
              <a:rPr sz="1680" b="1" spc="-12" dirty="0">
                <a:latin typeface="Arial"/>
                <a:cs typeface="Arial"/>
              </a:rPr>
              <a:t>получено 	</a:t>
            </a:r>
            <a:r>
              <a:rPr sz="1680" b="1" dirty="0">
                <a:latin typeface="Arial"/>
                <a:cs typeface="Arial"/>
              </a:rPr>
              <a:t>разрешение</a:t>
            </a:r>
            <a:r>
              <a:rPr sz="1680" dirty="0">
                <a:latin typeface="Microsoft Sans Serif"/>
                <a:cs typeface="Microsoft Sans Serif"/>
              </a:rPr>
              <a:t>,</a:t>
            </a:r>
            <a:r>
              <a:rPr sz="1680" spc="-48" dirty="0">
                <a:latin typeface="Microsoft Sans Serif"/>
                <a:cs typeface="Microsoft Sans Serif"/>
              </a:rPr>
              <a:t> </a:t>
            </a:r>
            <a:r>
              <a:rPr sz="1680" spc="-12" dirty="0">
                <a:latin typeface="Microsoft Sans Serif"/>
                <a:cs typeface="Microsoft Sans Serif"/>
              </a:rPr>
              <a:t>предусмотренное</a:t>
            </a:r>
            <a:r>
              <a:rPr sz="1680" spc="-72" dirty="0">
                <a:latin typeface="Microsoft Sans Serif"/>
                <a:cs typeface="Microsoft Sans Serif"/>
              </a:rPr>
              <a:t> </a:t>
            </a:r>
            <a:r>
              <a:rPr sz="1680" spc="-24" dirty="0">
                <a:latin typeface="Microsoft Sans Serif"/>
                <a:cs typeface="Microsoft Sans Serif"/>
              </a:rPr>
              <a:t>подпунктом </a:t>
            </a:r>
            <a:r>
              <a:rPr sz="1680" dirty="0">
                <a:latin typeface="Microsoft Sans Serif"/>
                <a:cs typeface="Microsoft Sans Serif"/>
              </a:rPr>
              <a:t>"а"</a:t>
            </a:r>
            <a:r>
              <a:rPr sz="1680" spc="-36" dirty="0">
                <a:latin typeface="Microsoft Sans Serif"/>
                <a:cs typeface="Microsoft Sans Serif"/>
              </a:rPr>
              <a:t> </a:t>
            </a:r>
            <a:r>
              <a:rPr sz="1680" spc="-12" dirty="0">
                <a:latin typeface="Microsoft Sans Serif"/>
                <a:cs typeface="Microsoft Sans Serif"/>
              </a:rPr>
              <a:t>пункта </a:t>
            </a:r>
            <a:r>
              <a:rPr sz="1680" dirty="0">
                <a:latin typeface="Microsoft Sans Serif"/>
                <a:cs typeface="Microsoft Sans Serif"/>
              </a:rPr>
              <a:t>5</a:t>
            </a:r>
            <a:r>
              <a:rPr sz="1680" spc="-30" dirty="0">
                <a:latin typeface="Microsoft Sans Serif"/>
                <a:cs typeface="Microsoft Sans Serif"/>
              </a:rPr>
              <a:t> </a:t>
            </a:r>
            <a:r>
              <a:rPr sz="1680" spc="-12" dirty="0">
                <a:latin typeface="Microsoft Sans Serif"/>
                <a:cs typeface="Microsoft Sans Serif"/>
              </a:rPr>
              <a:t>(разрешение</a:t>
            </a:r>
            <a:r>
              <a:rPr sz="1680" spc="-48" dirty="0">
                <a:latin typeface="Microsoft Sans Serif"/>
                <a:cs typeface="Microsoft Sans Serif"/>
              </a:rPr>
              <a:t> </a:t>
            </a:r>
            <a:r>
              <a:rPr sz="1680" spc="-12" dirty="0">
                <a:latin typeface="Microsoft Sans Serif"/>
                <a:cs typeface="Microsoft Sans Serif"/>
              </a:rPr>
              <a:t>Минпромторга),</a:t>
            </a:r>
            <a:r>
              <a:rPr sz="1680" spc="-42" dirty="0">
                <a:latin typeface="Microsoft Sans Serif"/>
                <a:cs typeface="Microsoft Sans Serif"/>
              </a:rPr>
              <a:t> </a:t>
            </a:r>
            <a:r>
              <a:rPr sz="1680" b="1" spc="-12" dirty="0">
                <a:latin typeface="Arial"/>
                <a:cs typeface="Arial"/>
              </a:rPr>
              <a:t>является 	</a:t>
            </a:r>
            <a:r>
              <a:rPr sz="1680" b="1" dirty="0">
                <a:latin typeface="Arial"/>
                <a:cs typeface="Arial"/>
              </a:rPr>
              <a:t>указание</a:t>
            </a:r>
            <a:r>
              <a:rPr sz="1680" b="1" spc="-36" dirty="0">
                <a:latin typeface="Arial"/>
                <a:cs typeface="Arial"/>
              </a:rPr>
              <a:t> </a:t>
            </a:r>
            <a:r>
              <a:rPr sz="1680" b="1" dirty="0">
                <a:latin typeface="Arial"/>
                <a:cs typeface="Arial"/>
              </a:rPr>
              <a:t>в</a:t>
            </a:r>
            <a:r>
              <a:rPr sz="1680" b="1" spc="-66" dirty="0">
                <a:latin typeface="Arial"/>
                <a:cs typeface="Arial"/>
              </a:rPr>
              <a:t> </a:t>
            </a:r>
            <a:r>
              <a:rPr sz="1680" b="1" dirty="0">
                <a:latin typeface="Arial"/>
                <a:cs typeface="Arial"/>
              </a:rPr>
              <a:t>извещении</a:t>
            </a:r>
            <a:r>
              <a:rPr sz="1680" b="1" spc="-66" dirty="0">
                <a:latin typeface="Arial"/>
                <a:cs typeface="Arial"/>
              </a:rPr>
              <a:t> </a:t>
            </a:r>
            <a:r>
              <a:rPr sz="1680" b="1" dirty="0">
                <a:latin typeface="Arial"/>
                <a:cs typeface="Arial"/>
              </a:rPr>
              <a:t>об</a:t>
            </a:r>
            <a:r>
              <a:rPr sz="1680" b="1" spc="-72" dirty="0">
                <a:latin typeface="Arial"/>
                <a:cs typeface="Arial"/>
              </a:rPr>
              <a:t> </a:t>
            </a:r>
            <a:r>
              <a:rPr sz="1680" b="1" spc="-12" dirty="0">
                <a:latin typeface="Arial"/>
                <a:cs typeface="Arial"/>
              </a:rPr>
              <a:t>осуществлении</a:t>
            </a:r>
            <a:r>
              <a:rPr sz="1680" b="1" spc="-18" dirty="0">
                <a:latin typeface="Arial"/>
                <a:cs typeface="Arial"/>
              </a:rPr>
              <a:t> </a:t>
            </a:r>
            <a:r>
              <a:rPr sz="1680" b="1" dirty="0">
                <a:latin typeface="Arial"/>
                <a:cs typeface="Arial"/>
              </a:rPr>
              <a:t>закупки</a:t>
            </a:r>
            <a:r>
              <a:rPr sz="1680" dirty="0">
                <a:latin typeface="Microsoft Sans Serif"/>
                <a:cs typeface="Microsoft Sans Serif"/>
              </a:rPr>
              <a:t>,</a:t>
            </a:r>
            <a:r>
              <a:rPr sz="1680" spc="-24" dirty="0">
                <a:latin typeface="Microsoft Sans Serif"/>
                <a:cs typeface="Microsoft Sans Serif"/>
              </a:rPr>
              <a:t> </a:t>
            </a:r>
            <a:r>
              <a:rPr sz="1680" dirty="0">
                <a:latin typeface="Microsoft Sans Serif"/>
                <a:cs typeface="Microsoft Sans Serif"/>
              </a:rPr>
              <a:t>приглашении</a:t>
            </a:r>
            <a:r>
              <a:rPr sz="1680" spc="-42" dirty="0">
                <a:latin typeface="Microsoft Sans Serif"/>
                <a:cs typeface="Microsoft Sans Serif"/>
              </a:rPr>
              <a:t> </a:t>
            </a:r>
            <a:r>
              <a:rPr sz="1680" dirty="0">
                <a:latin typeface="Microsoft Sans Serif"/>
                <a:cs typeface="Microsoft Sans Serif"/>
              </a:rPr>
              <a:t>принять</a:t>
            </a:r>
            <a:r>
              <a:rPr sz="1680" spc="-60" dirty="0">
                <a:latin typeface="Microsoft Sans Serif"/>
                <a:cs typeface="Microsoft Sans Serif"/>
              </a:rPr>
              <a:t> </a:t>
            </a:r>
            <a:r>
              <a:rPr sz="1680" dirty="0">
                <a:latin typeface="Microsoft Sans Serif"/>
                <a:cs typeface="Microsoft Sans Serif"/>
              </a:rPr>
              <a:t>участие</a:t>
            </a:r>
            <a:r>
              <a:rPr sz="1680" spc="-54" dirty="0">
                <a:latin typeface="Microsoft Sans Serif"/>
                <a:cs typeface="Microsoft Sans Serif"/>
              </a:rPr>
              <a:t> </a:t>
            </a:r>
            <a:r>
              <a:rPr sz="1680" spc="-60" dirty="0">
                <a:latin typeface="Microsoft Sans Serif"/>
                <a:cs typeface="Microsoft Sans Serif"/>
              </a:rPr>
              <a:t>в 	</a:t>
            </a:r>
            <a:r>
              <a:rPr sz="1680" spc="-12" dirty="0">
                <a:latin typeface="Microsoft Sans Serif"/>
                <a:cs typeface="Microsoft Sans Serif"/>
              </a:rPr>
              <a:t>определении</a:t>
            </a:r>
            <a:r>
              <a:rPr sz="1680" spc="-6" dirty="0">
                <a:latin typeface="Microsoft Sans Serif"/>
                <a:cs typeface="Microsoft Sans Serif"/>
              </a:rPr>
              <a:t> </a:t>
            </a:r>
            <a:r>
              <a:rPr sz="1680" spc="-12" dirty="0">
                <a:latin typeface="Microsoft Sans Serif"/>
                <a:cs typeface="Microsoft Sans Serif"/>
              </a:rPr>
              <a:t>поставщика</a:t>
            </a:r>
            <a:r>
              <a:rPr sz="1680" spc="-30" dirty="0">
                <a:latin typeface="Microsoft Sans Serif"/>
                <a:cs typeface="Microsoft Sans Serif"/>
              </a:rPr>
              <a:t> </a:t>
            </a:r>
            <a:r>
              <a:rPr sz="1680" spc="-12" dirty="0">
                <a:latin typeface="Microsoft Sans Serif"/>
                <a:cs typeface="Microsoft Sans Serif"/>
              </a:rPr>
              <a:t>(подрядчика,</a:t>
            </a:r>
            <a:r>
              <a:rPr sz="1680" spc="-24" dirty="0">
                <a:latin typeface="Microsoft Sans Serif"/>
                <a:cs typeface="Microsoft Sans Serif"/>
              </a:rPr>
              <a:t> </a:t>
            </a:r>
            <a:r>
              <a:rPr sz="1680" spc="-12" dirty="0">
                <a:latin typeface="Microsoft Sans Serif"/>
                <a:cs typeface="Microsoft Sans Serif"/>
              </a:rPr>
              <a:t>исполнителя),</a:t>
            </a:r>
            <a:r>
              <a:rPr sz="1680" spc="-24" dirty="0">
                <a:latin typeface="Microsoft Sans Serif"/>
                <a:cs typeface="Microsoft Sans Serif"/>
              </a:rPr>
              <a:t> </a:t>
            </a:r>
            <a:r>
              <a:rPr sz="1680" dirty="0">
                <a:latin typeface="Microsoft Sans Serif"/>
                <a:cs typeface="Microsoft Sans Serif"/>
              </a:rPr>
              <a:t>в</a:t>
            </a:r>
            <a:r>
              <a:rPr sz="1680" spc="6" dirty="0">
                <a:latin typeface="Microsoft Sans Serif"/>
                <a:cs typeface="Microsoft Sans Serif"/>
              </a:rPr>
              <a:t> </a:t>
            </a:r>
            <a:r>
              <a:rPr sz="1680" spc="-24" dirty="0">
                <a:latin typeface="Microsoft Sans Serif"/>
                <a:cs typeface="Microsoft Sans Serif"/>
              </a:rPr>
              <a:t>контракте</a:t>
            </a:r>
            <a:r>
              <a:rPr sz="1680" spc="-42" dirty="0">
                <a:latin typeface="Microsoft Sans Serif"/>
                <a:cs typeface="Microsoft Sans Serif"/>
              </a:rPr>
              <a:t> </a:t>
            </a:r>
            <a:r>
              <a:rPr sz="1680" dirty="0">
                <a:latin typeface="Microsoft Sans Serif"/>
                <a:cs typeface="Microsoft Sans Serif"/>
              </a:rPr>
              <a:t>с</a:t>
            </a:r>
            <a:r>
              <a:rPr sz="1680" spc="6" dirty="0">
                <a:latin typeface="Microsoft Sans Serif"/>
                <a:cs typeface="Microsoft Sans Serif"/>
              </a:rPr>
              <a:t> </a:t>
            </a:r>
            <a:r>
              <a:rPr sz="1680" spc="-12" dirty="0">
                <a:latin typeface="Microsoft Sans Serif"/>
                <a:cs typeface="Microsoft Sans Serif"/>
              </a:rPr>
              <a:t>единственным</a:t>
            </a:r>
            <a:r>
              <a:rPr sz="1680" spc="-36" dirty="0">
                <a:latin typeface="Microsoft Sans Serif"/>
                <a:cs typeface="Microsoft Sans Serif"/>
              </a:rPr>
              <a:t> </a:t>
            </a:r>
            <a:r>
              <a:rPr sz="1680" spc="-12" dirty="0">
                <a:latin typeface="Microsoft Sans Serif"/>
                <a:cs typeface="Microsoft Sans Serif"/>
              </a:rPr>
              <a:t>поставщиком 	</a:t>
            </a:r>
            <a:r>
              <a:rPr sz="1680" spc="-24" dirty="0">
                <a:latin typeface="Microsoft Sans Serif"/>
                <a:cs typeface="Microsoft Sans Serif"/>
              </a:rPr>
              <a:t>характеристик</a:t>
            </a:r>
            <a:r>
              <a:rPr sz="1680" spc="-12" dirty="0">
                <a:latin typeface="Microsoft Sans Serif"/>
                <a:cs typeface="Microsoft Sans Serif"/>
              </a:rPr>
              <a:t> </a:t>
            </a:r>
            <a:r>
              <a:rPr sz="1680" dirty="0">
                <a:latin typeface="Microsoft Sans Serif"/>
                <a:cs typeface="Microsoft Sans Serif"/>
              </a:rPr>
              <a:t>товара,</a:t>
            </a:r>
            <a:r>
              <a:rPr sz="1680" spc="-18" dirty="0">
                <a:latin typeface="Microsoft Sans Serif"/>
                <a:cs typeface="Microsoft Sans Serif"/>
              </a:rPr>
              <a:t> </a:t>
            </a:r>
            <a:r>
              <a:rPr sz="1680" dirty="0">
                <a:latin typeface="Microsoft Sans Serif"/>
                <a:cs typeface="Microsoft Sans Serif"/>
              </a:rPr>
              <a:t>являющихся</a:t>
            </a:r>
            <a:r>
              <a:rPr sz="1680" spc="54" dirty="0">
                <a:latin typeface="Microsoft Sans Serif"/>
                <a:cs typeface="Microsoft Sans Serif"/>
              </a:rPr>
              <a:t> </a:t>
            </a:r>
            <a:r>
              <a:rPr sz="1680" spc="-12" dirty="0">
                <a:latin typeface="Microsoft Sans Serif"/>
                <a:cs typeface="Microsoft Sans Serif"/>
              </a:rPr>
              <a:t>идентичными</a:t>
            </a:r>
            <a:r>
              <a:rPr sz="1680" spc="18" dirty="0">
                <a:latin typeface="Microsoft Sans Serif"/>
                <a:cs typeface="Microsoft Sans Serif"/>
              </a:rPr>
              <a:t> </a:t>
            </a:r>
            <a:r>
              <a:rPr sz="1680" b="1" spc="-12" dirty="0">
                <a:latin typeface="Arial"/>
                <a:cs typeface="Arial"/>
              </a:rPr>
              <a:t>характеристикам,</a:t>
            </a:r>
            <a:r>
              <a:rPr sz="1680" b="1" spc="-42" dirty="0">
                <a:latin typeface="Arial"/>
                <a:cs typeface="Arial"/>
              </a:rPr>
              <a:t> </a:t>
            </a:r>
            <a:r>
              <a:rPr sz="1680" b="1" spc="-12" dirty="0">
                <a:latin typeface="Arial"/>
                <a:cs typeface="Arial"/>
              </a:rPr>
              <a:t>содержащимся</a:t>
            </a:r>
            <a:r>
              <a:rPr sz="1680" b="1" spc="-36" dirty="0">
                <a:latin typeface="Arial"/>
                <a:cs typeface="Arial"/>
              </a:rPr>
              <a:t> </a:t>
            </a:r>
            <a:r>
              <a:rPr sz="1680" b="1" spc="-60" dirty="0">
                <a:latin typeface="Arial"/>
                <a:cs typeface="Arial"/>
              </a:rPr>
              <a:t>в</a:t>
            </a:r>
            <a:endParaRPr sz="1680" dirty="0">
              <a:latin typeface="Arial"/>
              <a:cs typeface="Arial"/>
            </a:endParaRPr>
          </a:p>
          <a:p>
            <a:pPr marL="367284"/>
            <a:r>
              <a:rPr sz="1680" b="1" dirty="0">
                <a:latin typeface="Arial"/>
                <a:cs typeface="Arial"/>
              </a:rPr>
              <a:t>обращении,</a:t>
            </a:r>
            <a:r>
              <a:rPr sz="1680" b="1" spc="-72" dirty="0">
                <a:latin typeface="Arial"/>
                <a:cs typeface="Arial"/>
              </a:rPr>
              <a:t> </a:t>
            </a:r>
            <a:r>
              <a:rPr sz="1680" b="1" dirty="0">
                <a:latin typeface="Arial"/>
                <a:cs typeface="Arial"/>
              </a:rPr>
              <a:t>на</a:t>
            </a:r>
            <a:r>
              <a:rPr sz="1680" b="1" spc="-48" dirty="0">
                <a:latin typeface="Arial"/>
                <a:cs typeface="Arial"/>
              </a:rPr>
              <a:t> </a:t>
            </a:r>
            <a:r>
              <a:rPr sz="1680" b="1" dirty="0">
                <a:latin typeface="Arial"/>
                <a:cs typeface="Arial"/>
              </a:rPr>
              <a:t>основании</a:t>
            </a:r>
            <a:r>
              <a:rPr sz="1680" b="1" spc="-60" dirty="0">
                <a:latin typeface="Arial"/>
                <a:cs typeface="Arial"/>
              </a:rPr>
              <a:t> </a:t>
            </a:r>
            <a:r>
              <a:rPr sz="1680" b="1" spc="-12" dirty="0">
                <a:latin typeface="Arial"/>
                <a:cs typeface="Arial"/>
              </a:rPr>
              <a:t>которого</a:t>
            </a:r>
            <a:r>
              <a:rPr sz="1680" b="1" spc="-42" dirty="0">
                <a:latin typeface="Arial"/>
                <a:cs typeface="Arial"/>
              </a:rPr>
              <a:t> </a:t>
            </a:r>
            <a:r>
              <a:rPr sz="1680" b="1" dirty="0">
                <a:latin typeface="Arial"/>
                <a:cs typeface="Arial"/>
              </a:rPr>
              <a:t>выдано</a:t>
            </a:r>
            <a:r>
              <a:rPr sz="1680" b="1" spc="-54" dirty="0">
                <a:latin typeface="Arial"/>
                <a:cs typeface="Arial"/>
              </a:rPr>
              <a:t> </a:t>
            </a:r>
            <a:r>
              <a:rPr sz="1680" b="1" dirty="0">
                <a:latin typeface="Arial"/>
                <a:cs typeface="Arial"/>
              </a:rPr>
              <a:t>такое</a:t>
            </a:r>
            <a:r>
              <a:rPr sz="1680" b="1" spc="-54" dirty="0">
                <a:latin typeface="Arial"/>
                <a:cs typeface="Arial"/>
              </a:rPr>
              <a:t> </a:t>
            </a:r>
            <a:r>
              <a:rPr sz="1680" b="1" dirty="0">
                <a:latin typeface="Arial"/>
                <a:cs typeface="Arial"/>
              </a:rPr>
              <a:t>разрешение</a:t>
            </a:r>
            <a:r>
              <a:rPr sz="1680" b="1" spc="-54" dirty="0">
                <a:latin typeface="Arial"/>
                <a:cs typeface="Arial"/>
              </a:rPr>
              <a:t> </a:t>
            </a:r>
            <a:r>
              <a:rPr sz="1680" dirty="0">
                <a:latin typeface="Microsoft Sans Serif"/>
                <a:cs typeface="Microsoft Sans Serif"/>
              </a:rPr>
              <a:t>(пп.</a:t>
            </a:r>
            <a:r>
              <a:rPr sz="1680" spc="-24" dirty="0">
                <a:latin typeface="Microsoft Sans Serif"/>
                <a:cs typeface="Microsoft Sans Serif"/>
              </a:rPr>
              <a:t> </a:t>
            </a:r>
            <a:r>
              <a:rPr sz="1680" dirty="0">
                <a:latin typeface="Microsoft Sans Serif"/>
                <a:cs typeface="Microsoft Sans Serif"/>
              </a:rPr>
              <a:t>«а»</a:t>
            </a:r>
            <a:r>
              <a:rPr sz="1680" spc="-48" dirty="0">
                <a:latin typeface="Microsoft Sans Serif"/>
                <a:cs typeface="Microsoft Sans Serif"/>
              </a:rPr>
              <a:t> </a:t>
            </a:r>
            <a:r>
              <a:rPr sz="1680" spc="-12" dirty="0">
                <a:latin typeface="Microsoft Sans Serif"/>
                <a:cs typeface="Microsoft Sans Serif"/>
              </a:rPr>
              <a:t>п.7)</a:t>
            </a:r>
            <a:r>
              <a:rPr lang="ru-RU" sz="1680" spc="-12" dirty="0">
                <a:latin typeface="Microsoft Sans Serif"/>
                <a:cs typeface="Microsoft Sans Serif"/>
              </a:rPr>
              <a:t> </a:t>
            </a:r>
            <a:r>
              <a:rPr lang="ru-RU" sz="1680" dirty="0"/>
              <a:t>с указанием его реквизитов и характеристик товара, являющихся идентичными характеристикам, содержащимся в обращении, на основании которого выдано такое разрешение;</a:t>
            </a:r>
            <a:endParaRPr sz="1680" dirty="0">
              <a:latin typeface="Microsoft Sans Serif"/>
              <a:cs typeface="Microsoft Sans Serif"/>
            </a:endParaRPr>
          </a:p>
        </p:txBody>
      </p:sp>
      <p:pic>
        <p:nvPicPr>
          <p:cNvPr id="3" name="Рисунок 11">
            <a:extLst>
              <a:ext uri="{FF2B5EF4-FFF2-40B4-BE49-F238E27FC236}">
                <a16:creationId xmlns:a16="http://schemas.microsoft.com/office/drawing/2014/main" id="{DB9631DB-8967-756F-FCFC-4EAF7612D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A7163D8-5FC4-1A17-A505-FA05C1DD4449}"/>
              </a:ext>
            </a:extLst>
          </p:cNvPr>
          <p:cNvSpPr txBox="1">
            <a:spLocks noGrp="1"/>
          </p:cNvSpPr>
          <p:nvPr>
            <p:ph type="title"/>
          </p:nvPr>
        </p:nvSpPr>
        <p:spPr>
          <a:xfrm>
            <a:off x="1588770" y="150496"/>
            <a:ext cx="9008746" cy="383951"/>
          </a:xfrm>
        </p:spPr>
        <p:txBody>
          <a:bodyPr vert="horz" wrap="square" lIns="91440" tIns="14478" rIns="91440" bIns="45720" numCol="1" rtlCol="0" anchor="ctr" anchorCtr="0" compatLnSpc="1">
            <a:prstTxWarp prst="textNoShape">
              <a:avLst/>
            </a:prstTxWarp>
          </a:bodyPr>
          <a:lstStyle/>
          <a:p>
            <a:pPr marL="15240" eaLnBrk="1" fontAlgn="auto" hangingPunct="1">
              <a:spcBef>
                <a:spcPts val="114"/>
              </a:spcBef>
              <a:spcAft>
                <a:spcPts val="0"/>
              </a:spcAft>
              <a:defRPr/>
            </a:pPr>
            <a:r>
              <a:rPr sz="2400" b="1" spc="-24" dirty="0">
                <a:solidFill>
                  <a:srgbClr val="000000"/>
                </a:solidFill>
              </a:rPr>
              <a:t>Если</a:t>
            </a:r>
            <a:r>
              <a:rPr sz="2400" b="1" spc="-6" dirty="0">
                <a:solidFill>
                  <a:srgbClr val="000000"/>
                </a:solidFill>
              </a:rPr>
              <a:t> на</a:t>
            </a:r>
            <a:r>
              <a:rPr sz="2400" b="1" spc="12" dirty="0">
                <a:solidFill>
                  <a:srgbClr val="000000"/>
                </a:solidFill>
              </a:rPr>
              <a:t> </a:t>
            </a:r>
            <a:r>
              <a:rPr sz="2400" b="1" spc="-12" dirty="0">
                <a:solidFill>
                  <a:srgbClr val="000000"/>
                </a:solidFill>
              </a:rPr>
              <a:t>территории</a:t>
            </a:r>
            <a:r>
              <a:rPr sz="2400" b="1" spc="-6" dirty="0">
                <a:solidFill>
                  <a:srgbClr val="000000"/>
                </a:solidFill>
              </a:rPr>
              <a:t> РФ</a:t>
            </a:r>
            <a:r>
              <a:rPr sz="2400" b="1" dirty="0">
                <a:solidFill>
                  <a:srgbClr val="000000"/>
                </a:solidFill>
              </a:rPr>
              <a:t> </a:t>
            </a:r>
            <a:r>
              <a:rPr sz="2400" b="1" spc="-18" dirty="0">
                <a:solidFill>
                  <a:srgbClr val="000000"/>
                </a:solidFill>
              </a:rPr>
              <a:t>нет</a:t>
            </a:r>
            <a:r>
              <a:rPr sz="2400" b="1" spc="12" dirty="0">
                <a:solidFill>
                  <a:srgbClr val="000000"/>
                </a:solidFill>
              </a:rPr>
              <a:t> </a:t>
            </a:r>
            <a:r>
              <a:rPr sz="2400" b="1" spc="-18" dirty="0">
                <a:solidFill>
                  <a:srgbClr val="000000"/>
                </a:solidFill>
              </a:rPr>
              <a:t>производства</a:t>
            </a:r>
            <a:r>
              <a:rPr sz="2400" b="1" spc="30" dirty="0">
                <a:solidFill>
                  <a:srgbClr val="000000"/>
                </a:solidFill>
              </a:rPr>
              <a:t> </a:t>
            </a:r>
            <a:r>
              <a:rPr sz="2400" b="1" spc="-12" dirty="0">
                <a:solidFill>
                  <a:srgbClr val="000000"/>
                </a:solidFill>
              </a:rPr>
              <a:t>товара</a:t>
            </a:r>
            <a:endParaRPr sz="2400" dirty="0"/>
          </a:p>
        </p:txBody>
      </p:sp>
      <p:sp>
        <p:nvSpPr>
          <p:cNvPr id="93187" name="object 3">
            <a:extLst>
              <a:ext uri="{FF2B5EF4-FFF2-40B4-BE49-F238E27FC236}">
                <a16:creationId xmlns:a16="http://schemas.microsoft.com/office/drawing/2014/main" id="{40EF0977-4FE9-BB0E-63DC-08DFE5C408CE}"/>
              </a:ext>
            </a:extLst>
          </p:cNvPr>
          <p:cNvSpPr txBox="1">
            <a:spLocks noChangeArrowheads="1"/>
          </p:cNvSpPr>
          <p:nvPr/>
        </p:nvSpPr>
        <p:spPr bwMode="auto">
          <a:xfrm>
            <a:off x="263352" y="596202"/>
            <a:ext cx="11809312" cy="3320909"/>
          </a:xfrm>
          <a:prstGeom prst="rect">
            <a:avLst/>
          </a:prstGeom>
          <a:noFill/>
          <a:ln>
            <a:solidFill>
              <a:schemeClr val="accent1"/>
            </a:solidFill>
          </a:ln>
        </p:spPr>
        <p:txBody>
          <a:bodyPr wrap="square" lIns="0" tIns="88392" rIns="0" bIns="0">
            <a:spAutoFit/>
          </a:bodyPr>
          <a:lstStyle>
            <a:lvl1pPr marL="355600" indent="-342900">
              <a:tabLst>
                <a:tab pos="355600" algn="l"/>
              </a:tabLst>
              <a:defRPr>
                <a:solidFill>
                  <a:schemeClr val="tx1"/>
                </a:solidFill>
                <a:latin typeface="Calibri" panose="020F0502020204030204" pitchFamily="34" charset="0"/>
              </a:defRPr>
            </a:lvl1pPr>
            <a:lvl2pPr marL="742950" indent="-285750">
              <a:tabLst>
                <a:tab pos="355600" algn="l"/>
              </a:tabLst>
              <a:defRPr>
                <a:solidFill>
                  <a:schemeClr val="tx1"/>
                </a:solidFill>
                <a:latin typeface="Calibri" panose="020F0502020204030204" pitchFamily="34" charset="0"/>
              </a:defRPr>
            </a:lvl2pPr>
            <a:lvl3pPr marL="1143000" indent="-228600">
              <a:tabLst>
                <a:tab pos="355600" algn="l"/>
              </a:tabLst>
              <a:defRPr>
                <a:solidFill>
                  <a:schemeClr val="tx1"/>
                </a:solidFill>
                <a:latin typeface="Calibri" panose="020F0502020204030204" pitchFamily="34" charset="0"/>
              </a:defRPr>
            </a:lvl3pPr>
            <a:lvl4pPr marL="1600200" indent="-228600">
              <a:tabLst>
                <a:tab pos="355600" algn="l"/>
              </a:tabLst>
              <a:defRPr>
                <a:solidFill>
                  <a:schemeClr val="tx1"/>
                </a:solidFill>
                <a:latin typeface="Calibri" panose="020F0502020204030204" pitchFamily="34" charset="0"/>
              </a:defRPr>
            </a:lvl4pPr>
            <a:lvl5pPr marL="2057400" indent="-228600">
              <a:tabLst>
                <a:tab pos="35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9pPr>
          </a:lstStyle>
          <a:p>
            <a:pPr eaLnBrk="1" hangingPunct="1">
              <a:spcBef>
                <a:spcPts val="570"/>
              </a:spcBef>
              <a:buFont typeface="Microsoft Sans Serif" panose="020B0604020202020204" pitchFamily="34" charset="0"/>
              <a:buChar char="•"/>
              <a:defRPr/>
            </a:pPr>
            <a:r>
              <a:rPr lang="ru-RU" altLang="ru-RU" b="1" dirty="0">
                <a:latin typeface="Arial" panose="020B0604020202020204" pitchFamily="34" charset="0"/>
                <a:cs typeface="Arial" panose="020B0604020202020204" pitchFamily="34" charset="0"/>
              </a:rPr>
              <a:t>Инструкция </a:t>
            </a:r>
            <a:r>
              <a:rPr lang="ru-RU" altLang="ru-RU" dirty="0">
                <a:latin typeface="Arial" panose="020B0604020202020204" pitchFamily="34" charset="0"/>
                <a:cs typeface="Arial" panose="020B0604020202020204" pitchFamily="34" charset="0"/>
              </a:rPr>
              <a:t>-</a:t>
            </a:r>
            <a:r>
              <a:rPr lang="ru-RU" altLang="ru-RU" dirty="0">
                <a:solidFill>
                  <a:srgbClr val="0000FF"/>
                </a:solidFill>
                <a:latin typeface="Arial" panose="020B0604020202020204" pitchFamily="34" charset="0"/>
                <a:cs typeface="Arial" panose="020B0604020202020204" pitchFamily="34" charset="0"/>
              </a:rPr>
              <a:t> </a:t>
            </a:r>
            <a:r>
              <a:rPr lang="ru-RU" altLang="ru-RU" u="sng" dirty="0">
                <a:solidFill>
                  <a:srgbClr val="0000FF"/>
                </a:solidFill>
                <a:latin typeface="Arial" panose="020B0604020202020204" pitchFamily="34" charset="0"/>
                <a:cs typeface="Arial" panose="020B0604020202020204" pitchFamily="34" charset="0"/>
                <a:hlinkClick r:id="rId3"/>
              </a:rPr>
              <a:t>https://gisp.gov.ru/pp616/i/info</a:t>
            </a:r>
            <a:r>
              <a:rPr lang="ru-RU" altLang="ru-RU" dirty="0">
                <a:latin typeface="Arial" panose="020B0604020202020204" pitchFamily="34" charset="0"/>
                <a:cs typeface="Arial" panose="020B0604020202020204" pitchFamily="34" charset="0"/>
              </a:rPr>
              <a:t>.</a:t>
            </a:r>
          </a:p>
          <a:p>
            <a:pPr eaLnBrk="1" hangingPunct="1">
              <a:spcBef>
                <a:spcPts val="570"/>
              </a:spcBef>
              <a:buFont typeface="Microsoft Sans Serif" panose="020B0604020202020204" pitchFamily="34" charset="0"/>
              <a:buChar char="•"/>
              <a:defRPr/>
            </a:pPr>
            <a:r>
              <a:rPr lang="ru-RU" altLang="ru-RU" b="1" dirty="0">
                <a:latin typeface="Arial" panose="020B0604020202020204" pitchFamily="34" charset="0"/>
                <a:cs typeface="Arial" panose="020B0604020202020204" pitchFamily="34" charset="0"/>
              </a:rPr>
              <a:t>Срок распространения </a:t>
            </a:r>
            <a:r>
              <a:rPr lang="ru-RU" altLang="ru-RU" dirty="0">
                <a:latin typeface="Arial" panose="020B0604020202020204" pitchFamily="34" charset="0"/>
                <a:cs typeface="Arial" panose="020B0604020202020204" pitchFamily="34" charset="0"/>
              </a:rPr>
              <a:t>– 18 месяцев со дня выдачи и только на одну  закупку</a:t>
            </a:r>
          </a:p>
          <a:p>
            <a:pPr eaLnBrk="1" hangingPunct="1">
              <a:spcBef>
                <a:spcPts val="586"/>
              </a:spcBef>
              <a:buFont typeface="Microsoft Sans Serif" panose="020B0604020202020204" pitchFamily="34" charset="0"/>
              <a:buChar char="•"/>
              <a:defRPr/>
            </a:pPr>
            <a:r>
              <a:rPr lang="ru-RU" altLang="ru-RU" b="1" dirty="0">
                <a:latin typeface="Arial" panose="020B0604020202020204" pitchFamily="34" charset="0"/>
                <a:cs typeface="Arial" panose="020B0604020202020204" pitchFamily="34" charset="0"/>
              </a:rPr>
              <a:t>Кто выдает </a:t>
            </a:r>
            <a:r>
              <a:rPr lang="ru-RU" altLang="ru-RU" dirty="0">
                <a:latin typeface="Arial" panose="020B0604020202020204" pitchFamily="34" charset="0"/>
                <a:cs typeface="Arial" panose="020B0604020202020204" pitchFamily="34" charset="0"/>
              </a:rPr>
              <a:t>– Минпромторг РФ</a:t>
            </a:r>
          </a:p>
          <a:p>
            <a:pPr eaLnBrk="1" hangingPunct="1">
              <a:spcBef>
                <a:spcPts val="570"/>
              </a:spcBef>
              <a:buFont typeface="Microsoft Sans Serif" panose="020B0604020202020204" pitchFamily="34" charset="0"/>
              <a:buChar char="•"/>
              <a:defRPr/>
            </a:pPr>
            <a:r>
              <a:rPr lang="ru-RU" altLang="ru-RU" b="1" dirty="0">
                <a:latin typeface="Arial" panose="020B0604020202020204" pitchFamily="34" charset="0"/>
                <a:cs typeface="Arial" panose="020B0604020202020204" pitchFamily="34" charset="0"/>
              </a:rPr>
              <a:t>Срок рассмотрения: </a:t>
            </a:r>
          </a:p>
          <a:p>
            <a:pPr eaLnBrk="1" hangingPunct="1">
              <a:spcBef>
                <a:spcPts val="570"/>
              </a:spcBef>
              <a:buFont typeface="Microsoft Sans Serif" panose="020B0604020202020204" pitchFamily="34" charset="0"/>
              <a:buChar char="•"/>
              <a:defRPr/>
            </a:pPr>
            <a:r>
              <a:rPr lang="ru-RU" altLang="ru-RU" dirty="0">
                <a:latin typeface="Arial" panose="020B0604020202020204" pitchFamily="34" charset="0"/>
                <a:cs typeface="Arial" panose="020B0604020202020204" pitchFamily="34" charset="0"/>
              </a:rPr>
              <a:t>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проверку формального соответствия заявки +1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фактическую проверку в ГИСП + 1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направление запроса, если российский аналог есть + 5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производителю на ответ (может взять еще 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однократно) + 5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ответ заказчику</a:t>
            </a:r>
          </a:p>
          <a:p>
            <a:pPr eaLnBrk="1" hangingPunct="1">
              <a:spcBef>
                <a:spcPts val="570"/>
              </a:spcBef>
              <a:buFont typeface="Microsoft Sans Serif" panose="020B0604020202020204" pitchFamily="34" charset="0"/>
              <a:buChar char="•"/>
              <a:defRPr/>
            </a:pPr>
            <a:r>
              <a:rPr lang="ru-RU" altLang="ru-RU" dirty="0">
                <a:latin typeface="Arial" panose="020B0604020202020204" pitchFamily="34" charset="0"/>
                <a:cs typeface="Arial" panose="020B0604020202020204" pitchFamily="34" charset="0"/>
              </a:rPr>
              <a:t>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проверку формального соответствия заявки +1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фактическую проверку в ГИСП + 5 </a:t>
            </a:r>
            <a:r>
              <a:rPr lang="ru-RU" altLang="ru-RU" dirty="0" err="1">
                <a:latin typeface="Arial" panose="020B0604020202020204" pitchFamily="34" charset="0"/>
                <a:cs typeface="Arial" panose="020B0604020202020204" pitchFamily="34" charset="0"/>
              </a:rPr>
              <a:t>р.д</a:t>
            </a:r>
            <a:r>
              <a:rPr lang="ru-RU" altLang="ru-RU" dirty="0">
                <a:latin typeface="Arial" panose="020B0604020202020204" pitchFamily="34" charset="0"/>
                <a:cs typeface="Arial" panose="020B0604020202020204" pitchFamily="34" charset="0"/>
              </a:rPr>
              <a:t>. на направление разрешения через ГИСП, если российские аналоги не выявлены)</a:t>
            </a:r>
          </a:p>
          <a:p>
            <a:pPr algn="just" eaLnBrk="1" hangingPunct="1">
              <a:spcBef>
                <a:spcPts val="570"/>
              </a:spcBef>
              <a:buFont typeface="Microsoft Sans Serif" panose="020B0604020202020204" pitchFamily="34" charset="0"/>
              <a:buChar char="•"/>
              <a:defRPr/>
            </a:pPr>
            <a:r>
              <a:rPr lang="ru-RU" altLang="ru-RU" b="1" dirty="0">
                <a:latin typeface="Arial" panose="020B0604020202020204" pitchFamily="34" charset="0"/>
                <a:cs typeface="Arial" panose="020B0604020202020204" pitchFamily="34" charset="0"/>
              </a:rPr>
              <a:t>Особенности проведения закупок </a:t>
            </a:r>
            <a:r>
              <a:rPr lang="ru-RU" altLang="ru-RU" dirty="0">
                <a:latin typeface="Arial" panose="020B0604020202020204" pitchFamily="34" charset="0"/>
                <a:cs typeface="Arial" panose="020B0604020202020204" pitchFamily="34" charset="0"/>
              </a:rPr>
              <a:t>– характеристики идентичные,  представленным в Минпромторг РФ</a:t>
            </a:r>
          </a:p>
        </p:txBody>
      </p:sp>
      <p:sp>
        <p:nvSpPr>
          <p:cNvPr id="3" name="TextBox 2">
            <a:extLst>
              <a:ext uri="{FF2B5EF4-FFF2-40B4-BE49-F238E27FC236}">
                <a16:creationId xmlns:a16="http://schemas.microsoft.com/office/drawing/2014/main" id="{565DE787-B16C-FF2F-93EF-3EB33C6C6CA7}"/>
              </a:ext>
            </a:extLst>
          </p:cNvPr>
          <p:cNvSpPr txBox="1"/>
          <p:nvPr/>
        </p:nvSpPr>
        <p:spPr>
          <a:xfrm>
            <a:off x="926783" y="4221088"/>
            <a:ext cx="10698480" cy="2308324"/>
          </a:xfrm>
          <a:prstGeom prst="rect">
            <a:avLst/>
          </a:prstGeom>
          <a:noFill/>
          <a:ln>
            <a:solidFill>
              <a:schemeClr val="accent1"/>
            </a:solidFill>
          </a:ln>
        </p:spPr>
        <p:txBody>
          <a:bodyPr wrap="square" rtlCol="0">
            <a:spAutoFit/>
          </a:bodyPr>
          <a:lstStyle/>
          <a:p>
            <a:r>
              <a:rPr lang="ru-RU" b="1" dirty="0">
                <a:solidFill>
                  <a:srgbClr val="FF0000"/>
                </a:solidFill>
                <a:cs typeface="Arial" panose="020B0604020202020204" pitchFamily="34" charset="0"/>
              </a:rPr>
              <a:t>Внимание</a:t>
            </a:r>
            <a:r>
              <a:rPr lang="ru-RU" dirty="0">
                <a:cs typeface="Arial" panose="020B0604020202020204" pitchFamily="34" charset="0"/>
              </a:rPr>
              <a:t>!</a:t>
            </a:r>
          </a:p>
          <a:p>
            <a:pPr marL="342900" indent="-342900">
              <a:buFont typeface="Wingdings" panose="05000000000000000000" pitchFamily="2" charset="2"/>
              <a:buChar char="ü"/>
            </a:pPr>
            <a:r>
              <a:rPr lang="ru-RU" dirty="0">
                <a:cs typeface="Arial" panose="020B0604020202020204" pitchFamily="34" charset="0"/>
              </a:rPr>
              <a:t>Характеристики в разрешении должны быть полностью идентичный характеристикам в извещении </a:t>
            </a:r>
          </a:p>
          <a:p>
            <a:r>
              <a:rPr lang="ru-RU" dirty="0">
                <a:cs typeface="Arial" panose="020B0604020202020204" pitchFamily="34" charset="0"/>
              </a:rPr>
              <a:t>✓ Разрешение МПТ является разрешением на закупку товара без применения запрета, а не разрешением на закупку товара того товарного знака/марки/модели/производителя, которые указаны в полученном разрешении </a:t>
            </a:r>
          </a:p>
          <a:p>
            <a:r>
              <a:rPr lang="ru-RU" dirty="0">
                <a:cs typeface="Arial" panose="020B0604020202020204" pitchFamily="34" charset="0"/>
              </a:rPr>
              <a:t>✓ Необходимо следить, чтобы ООЗ соответствовало как минимум 2 товара от различных производителей</a:t>
            </a:r>
          </a:p>
        </p:txBody>
      </p:sp>
      <p:pic>
        <p:nvPicPr>
          <p:cNvPr id="4" name="Рисунок 11">
            <a:extLst>
              <a:ext uri="{FF2B5EF4-FFF2-40B4-BE49-F238E27FC236}">
                <a16:creationId xmlns:a16="http://schemas.microsoft.com/office/drawing/2014/main" id="{1A422615-D720-5CE7-5BC4-6503B1DC3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137126"/>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0F111-0F77-1E41-32A3-8FB115D6EEE9}"/>
              </a:ext>
            </a:extLst>
          </p:cNvPr>
          <p:cNvSpPr>
            <a:spLocks noGrp="1"/>
          </p:cNvSpPr>
          <p:nvPr>
            <p:ph type="title"/>
          </p:nvPr>
        </p:nvSpPr>
        <p:spPr>
          <a:xfrm>
            <a:off x="2783632" y="274638"/>
            <a:ext cx="8798768" cy="994122"/>
          </a:xfrm>
          <a:solidFill>
            <a:schemeClr val="accent6"/>
          </a:solidFill>
        </p:spPr>
        <p:txBody>
          <a:bodyPr/>
          <a:lstStyle/>
          <a:p>
            <a:r>
              <a:rPr lang="ru-RU" sz="3000" b="1" dirty="0">
                <a:solidFill>
                  <a:schemeClr val="bg1"/>
                </a:solidFill>
                <a:latin typeface="Arial" panose="020B0604020202020204" pitchFamily="34" charset="0"/>
                <a:cs typeface="Arial" panose="020B0604020202020204" pitchFamily="34" charset="0"/>
              </a:rPr>
              <a:t>Заказчик дополнил характеристики, указанные в разрешении</a:t>
            </a:r>
          </a:p>
        </p:txBody>
      </p:sp>
      <p:sp>
        <p:nvSpPr>
          <p:cNvPr id="3" name="Объект 2">
            <a:extLst>
              <a:ext uri="{FF2B5EF4-FFF2-40B4-BE49-F238E27FC236}">
                <a16:creationId xmlns:a16="http://schemas.microsoft.com/office/drawing/2014/main" id="{A29FAF8A-9250-D4CF-ECC1-57AB456C9C9C}"/>
              </a:ext>
            </a:extLst>
          </p:cNvPr>
          <p:cNvSpPr>
            <a:spLocks noGrp="1"/>
          </p:cNvSpPr>
          <p:nvPr>
            <p:ph idx="1"/>
          </p:nvPr>
        </p:nvSpPr>
        <p:spPr>
          <a:xfrm>
            <a:off x="566057" y="1556792"/>
            <a:ext cx="10972800" cy="720080"/>
          </a:xfrm>
        </p:spPr>
        <p:txBody>
          <a:bodyPr/>
          <a:lstStyle/>
          <a:p>
            <a:r>
              <a:rPr lang="ru-RU" sz="2000" b="1" dirty="0">
                <a:latin typeface="Arial" panose="020B0604020202020204" pitchFamily="34" charset="0"/>
                <a:cs typeface="Arial" panose="020B0604020202020204" pitchFamily="34" charset="0"/>
              </a:rPr>
              <a:t>Предмет закупки: </a:t>
            </a:r>
            <a:r>
              <a:rPr lang="ru-RU" sz="2000" dirty="0">
                <a:latin typeface="Arial" panose="020B0604020202020204" pitchFamily="34" charset="0"/>
                <a:cs typeface="Arial" panose="020B0604020202020204" pitchFamily="34" charset="0"/>
              </a:rPr>
              <a:t>поставка туристического автобуса, без установления запрета  на основании разрешения Минпромторга РФ.</a:t>
            </a:r>
          </a:p>
        </p:txBody>
      </p:sp>
      <p:sp>
        <p:nvSpPr>
          <p:cNvPr id="4" name="TextBox 3">
            <a:extLst>
              <a:ext uri="{FF2B5EF4-FFF2-40B4-BE49-F238E27FC236}">
                <a16:creationId xmlns:a16="http://schemas.microsoft.com/office/drawing/2014/main" id="{4F83F811-FDBE-DC28-2867-66C02929D0BF}"/>
              </a:ext>
            </a:extLst>
          </p:cNvPr>
          <p:cNvSpPr txBox="1"/>
          <p:nvPr/>
        </p:nvSpPr>
        <p:spPr>
          <a:xfrm>
            <a:off x="551384" y="2564904"/>
            <a:ext cx="10972800" cy="1477328"/>
          </a:xfrm>
          <a:prstGeom prst="rect">
            <a:avLst/>
          </a:prstGeom>
          <a:noFill/>
          <a:ln>
            <a:solidFill>
              <a:schemeClr val="accent1"/>
            </a:solidFill>
          </a:ln>
        </p:spPr>
        <p:txBody>
          <a:bodyPr wrap="square" rtlCol="0">
            <a:spAutoFit/>
          </a:bodyPr>
          <a:lstStyle/>
          <a:p>
            <a:r>
              <a:rPr lang="ru-RU" b="1" dirty="0"/>
              <a:t>Характеристики в разрешении</a:t>
            </a:r>
            <a:r>
              <a:rPr lang="ru-RU" dirty="0"/>
              <a:t>: количество посадочных мест, длина, ширина, высота.</a:t>
            </a:r>
          </a:p>
          <a:p>
            <a:endParaRPr lang="ru-RU" dirty="0"/>
          </a:p>
          <a:p>
            <a:r>
              <a:rPr lang="ru-RU" b="1" dirty="0"/>
              <a:t>Характеристики в извещении</a:t>
            </a:r>
            <a:r>
              <a:rPr lang="ru-RU" dirty="0"/>
              <a:t>: количество посадочных мест, длина, ширина, высота, двигатель, мощность, экологический класс, кондиционер, тахограф и т.д.</a:t>
            </a:r>
          </a:p>
          <a:p>
            <a:endParaRPr lang="ru-RU" dirty="0"/>
          </a:p>
        </p:txBody>
      </p:sp>
      <p:sp>
        <p:nvSpPr>
          <p:cNvPr id="5" name="TextBox 4">
            <a:extLst>
              <a:ext uri="{FF2B5EF4-FFF2-40B4-BE49-F238E27FC236}">
                <a16:creationId xmlns:a16="http://schemas.microsoft.com/office/drawing/2014/main" id="{0ECBA810-6ABA-CFA5-F8EC-D6A8B0BFFA2F}"/>
              </a:ext>
            </a:extLst>
          </p:cNvPr>
          <p:cNvSpPr txBox="1"/>
          <p:nvPr/>
        </p:nvSpPr>
        <p:spPr>
          <a:xfrm>
            <a:off x="566057" y="4365104"/>
            <a:ext cx="11074559" cy="369332"/>
          </a:xfrm>
          <a:prstGeom prst="rect">
            <a:avLst/>
          </a:prstGeom>
          <a:noFill/>
        </p:spPr>
        <p:txBody>
          <a:bodyPr wrap="square" rtlCol="0">
            <a:spAutoFit/>
          </a:bodyPr>
          <a:lstStyle/>
          <a:p>
            <a:r>
              <a:rPr lang="ru-RU" b="1" dirty="0"/>
              <a:t>Решение КО: </a:t>
            </a:r>
            <a:r>
              <a:rPr lang="ru-RU" dirty="0"/>
              <a:t>Действия заказчика неправомерными.</a:t>
            </a:r>
          </a:p>
        </p:txBody>
      </p:sp>
      <p:sp>
        <p:nvSpPr>
          <p:cNvPr id="6" name="TextBox 5">
            <a:extLst>
              <a:ext uri="{FF2B5EF4-FFF2-40B4-BE49-F238E27FC236}">
                <a16:creationId xmlns:a16="http://schemas.microsoft.com/office/drawing/2014/main" id="{0DBC908F-14B8-72E5-E172-EC2680C9D5F0}"/>
              </a:ext>
            </a:extLst>
          </p:cNvPr>
          <p:cNvSpPr txBox="1"/>
          <p:nvPr/>
        </p:nvSpPr>
        <p:spPr>
          <a:xfrm>
            <a:off x="566057" y="5517232"/>
            <a:ext cx="11218575" cy="369332"/>
          </a:xfrm>
          <a:prstGeom prst="rect">
            <a:avLst/>
          </a:prstGeom>
          <a:solidFill>
            <a:schemeClr val="bg1">
              <a:lumMod val="85000"/>
            </a:schemeClr>
          </a:solidFill>
        </p:spPr>
        <p:txBody>
          <a:bodyPr wrap="square" rtlCol="0">
            <a:spAutoFit/>
          </a:bodyPr>
          <a:lstStyle/>
          <a:p>
            <a:r>
              <a:rPr lang="ru-RU" dirty="0"/>
              <a:t>Решение Новосибирского УФАС РФ от 31.10.2025 № 053/07/3-621/2025</a:t>
            </a:r>
          </a:p>
        </p:txBody>
      </p:sp>
      <p:pic>
        <p:nvPicPr>
          <p:cNvPr id="7" name="Рисунок 11">
            <a:extLst>
              <a:ext uri="{FF2B5EF4-FFF2-40B4-BE49-F238E27FC236}">
                <a16:creationId xmlns:a16="http://schemas.microsoft.com/office/drawing/2014/main" id="{8448F2E0-0EF0-6DAE-6F87-F180D4E42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3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6B31D-BB26-D8A7-C914-49A80F0DD422}"/>
              </a:ext>
            </a:extLst>
          </p:cNvPr>
          <p:cNvSpPr>
            <a:spLocks noGrp="1"/>
          </p:cNvSpPr>
          <p:nvPr>
            <p:ph type="title"/>
          </p:nvPr>
        </p:nvSpPr>
        <p:spPr>
          <a:xfrm>
            <a:off x="2208213" y="46038"/>
            <a:ext cx="9983787" cy="720725"/>
          </a:xfrm>
          <a:solidFill>
            <a:schemeClr val="accent6"/>
          </a:solidFill>
        </p:spPr>
        <p:txBody>
          <a:bodyPr rtlCol="0">
            <a:normAutofit/>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Порядок размещения изменений Положения о закупке</a:t>
            </a:r>
          </a:p>
        </p:txBody>
      </p:sp>
      <p:sp>
        <p:nvSpPr>
          <p:cNvPr id="18435" name="Текст 2">
            <a:extLst>
              <a:ext uri="{FF2B5EF4-FFF2-40B4-BE49-F238E27FC236}">
                <a16:creationId xmlns:a16="http://schemas.microsoft.com/office/drawing/2014/main" id="{F53FD56D-80BA-F2F4-EA43-D8E4B2CBF240}"/>
              </a:ext>
            </a:extLst>
          </p:cNvPr>
          <p:cNvSpPr>
            <a:spLocks noGrp="1"/>
          </p:cNvSpPr>
          <p:nvPr>
            <p:ph idx="1"/>
          </p:nvPr>
        </p:nvSpPr>
        <p:spPr>
          <a:xfrm>
            <a:off x="433387" y="980728"/>
            <a:ext cx="11587163" cy="2880320"/>
          </a:xfrm>
          <a:ln>
            <a:solidFill>
              <a:schemeClr val="tx1"/>
            </a:solidFill>
          </a:ln>
        </p:spPr>
        <p:txBody>
          <a:bodyPr/>
          <a:lstStyle/>
          <a:p>
            <a:pPr eaLnBrk="1" hangingPunct="1"/>
            <a:r>
              <a:rPr lang="ru-RU" altLang="ru-RU" sz="2000" dirty="0">
                <a:latin typeface="Arial" panose="020B0604020202020204" pitchFamily="34" charset="0"/>
                <a:cs typeface="Arial" panose="020B0604020202020204" pitchFamily="34" charset="0"/>
              </a:rPr>
              <a:t>Изменение размещенной в ЕИС информации о закупке осуществляется </a:t>
            </a:r>
            <a:r>
              <a:rPr lang="ru-RU" altLang="ru-RU" sz="2000" b="1" dirty="0">
                <a:latin typeface="Arial" panose="020B0604020202020204" pitchFamily="34" charset="0"/>
                <a:cs typeface="Arial" panose="020B0604020202020204" pitchFamily="34" charset="0"/>
              </a:rPr>
              <a:t>с размещением документа, содержащего перечень внесенных изменений </a:t>
            </a:r>
            <a:r>
              <a:rPr lang="ru-RU" altLang="ru-RU" sz="2000" dirty="0">
                <a:latin typeface="Arial" panose="020B0604020202020204" pitchFamily="34" charset="0"/>
                <a:cs typeface="Arial" panose="020B0604020202020204" pitchFamily="34" charset="0"/>
              </a:rPr>
              <a:t>(п. 5 Положения ПП РФ N 908) </a:t>
            </a:r>
          </a:p>
          <a:p>
            <a:pPr eaLnBrk="1" hangingPunct="1"/>
            <a:r>
              <a:rPr lang="ru-RU" altLang="ru-RU" sz="2000" dirty="0">
                <a:latin typeface="Arial" panose="020B0604020202020204" pitchFamily="34" charset="0"/>
                <a:cs typeface="Arial" panose="020B0604020202020204" pitchFamily="34" charset="0"/>
              </a:rPr>
              <a:t> 12. Для размещения информации о внесении изменений в положение о закупке, типовое положение о закупке представитель заказчика в соответствии с пунктами 10 и 10(1) настоящего Положения размещает </a:t>
            </a:r>
            <a:r>
              <a:rPr lang="ru-RU" altLang="ru-RU" sz="2000" b="1" dirty="0">
                <a:latin typeface="Arial" panose="020B0604020202020204" pitchFamily="34" charset="0"/>
                <a:cs typeface="Arial" panose="020B0604020202020204" pitchFamily="34" charset="0"/>
              </a:rPr>
              <a:t>измененный </a:t>
            </a:r>
            <a:r>
              <a:rPr lang="ru-RU" altLang="ru-RU" sz="2000" b="1" u="sng" dirty="0">
                <a:latin typeface="Arial" panose="020B0604020202020204" pitchFamily="34" charset="0"/>
                <a:cs typeface="Arial" panose="020B0604020202020204" pitchFamily="34" charset="0"/>
              </a:rPr>
              <a:t>электронный вид</a:t>
            </a:r>
            <a:r>
              <a:rPr lang="ru-RU" altLang="ru-RU" sz="2000" b="1" dirty="0">
                <a:latin typeface="Arial" panose="020B0604020202020204" pitchFamily="34" charset="0"/>
                <a:cs typeface="Arial" panose="020B0604020202020204" pitchFamily="34" charset="0"/>
              </a:rPr>
              <a:t> положения о закупке</a:t>
            </a:r>
            <a:r>
              <a:rPr lang="ru-RU" altLang="ru-RU" sz="2000" dirty="0">
                <a:latin typeface="Arial" panose="020B0604020202020204" pitchFamily="34" charset="0"/>
                <a:cs typeface="Arial" panose="020B0604020202020204" pitchFamily="34" charset="0"/>
              </a:rPr>
              <a:t>, типового положения о закупке и при необходимости вносит изменения в документ, содержащий основные сведения о положении о закупке, типовом положении о закупке, </a:t>
            </a:r>
            <a:r>
              <a:rPr lang="ru-RU" altLang="ru-RU" sz="2000" b="1" dirty="0">
                <a:latin typeface="Arial" panose="020B0604020202020204" pitchFamily="34" charset="0"/>
                <a:cs typeface="Arial" panose="020B0604020202020204" pitchFamily="34" charset="0"/>
              </a:rPr>
              <a:t>а также размещает </a:t>
            </a:r>
            <a:r>
              <a:rPr lang="ru-RU" altLang="ru-RU" sz="2000" b="1" u="sng" dirty="0">
                <a:latin typeface="Arial" panose="020B0604020202020204" pitchFamily="34" charset="0"/>
                <a:cs typeface="Arial" panose="020B0604020202020204" pitchFamily="34" charset="0"/>
              </a:rPr>
              <a:t>электронный вид </a:t>
            </a:r>
            <a:r>
              <a:rPr lang="ru-RU" altLang="ru-RU" sz="2000" b="1" dirty="0">
                <a:latin typeface="Arial" panose="020B0604020202020204" pitchFamily="34" charset="0"/>
                <a:cs typeface="Arial" panose="020B0604020202020204" pitchFamily="34" charset="0"/>
              </a:rPr>
              <a:t>документа, предусмотренного пунктом 5 Положения.</a:t>
            </a:r>
          </a:p>
          <a:p>
            <a:pPr eaLnBrk="1" hangingPunct="1"/>
            <a:endParaRPr lang="ru-RU" altLang="ru-RU" sz="2000" dirty="0">
              <a:latin typeface="Arial" panose="020B0604020202020204" pitchFamily="34" charset="0"/>
              <a:cs typeface="Arial" panose="020B0604020202020204" pitchFamily="34" charset="0"/>
            </a:endParaRPr>
          </a:p>
        </p:txBody>
      </p:sp>
      <p:sp>
        <p:nvSpPr>
          <p:cNvPr id="5124" name="TextBox 3">
            <a:extLst>
              <a:ext uri="{FF2B5EF4-FFF2-40B4-BE49-F238E27FC236}">
                <a16:creationId xmlns:a16="http://schemas.microsoft.com/office/drawing/2014/main" id="{AD07EF36-2CB7-6331-22F3-3B728C5F810F}"/>
              </a:ext>
            </a:extLst>
          </p:cNvPr>
          <p:cNvSpPr txBox="1">
            <a:spLocks noChangeArrowheads="1"/>
          </p:cNvSpPr>
          <p:nvPr/>
        </p:nvSpPr>
        <p:spPr bwMode="auto">
          <a:xfrm>
            <a:off x="188797" y="5612363"/>
            <a:ext cx="11849100" cy="923330"/>
          </a:xfrm>
          <a:prstGeom prst="rect">
            <a:avLst/>
          </a:prstGeom>
          <a:solidFill>
            <a:schemeClr val="bg1">
              <a:lumMod val="8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ru-RU" altLang="ru-RU" sz="1800" dirty="0"/>
              <a:t>Постановление Новосибирского УФАС России от 25.02.2026 N 054/04/7.30.4-251/2026– в ЕИС не размещена информация об изменениях, внесенных в Положение о закупке -   вынесено предупреждение</a:t>
            </a:r>
            <a:r>
              <a:rPr lang="ru-RU" altLang="ru-RU" sz="1800" b="1" dirty="0"/>
              <a:t> </a:t>
            </a:r>
            <a:r>
              <a:rPr lang="ru-RU" altLang="ru-RU" sz="1800" dirty="0"/>
              <a:t>(см. также Решение Оренбургского УФАС России от 10.02.2026 по делу N 056/07/3-62/2026.)</a:t>
            </a:r>
          </a:p>
        </p:txBody>
      </p:sp>
      <p:pic>
        <p:nvPicPr>
          <p:cNvPr id="18437" name="Рисунок 1">
            <a:extLst>
              <a:ext uri="{FF2B5EF4-FFF2-40B4-BE49-F238E27FC236}">
                <a16:creationId xmlns:a16="http://schemas.microsoft.com/office/drawing/2014/main" id="{0873897C-C680-DE29-7F3D-79914AFC1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060F3A-CEEB-A565-E324-9CFE86E3855B}"/>
              </a:ext>
            </a:extLst>
          </p:cNvPr>
          <p:cNvSpPr txBox="1"/>
          <p:nvPr/>
        </p:nvSpPr>
        <p:spPr>
          <a:xfrm>
            <a:off x="433387" y="4204245"/>
            <a:ext cx="11495261" cy="923330"/>
          </a:xfrm>
          <a:prstGeom prst="rect">
            <a:avLst/>
          </a:prstGeom>
          <a:noFill/>
          <a:ln>
            <a:solidFill>
              <a:schemeClr val="tx1"/>
            </a:solidFill>
          </a:ln>
        </p:spPr>
        <p:txBody>
          <a:bodyPr wrap="square" rtlCol="0">
            <a:spAutoFit/>
          </a:bodyPr>
          <a:lstStyle/>
          <a:p>
            <a:r>
              <a:rPr lang="ru-RU" b="1" dirty="0"/>
              <a:t>Из решения УФАС: </a:t>
            </a:r>
            <a:r>
              <a:rPr lang="ru-RU" dirty="0"/>
              <a:t>«Указанные действия Заказчика приводят к ограничению права потенциальных участников закупок на получение полной и достоверной информации о порядке организации и проведения торгов, что является нарушением п. 1 ч. 1 ст. 3 Закона о закупках».</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bject 3">
            <a:extLst>
              <a:ext uri="{FF2B5EF4-FFF2-40B4-BE49-F238E27FC236}">
                <a16:creationId xmlns:a16="http://schemas.microsoft.com/office/drawing/2014/main" id="{3BAB6143-9505-3868-E64A-F9BF6F0840B4}"/>
              </a:ext>
            </a:extLst>
          </p:cNvPr>
          <p:cNvSpPr txBox="1">
            <a:spLocks noChangeArrowheads="1"/>
          </p:cNvSpPr>
          <p:nvPr/>
        </p:nvSpPr>
        <p:spPr bwMode="auto">
          <a:xfrm>
            <a:off x="949325" y="980728"/>
            <a:ext cx="10363200" cy="1123384"/>
          </a:xfrm>
          <a:prstGeom prst="rect">
            <a:avLst/>
          </a:prstGeom>
          <a:noFill/>
          <a:ln>
            <a:noFill/>
          </a:ln>
        </p:spPr>
        <p:txBody>
          <a:bodyPr lIns="0" tIns="15240" rIns="0" bIns="0">
            <a:spAutoFit/>
          </a:bodyPr>
          <a:lstStyle>
            <a:lvl1pPr marL="14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5"/>
              </a:spcBef>
              <a:buFont typeface="Arial" panose="020B0604020202020204" pitchFamily="34" charset="0"/>
              <a:buNone/>
              <a:defRPr/>
            </a:pPr>
            <a:r>
              <a:rPr lang="ru-RU" altLang="ru-RU" sz="1800" dirty="0">
                <a:latin typeface="Arial" panose="020B0604020202020204" pitchFamily="34" charset="0"/>
                <a:cs typeface="Arial" panose="020B0604020202020204" pitchFamily="34" charset="0"/>
              </a:rPr>
              <a:t>з) осуществляется закупка товара, </a:t>
            </a:r>
            <a:r>
              <a:rPr lang="ru-RU" altLang="ru-RU" sz="1800" b="1" dirty="0">
                <a:latin typeface="Arial" panose="020B0604020202020204" pitchFamily="34" charset="0"/>
                <a:cs typeface="Arial" panose="020B0604020202020204" pitchFamily="34" charset="0"/>
              </a:rPr>
              <a:t>не относящегося </a:t>
            </a:r>
            <a:r>
              <a:rPr lang="ru-RU" altLang="ru-RU" sz="1800" dirty="0">
                <a:latin typeface="Arial" panose="020B0604020202020204" pitchFamily="34" charset="0"/>
                <a:cs typeface="Arial" panose="020B0604020202020204" pitchFamily="34" charset="0"/>
              </a:rPr>
              <a:t>к товарам и программному обеспечению, указанным в позициях 17, </a:t>
            </a:r>
            <a:r>
              <a:rPr lang="ru-RU" altLang="ru-RU" sz="1800" b="1" dirty="0">
                <a:latin typeface="Arial" panose="020B0604020202020204" pitchFamily="34" charset="0"/>
                <a:cs typeface="Arial" panose="020B0604020202020204" pitchFamily="34" charset="0"/>
              </a:rPr>
              <a:t>21</a:t>
            </a:r>
            <a:r>
              <a:rPr lang="ru-RU" altLang="ru-RU" sz="1800" dirty="0">
                <a:latin typeface="Arial" panose="020B0604020202020204" pitchFamily="34" charset="0"/>
                <a:cs typeface="Arial" panose="020B0604020202020204" pitchFamily="34" charset="0"/>
              </a:rPr>
              <a:t>, 27, 35, </a:t>
            </a:r>
            <a:r>
              <a:rPr lang="ru-RU" altLang="ru-RU" sz="1800" strike="sngStrike" dirty="0">
                <a:latin typeface="Arial" panose="020B0604020202020204" pitchFamily="34" charset="0"/>
                <a:cs typeface="Arial" panose="020B0604020202020204" pitchFamily="34" charset="0"/>
              </a:rPr>
              <a:t>53,</a:t>
            </a:r>
            <a:r>
              <a:rPr lang="ru-RU" altLang="ru-RU" sz="1800" dirty="0">
                <a:latin typeface="Arial" panose="020B0604020202020204" pitchFamily="34" charset="0"/>
                <a:cs typeface="Arial" panose="020B0604020202020204" pitchFamily="34" charset="0"/>
              </a:rPr>
              <a:t> 140, 141, 144, 146 приложения № 1, </a:t>
            </a:r>
            <a:r>
              <a:rPr lang="ru-RU" altLang="ru-RU" sz="1800" b="1" dirty="0">
                <a:latin typeface="Arial" panose="020B0604020202020204" pitchFamily="34" charset="0"/>
                <a:cs typeface="Arial" panose="020B0604020202020204" pitchFamily="34" charset="0"/>
              </a:rPr>
              <a:t>в количестве одной штуки </a:t>
            </a:r>
            <a:r>
              <a:rPr lang="ru-RU" altLang="ru-RU" sz="1800" dirty="0">
                <a:latin typeface="Arial" panose="020B0604020202020204" pitchFamily="34" charset="0"/>
                <a:cs typeface="Arial" panose="020B0604020202020204" pitchFamily="34" charset="0"/>
              </a:rPr>
              <a:t>и </a:t>
            </a:r>
            <a:r>
              <a:rPr lang="ru-RU" altLang="ru-RU" sz="1800" b="1" dirty="0">
                <a:latin typeface="Arial" panose="020B0604020202020204" pitchFamily="34" charset="0"/>
                <a:cs typeface="Arial" panose="020B0604020202020204" pitchFamily="34" charset="0"/>
              </a:rPr>
              <a:t>Н(М)ЦК</a:t>
            </a:r>
            <a:r>
              <a:rPr lang="ru-RU" altLang="ru-RU" sz="1800" dirty="0">
                <a:latin typeface="Arial" panose="020B0604020202020204" pitchFamily="34" charset="0"/>
                <a:cs typeface="Arial" panose="020B0604020202020204" pitchFamily="34" charset="0"/>
              </a:rPr>
              <a:t>, цена договора, заключаемого с </a:t>
            </a:r>
            <a:r>
              <a:rPr lang="ru-RU" altLang="ru-RU" sz="1800" dirty="0" err="1">
                <a:latin typeface="Arial" panose="020B0604020202020204" pitchFamily="34" charset="0"/>
                <a:cs typeface="Arial" panose="020B0604020202020204" pitchFamily="34" charset="0"/>
              </a:rPr>
              <a:t>едпоставщиком</a:t>
            </a:r>
            <a:r>
              <a:rPr lang="ru-RU" altLang="ru-RU" sz="1800" dirty="0">
                <a:latin typeface="Arial" panose="020B0604020202020204" pitchFamily="34" charset="0"/>
                <a:cs typeface="Arial" panose="020B0604020202020204" pitchFamily="34" charset="0"/>
              </a:rPr>
              <a:t> (подрядчиком, исполнителем), </a:t>
            </a:r>
            <a:r>
              <a:rPr lang="ru-RU" altLang="ru-RU" sz="1800" b="1" dirty="0">
                <a:latin typeface="Arial" panose="020B0604020202020204" pitchFamily="34" charset="0"/>
                <a:cs typeface="Arial" panose="020B0604020202020204" pitchFamily="34" charset="0"/>
              </a:rPr>
              <a:t>не превышает 300 тыс. рублей;</a:t>
            </a:r>
            <a:endParaRPr lang="ru-RU" altLang="ru-RU" sz="1800"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7D668F1E-4845-AA25-05F3-CAD80F67513B}"/>
              </a:ext>
            </a:extLst>
          </p:cNvPr>
          <p:cNvSpPr txBox="1"/>
          <p:nvPr/>
        </p:nvSpPr>
        <p:spPr>
          <a:xfrm>
            <a:off x="879475" y="2350979"/>
            <a:ext cx="10433050" cy="2805127"/>
          </a:xfrm>
          <a:prstGeom prst="rect">
            <a:avLst/>
          </a:prstGeom>
          <a:ln w="9525">
            <a:solidFill>
              <a:srgbClr val="1C334E"/>
            </a:solidFill>
          </a:ln>
        </p:spPr>
        <p:txBody>
          <a:bodyPr lIns="0" tIns="44958" rIns="0" bIns="0">
            <a:spAutoFit/>
          </a:bodyPr>
          <a:lstStyle/>
          <a:p>
            <a:pPr marL="109728">
              <a:spcBef>
                <a:spcPts val="354"/>
              </a:spcBef>
              <a:defRPr/>
            </a:pPr>
            <a:r>
              <a:rPr sz="1600" dirty="0">
                <a:cs typeface="Arial" panose="020B0604020202020204" pitchFamily="34" charset="0"/>
              </a:rPr>
              <a:t>17</a:t>
            </a:r>
            <a:r>
              <a:rPr sz="1600" spc="-24" dirty="0">
                <a:cs typeface="Arial" panose="020B0604020202020204" pitchFamily="34" charset="0"/>
              </a:rPr>
              <a:t> </a:t>
            </a:r>
            <a:r>
              <a:rPr sz="1600" dirty="0">
                <a:cs typeface="Arial" panose="020B0604020202020204" pitchFamily="34" charset="0"/>
              </a:rPr>
              <a:t>–</a:t>
            </a:r>
            <a:r>
              <a:rPr sz="1600" spc="-18" dirty="0">
                <a:cs typeface="Arial" panose="020B0604020202020204" pitchFamily="34" charset="0"/>
              </a:rPr>
              <a:t> </a:t>
            </a:r>
            <a:r>
              <a:rPr sz="1600" dirty="0" err="1">
                <a:cs typeface="Arial" panose="020B0604020202020204" pitchFamily="34" charset="0"/>
              </a:rPr>
              <a:t>пробирки</a:t>
            </a:r>
            <a:r>
              <a:rPr sz="1600" spc="-24" dirty="0">
                <a:cs typeface="Arial" panose="020B0604020202020204" pitchFamily="34" charset="0"/>
              </a:rPr>
              <a:t> </a:t>
            </a:r>
            <a:r>
              <a:rPr sz="1600" spc="-12" dirty="0" err="1">
                <a:cs typeface="Arial" panose="020B0604020202020204" pitchFamily="34" charset="0"/>
              </a:rPr>
              <a:t>вакуумные</a:t>
            </a:r>
            <a:endParaRPr lang="ru-RU" sz="1600" spc="-12" dirty="0">
              <a:cs typeface="Arial" panose="020B0604020202020204" pitchFamily="34" charset="0"/>
            </a:endParaRPr>
          </a:p>
          <a:p>
            <a:pPr marL="109728">
              <a:spcBef>
                <a:spcPts val="354"/>
              </a:spcBef>
              <a:defRPr/>
            </a:pPr>
            <a:r>
              <a:rPr lang="ru-RU" sz="1600" b="1" spc="-12" dirty="0">
                <a:cs typeface="Arial" panose="020B0604020202020204" pitchFamily="34" charset="0"/>
              </a:rPr>
              <a:t>21 - Ложки, вилки, половники, шумовки, лопаточки для тортов, ножи для рыбы, ножи для масла, щипцы для сахара и аналогичные кухонные и столовые приборы</a:t>
            </a:r>
          </a:p>
          <a:p>
            <a:pPr marL="109728">
              <a:defRPr/>
            </a:pPr>
            <a:r>
              <a:rPr sz="1600" dirty="0">
                <a:cs typeface="Arial" panose="020B0604020202020204" pitchFamily="34" charset="0"/>
              </a:rPr>
              <a:t>27</a:t>
            </a:r>
            <a:r>
              <a:rPr sz="1600" spc="-12" dirty="0">
                <a:cs typeface="Arial" panose="020B0604020202020204" pitchFamily="34" charset="0"/>
              </a:rPr>
              <a:t> </a:t>
            </a:r>
            <a:r>
              <a:rPr sz="1600" dirty="0">
                <a:cs typeface="Arial" panose="020B0604020202020204" pitchFamily="34" charset="0"/>
              </a:rPr>
              <a:t>–</a:t>
            </a:r>
            <a:r>
              <a:rPr sz="1600" spc="-6" dirty="0">
                <a:cs typeface="Arial" panose="020B0604020202020204" pitchFamily="34" charset="0"/>
              </a:rPr>
              <a:t> </a:t>
            </a:r>
            <a:r>
              <a:rPr sz="1600" dirty="0">
                <a:cs typeface="Arial" panose="020B0604020202020204" pitchFamily="34" charset="0"/>
              </a:rPr>
              <a:t>устройства</a:t>
            </a:r>
            <a:r>
              <a:rPr sz="1600" spc="-18" dirty="0">
                <a:cs typeface="Arial" panose="020B0604020202020204" pitchFamily="34" charset="0"/>
              </a:rPr>
              <a:t> </a:t>
            </a:r>
            <a:r>
              <a:rPr sz="1600" dirty="0">
                <a:cs typeface="Arial" panose="020B0604020202020204" pitchFamily="34" charset="0"/>
              </a:rPr>
              <a:t>числового</a:t>
            </a:r>
            <a:r>
              <a:rPr sz="1600" spc="-12" dirty="0">
                <a:cs typeface="Arial" panose="020B0604020202020204" pitchFamily="34" charset="0"/>
              </a:rPr>
              <a:t> программного</a:t>
            </a:r>
            <a:r>
              <a:rPr sz="1600" spc="-42" dirty="0">
                <a:cs typeface="Arial" panose="020B0604020202020204" pitchFamily="34" charset="0"/>
              </a:rPr>
              <a:t> </a:t>
            </a:r>
            <a:r>
              <a:rPr sz="1600" spc="-12" dirty="0">
                <a:cs typeface="Arial" panose="020B0604020202020204" pitchFamily="34" charset="0"/>
              </a:rPr>
              <a:t>управления</a:t>
            </a:r>
            <a:endParaRPr sz="1600" dirty="0">
              <a:cs typeface="Arial" panose="020B0604020202020204" pitchFamily="34" charset="0"/>
            </a:endParaRPr>
          </a:p>
          <a:p>
            <a:pPr marL="109728">
              <a:defRPr/>
            </a:pPr>
            <a:r>
              <a:rPr sz="1600" dirty="0">
                <a:cs typeface="Arial" panose="020B0604020202020204" pitchFamily="34" charset="0"/>
              </a:rPr>
              <a:t>35</a:t>
            </a:r>
            <a:r>
              <a:rPr sz="1600" spc="-18" dirty="0">
                <a:cs typeface="Arial" panose="020B0604020202020204" pitchFamily="34" charset="0"/>
              </a:rPr>
              <a:t> </a:t>
            </a:r>
            <a:r>
              <a:rPr sz="1600" dirty="0">
                <a:cs typeface="Arial" panose="020B0604020202020204" pitchFamily="34" charset="0"/>
              </a:rPr>
              <a:t>–</a:t>
            </a:r>
            <a:r>
              <a:rPr sz="1600" spc="-18" dirty="0">
                <a:cs typeface="Arial" panose="020B0604020202020204" pitchFamily="34" charset="0"/>
              </a:rPr>
              <a:t> </a:t>
            </a:r>
            <a:r>
              <a:rPr sz="1600" spc="-12" dirty="0">
                <a:cs typeface="Arial" panose="020B0604020202020204" pitchFamily="34" charset="0"/>
              </a:rPr>
              <a:t>подшипники</a:t>
            </a:r>
            <a:r>
              <a:rPr sz="1600" spc="6" dirty="0">
                <a:cs typeface="Arial" panose="020B0604020202020204" pitchFamily="34" charset="0"/>
              </a:rPr>
              <a:t> </a:t>
            </a:r>
            <a:r>
              <a:rPr sz="1600" dirty="0">
                <a:cs typeface="Arial" panose="020B0604020202020204" pitchFamily="34" charset="0"/>
              </a:rPr>
              <a:t>шариковые</a:t>
            </a:r>
            <a:r>
              <a:rPr sz="1600" spc="-30" dirty="0">
                <a:cs typeface="Arial" panose="020B0604020202020204" pitchFamily="34" charset="0"/>
              </a:rPr>
              <a:t> </a:t>
            </a:r>
            <a:r>
              <a:rPr sz="1600" dirty="0">
                <a:cs typeface="Arial" panose="020B0604020202020204" pitchFamily="34" charset="0"/>
              </a:rPr>
              <a:t>и</a:t>
            </a:r>
            <a:r>
              <a:rPr sz="1600" spc="-18" dirty="0">
                <a:cs typeface="Arial" panose="020B0604020202020204" pitchFamily="34" charset="0"/>
              </a:rPr>
              <a:t> </a:t>
            </a:r>
            <a:r>
              <a:rPr sz="1600" spc="-12" dirty="0">
                <a:cs typeface="Arial" panose="020B0604020202020204" pitchFamily="34" charset="0"/>
              </a:rPr>
              <a:t>роликовые</a:t>
            </a:r>
            <a:endParaRPr sz="1600" dirty="0">
              <a:cs typeface="Arial" panose="020B0604020202020204" pitchFamily="34" charset="0"/>
            </a:endParaRPr>
          </a:p>
          <a:p>
            <a:pPr marL="109728">
              <a:defRPr/>
            </a:pPr>
            <a:r>
              <a:rPr sz="1600" strike="sngStrike" dirty="0">
                <a:cs typeface="Arial" panose="020B0604020202020204" pitchFamily="34" charset="0"/>
              </a:rPr>
              <a:t>53</a:t>
            </a:r>
            <a:r>
              <a:rPr sz="1600" strike="sngStrike" spc="-6" dirty="0">
                <a:cs typeface="Arial" panose="020B0604020202020204" pitchFamily="34" charset="0"/>
              </a:rPr>
              <a:t> </a:t>
            </a:r>
            <a:r>
              <a:rPr sz="1600" strike="sngStrike" dirty="0">
                <a:cs typeface="Arial" panose="020B0604020202020204" pitchFamily="34" charset="0"/>
              </a:rPr>
              <a:t>–</a:t>
            </a:r>
            <a:r>
              <a:rPr sz="1600" strike="sngStrike" spc="-6" dirty="0">
                <a:cs typeface="Arial" panose="020B0604020202020204" pitchFamily="34" charset="0"/>
              </a:rPr>
              <a:t> </a:t>
            </a:r>
            <a:r>
              <a:rPr sz="1600" strike="sngStrike" spc="-12" dirty="0">
                <a:cs typeface="Arial" panose="020B0604020202020204" pitchFamily="34" charset="0"/>
              </a:rPr>
              <a:t>Инструменты </a:t>
            </a:r>
            <a:r>
              <a:rPr sz="1600" strike="sngStrike" dirty="0">
                <a:cs typeface="Arial" panose="020B0604020202020204" pitchFamily="34" charset="0"/>
              </a:rPr>
              <a:t>ручные</a:t>
            </a:r>
            <a:r>
              <a:rPr sz="1600" strike="sngStrike" spc="-18" dirty="0">
                <a:cs typeface="Arial" panose="020B0604020202020204" pitchFamily="34" charset="0"/>
              </a:rPr>
              <a:t> </a:t>
            </a:r>
            <a:r>
              <a:rPr sz="1600" strike="sngStrike" spc="-12" dirty="0">
                <a:cs typeface="Arial" panose="020B0604020202020204" pitchFamily="34" charset="0"/>
              </a:rPr>
              <a:t>электрические;</a:t>
            </a:r>
            <a:r>
              <a:rPr sz="1600" strike="sngStrike" spc="30" dirty="0">
                <a:cs typeface="Arial" panose="020B0604020202020204" pitchFamily="34" charset="0"/>
              </a:rPr>
              <a:t> </a:t>
            </a:r>
            <a:r>
              <a:rPr sz="1600" strike="sngStrike" dirty="0">
                <a:cs typeface="Arial" panose="020B0604020202020204" pitchFamily="34" charset="0"/>
              </a:rPr>
              <a:t>инструменты</a:t>
            </a:r>
            <a:r>
              <a:rPr sz="1600" strike="sngStrike" spc="-18" dirty="0">
                <a:cs typeface="Arial" panose="020B0604020202020204" pitchFamily="34" charset="0"/>
              </a:rPr>
              <a:t> </a:t>
            </a:r>
            <a:r>
              <a:rPr sz="1600" strike="sngStrike" dirty="0">
                <a:cs typeface="Arial" panose="020B0604020202020204" pitchFamily="34" charset="0"/>
              </a:rPr>
              <a:t>ручные</a:t>
            </a:r>
            <a:r>
              <a:rPr sz="1600" strike="sngStrike" spc="-12" dirty="0">
                <a:cs typeface="Arial" panose="020B0604020202020204" pitchFamily="34" charset="0"/>
              </a:rPr>
              <a:t> </a:t>
            </a:r>
            <a:r>
              <a:rPr sz="1600" strike="sngStrike" dirty="0">
                <a:cs typeface="Arial" panose="020B0604020202020204" pitchFamily="34" charset="0"/>
              </a:rPr>
              <a:t>прочие</a:t>
            </a:r>
            <a:r>
              <a:rPr sz="1600" strike="sngStrike" spc="-24" dirty="0">
                <a:cs typeface="Arial" panose="020B0604020202020204" pitchFamily="34" charset="0"/>
              </a:rPr>
              <a:t> </a:t>
            </a:r>
            <a:r>
              <a:rPr sz="1600" strike="sngStrike" dirty="0">
                <a:cs typeface="Arial" panose="020B0604020202020204" pitchFamily="34" charset="0"/>
              </a:rPr>
              <a:t>с</a:t>
            </a:r>
            <a:r>
              <a:rPr sz="1600" strike="sngStrike" spc="6" dirty="0">
                <a:cs typeface="Arial" panose="020B0604020202020204" pitchFamily="34" charset="0"/>
              </a:rPr>
              <a:t> </a:t>
            </a:r>
            <a:r>
              <a:rPr sz="1600" strike="sngStrike" spc="-12" dirty="0" err="1">
                <a:cs typeface="Arial" panose="020B0604020202020204" pitchFamily="34" charset="0"/>
              </a:rPr>
              <a:t>механизированным</a:t>
            </a:r>
            <a:r>
              <a:rPr sz="1600" strike="sngStrike" spc="-6" dirty="0">
                <a:cs typeface="Arial" panose="020B0604020202020204" pitchFamily="34" charset="0"/>
              </a:rPr>
              <a:t> </a:t>
            </a:r>
            <a:r>
              <a:rPr sz="1600" strike="sngStrike" spc="-12" dirty="0" err="1">
                <a:cs typeface="Arial" panose="020B0604020202020204" pitchFamily="34" charset="0"/>
              </a:rPr>
              <a:t>приводом</a:t>
            </a:r>
            <a:r>
              <a:rPr lang="ru-RU" sz="1600" strike="sngStrike" spc="-12" dirty="0">
                <a:cs typeface="Arial" panose="020B0604020202020204" pitchFamily="34" charset="0"/>
              </a:rPr>
              <a:t> – </a:t>
            </a:r>
            <a:r>
              <a:rPr lang="ru-RU" sz="1600" b="1" spc="-12" dirty="0">
                <a:cs typeface="Arial" panose="020B0604020202020204" pitchFamily="34" charset="0"/>
              </a:rPr>
              <a:t>исключили с 19.06.25</a:t>
            </a:r>
            <a:endParaRPr sz="1600" b="1" dirty="0">
              <a:cs typeface="Arial" panose="020B0604020202020204" pitchFamily="34" charset="0"/>
            </a:endParaRPr>
          </a:p>
          <a:p>
            <a:pPr marL="109728">
              <a:defRPr/>
            </a:pPr>
            <a:r>
              <a:rPr sz="1600" dirty="0">
                <a:cs typeface="Arial" panose="020B0604020202020204" pitchFamily="34" charset="0"/>
              </a:rPr>
              <a:t>140</a:t>
            </a:r>
            <a:r>
              <a:rPr sz="1600" spc="-30" dirty="0">
                <a:cs typeface="Arial" panose="020B0604020202020204" pitchFamily="34" charset="0"/>
              </a:rPr>
              <a:t> </a:t>
            </a:r>
            <a:r>
              <a:rPr sz="1600" dirty="0">
                <a:cs typeface="Arial" panose="020B0604020202020204" pitchFamily="34" charset="0"/>
              </a:rPr>
              <a:t>–</a:t>
            </a:r>
            <a:r>
              <a:rPr sz="1600" spc="-24" dirty="0">
                <a:cs typeface="Arial" panose="020B0604020202020204" pitchFamily="34" charset="0"/>
              </a:rPr>
              <a:t> </a:t>
            </a:r>
            <a:r>
              <a:rPr sz="1600" dirty="0">
                <a:cs typeface="Arial" panose="020B0604020202020204" pitchFamily="34" charset="0"/>
              </a:rPr>
              <a:t>мебель</a:t>
            </a:r>
            <a:r>
              <a:rPr sz="1600" spc="-30" dirty="0">
                <a:cs typeface="Arial" panose="020B0604020202020204" pitchFamily="34" charset="0"/>
              </a:rPr>
              <a:t> </a:t>
            </a:r>
            <a:r>
              <a:rPr sz="1600" spc="-12" dirty="0">
                <a:cs typeface="Arial" panose="020B0604020202020204" pitchFamily="34" charset="0"/>
              </a:rPr>
              <a:t>медицинская</a:t>
            </a:r>
            <a:endParaRPr sz="1600" dirty="0">
              <a:cs typeface="Arial" panose="020B0604020202020204" pitchFamily="34" charset="0"/>
            </a:endParaRPr>
          </a:p>
          <a:p>
            <a:pPr marL="109728">
              <a:defRPr/>
            </a:pPr>
            <a:r>
              <a:rPr sz="1600" dirty="0">
                <a:cs typeface="Arial" panose="020B0604020202020204" pitchFamily="34" charset="0"/>
              </a:rPr>
              <a:t>141-</a:t>
            </a:r>
            <a:r>
              <a:rPr sz="1600" spc="-18" dirty="0">
                <a:cs typeface="Arial" panose="020B0604020202020204" pitchFamily="34" charset="0"/>
              </a:rPr>
              <a:t> </a:t>
            </a:r>
            <a:r>
              <a:rPr sz="1600" spc="-12" dirty="0">
                <a:cs typeface="Arial" panose="020B0604020202020204" pitchFamily="34" charset="0"/>
              </a:rPr>
              <a:t>изделия</a:t>
            </a:r>
            <a:r>
              <a:rPr sz="1600" spc="24" dirty="0">
                <a:cs typeface="Arial" panose="020B0604020202020204" pitchFamily="34" charset="0"/>
              </a:rPr>
              <a:t> </a:t>
            </a:r>
            <a:r>
              <a:rPr sz="1600" spc="-12" dirty="0">
                <a:cs typeface="Arial" panose="020B0604020202020204" pitchFamily="34" charset="0"/>
              </a:rPr>
              <a:t>медицинские</a:t>
            </a:r>
            <a:r>
              <a:rPr sz="1600" spc="24" dirty="0">
                <a:cs typeface="Arial" panose="020B0604020202020204" pitchFamily="34" charset="0"/>
              </a:rPr>
              <a:t> </a:t>
            </a:r>
            <a:r>
              <a:rPr sz="1600" spc="-12" dirty="0">
                <a:cs typeface="Arial" panose="020B0604020202020204" pitchFamily="34" charset="0"/>
              </a:rPr>
              <a:t>(только</a:t>
            </a:r>
            <a:r>
              <a:rPr sz="1600" spc="-6" dirty="0">
                <a:cs typeface="Arial" panose="020B0604020202020204" pitchFamily="34" charset="0"/>
              </a:rPr>
              <a:t> </a:t>
            </a:r>
            <a:r>
              <a:rPr sz="1600" dirty="0">
                <a:cs typeface="Arial" panose="020B0604020202020204" pitchFamily="34" charset="0"/>
              </a:rPr>
              <a:t>в</a:t>
            </a:r>
            <a:r>
              <a:rPr sz="1600" spc="-6" dirty="0">
                <a:cs typeface="Arial" panose="020B0604020202020204" pitchFamily="34" charset="0"/>
              </a:rPr>
              <a:t> </a:t>
            </a:r>
            <a:r>
              <a:rPr sz="1600" spc="-12" dirty="0">
                <a:cs typeface="Arial" panose="020B0604020202020204" pitchFamily="34" charset="0"/>
              </a:rPr>
              <a:t>отношении медицинских</a:t>
            </a:r>
            <a:r>
              <a:rPr sz="1600" spc="24" dirty="0">
                <a:cs typeface="Arial" panose="020B0604020202020204" pitchFamily="34" charset="0"/>
              </a:rPr>
              <a:t> </a:t>
            </a:r>
            <a:r>
              <a:rPr sz="1600" spc="-12" dirty="0">
                <a:cs typeface="Arial" panose="020B0604020202020204" pitchFamily="34" charset="0"/>
              </a:rPr>
              <a:t>масок)</a:t>
            </a:r>
            <a:endParaRPr sz="1600" dirty="0">
              <a:cs typeface="Arial" panose="020B0604020202020204" pitchFamily="34" charset="0"/>
            </a:endParaRPr>
          </a:p>
          <a:p>
            <a:pPr marL="109728">
              <a:defRPr/>
            </a:pPr>
            <a:r>
              <a:rPr sz="1600" dirty="0">
                <a:cs typeface="Arial" panose="020B0604020202020204" pitchFamily="34" charset="0"/>
              </a:rPr>
              <a:t>144</a:t>
            </a:r>
            <a:r>
              <a:rPr sz="1600" spc="-30" dirty="0">
                <a:cs typeface="Arial" panose="020B0604020202020204" pitchFamily="34" charset="0"/>
              </a:rPr>
              <a:t> </a:t>
            </a:r>
            <a:r>
              <a:rPr sz="1600" dirty="0">
                <a:cs typeface="Arial" panose="020B0604020202020204" pitchFamily="34" charset="0"/>
              </a:rPr>
              <a:t>–</a:t>
            </a:r>
            <a:r>
              <a:rPr sz="1600" spc="-24" dirty="0">
                <a:cs typeface="Arial" panose="020B0604020202020204" pitchFamily="34" charset="0"/>
              </a:rPr>
              <a:t> </a:t>
            </a:r>
            <a:r>
              <a:rPr sz="1600" dirty="0">
                <a:cs typeface="Arial" panose="020B0604020202020204" pitchFamily="34" charset="0"/>
              </a:rPr>
              <a:t>средства</a:t>
            </a:r>
            <a:r>
              <a:rPr sz="1600" spc="-30" dirty="0">
                <a:cs typeface="Arial" panose="020B0604020202020204" pitchFamily="34" charset="0"/>
              </a:rPr>
              <a:t> </a:t>
            </a:r>
            <a:r>
              <a:rPr sz="1600" dirty="0">
                <a:cs typeface="Arial" panose="020B0604020202020204" pitchFamily="34" charset="0"/>
              </a:rPr>
              <a:t>защиты</a:t>
            </a:r>
            <a:r>
              <a:rPr sz="1600" spc="-30" dirty="0">
                <a:cs typeface="Arial" panose="020B0604020202020204" pitchFamily="34" charset="0"/>
              </a:rPr>
              <a:t> </a:t>
            </a:r>
            <a:r>
              <a:rPr sz="1600" spc="-12" dirty="0">
                <a:cs typeface="Arial" panose="020B0604020202020204" pitchFamily="34" charset="0"/>
              </a:rPr>
              <a:t>головы</a:t>
            </a:r>
            <a:r>
              <a:rPr sz="1600" spc="-36" dirty="0">
                <a:cs typeface="Arial" panose="020B0604020202020204" pitchFamily="34" charset="0"/>
              </a:rPr>
              <a:t> </a:t>
            </a:r>
            <a:r>
              <a:rPr sz="1600" dirty="0">
                <a:cs typeface="Arial" panose="020B0604020202020204" pitchFamily="34" charset="0"/>
              </a:rPr>
              <a:t>и</a:t>
            </a:r>
            <a:r>
              <a:rPr sz="1600" spc="-30" dirty="0">
                <a:cs typeface="Arial" panose="020B0604020202020204" pitchFamily="34" charset="0"/>
              </a:rPr>
              <a:t> </a:t>
            </a:r>
            <a:r>
              <a:rPr sz="1600" dirty="0">
                <a:cs typeface="Arial" panose="020B0604020202020204" pitchFamily="34" charset="0"/>
              </a:rPr>
              <a:t>лица</a:t>
            </a:r>
            <a:r>
              <a:rPr sz="1600" spc="-30" dirty="0">
                <a:cs typeface="Arial" panose="020B0604020202020204" pitchFamily="34" charset="0"/>
              </a:rPr>
              <a:t> </a:t>
            </a:r>
            <a:r>
              <a:rPr sz="1600" spc="-12" dirty="0">
                <a:cs typeface="Arial" panose="020B0604020202020204" pitchFamily="34" charset="0"/>
              </a:rPr>
              <a:t>(только</a:t>
            </a:r>
            <a:r>
              <a:rPr sz="1600" spc="-30" dirty="0">
                <a:cs typeface="Arial" panose="020B0604020202020204" pitchFamily="34" charset="0"/>
              </a:rPr>
              <a:t> </a:t>
            </a:r>
            <a:r>
              <a:rPr sz="1600" dirty="0">
                <a:cs typeface="Arial" panose="020B0604020202020204" pitchFamily="34" charset="0"/>
              </a:rPr>
              <a:t>в</a:t>
            </a:r>
            <a:r>
              <a:rPr sz="1600" spc="-30" dirty="0">
                <a:cs typeface="Arial" panose="020B0604020202020204" pitchFamily="34" charset="0"/>
              </a:rPr>
              <a:t> </a:t>
            </a:r>
            <a:r>
              <a:rPr sz="1600" dirty="0">
                <a:cs typeface="Arial" panose="020B0604020202020204" pitchFamily="34" charset="0"/>
              </a:rPr>
              <a:t>отношении</a:t>
            </a:r>
            <a:r>
              <a:rPr sz="1600" spc="-24" dirty="0">
                <a:cs typeface="Arial" panose="020B0604020202020204" pitchFamily="34" charset="0"/>
              </a:rPr>
              <a:t> </a:t>
            </a:r>
            <a:r>
              <a:rPr sz="1600" spc="-12" dirty="0">
                <a:cs typeface="Arial" panose="020B0604020202020204" pitchFamily="34" charset="0"/>
              </a:rPr>
              <a:t>медицинских</a:t>
            </a:r>
            <a:r>
              <a:rPr sz="1600" spc="-6" dirty="0">
                <a:cs typeface="Arial" panose="020B0604020202020204" pitchFamily="34" charset="0"/>
              </a:rPr>
              <a:t> </a:t>
            </a:r>
            <a:r>
              <a:rPr sz="1600" spc="-12" dirty="0">
                <a:cs typeface="Arial" panose="020B0604020202020204" pitchFamily="34" charset="0"/>
              </a:rPr>
              <a:t>масок)</a:t>
            </a:r>
            <a:endParaRPr sz="1600" dirty="0">
              <a:cs typeface="Arial" panose="020B0604020202020204" pitchFamily="34" charset="0"/>
            </a:endParaRPr>
          </a:p>
          <a:p>
            <a:pPr marL="109728">
              <a:spcBef>
                <a:spcPts val="6"/>
              </a:spcBef>
              <a:defRPr/>
            </a:pPr>
            <a:r>
              <a:rPr sz="1600" dirty="0">
                <a:cs typeface="Arial" panose="020B0604020202020204" pitchFamily="34" charset="0"/>
              </a:rPr>
              <a:t>146</a:t>
            </a:r>
            <a:r>
              <a:rPr sz="1600" spc="-6" dirty="0">
                <a:cs typeface="Arial" panose="020B0604020202020204" pitchFamily="34" charset="0"/>
              </a:rPr>
              <a:t> </a:t>
            </a:r>
            <a:r>
              <a:rPr sz="1600" dirty="0">
                <a:cs typeface="Arial" panose="020B0604020202020204" pitchFamily="34" charset="0"/>
              </a:rPr>
              <a:t>– </a:t>
            </a:r>
            <a:r>
              <a:rPr sz="1600" spc="-12" dirty="0">
                <a:cs typeface="Arial" panose="020B0604020202020204" pitchFamily="34" charset="0"/>
              </a:rPr>
              <a:t>программа</a:t>
            </a:r>
            <a:r>
              <a:rPr sz="1600" spc="-48" dirty="0">
                <a:cs typeface="Arial" panose="020B0604020202020204" pitchFamily="34" charset="0"/>
              </a:rPr>
              <a:t> </a:t>
            </a:r>
            <a:r>
              <a:rPr sz="1600" dirty="0">
                <a:cs typeface="Arial" panose="020B0604020202020204" pitchFamily="34" charset="0"/>
              </a:rPr>
              <a:t>для</a:t>
            </a:r>
            <a:r>
              <a:rPr sz="1600" spc="6" dirty="0">
                <a:cs typeface="Arial" panose="020B0604020202020204" pitchFamily="34" charset="0"/>
              </a:rPr>
              <a:t> </a:t>
            </a:r>
            <a:r>
              <a:rPr sz="1600" spc="-12" dirty="0">
                <a:cs typeface="Arial" panose="020B0604020202020204" pitchFamily="34" charset="0"/>
              </a:rPr>
              <a:t>электронной</a:t>
            </a:r>
            <a:r>
              <a:rPr sz="1600" spc="12" dirty="0">
                <a:cs typeface="Arial" panose="020B0604020202020204" pitchFamily="34" charset="0"/>
              </a:rPr>
              <a:t> </a:t>
            </a:r>
            <a:r>
              <a:rPr sz="1600" spc="-12" dirty="0">
                <a:cs typeface="Arial" panose="020B0604020202020204" pitchFamily="34" charset="0"/>
              </a:rPr>
              <a:t>вычислительной</a:t>
            </a:r>
            <a:r>
              <a:rPr sz="1600" spc="12" dirty="0">
                <a:cs typeface="Arial" panose="020B0604020202020204" pitchFamily="34" charset="0"/>
              </a:rPr>
              <a:t> </a:t>
            </a:r>
            <a:r>
              <a:rPr sz="1600" dirty="0">
                <a:cs typeface="Arial" panose="020B0604020202020204" pitchFamily="34" charset="0"/>
              </a:rPr>
              <a:t>машины</a:t>
            </a:r>
            <a:r>
              <a:rPr sz="1600" spc="-12" dirty="0">
                <a:cs typeface="Arial" panose="020B0604020202020204" pitchFamily="34" charset="0"/>
              </a:rPr>
              <a:t> </a:t>
            </a:r>
            <a:r>
              <a:rPr sz="1600" dirty="0">
                <a:cs typeface="Arial" panose="020B0604020202020204" pitchFamily="34" charset="0"/>
              </a:rPr>
              <a:t>и</a:t>
            </a:r>
            <a:r>
              <a:rPr sz="1600" spc="-6" dirty="0">
                <a:cs typeface="Arial" panose="020B0604020202020204" pitchFamily="34" charset="0"/>
              </a:rPr>
              <a:t> </a:t>
            </a:r>
            <a:r>
              <a:rPr sz="1600" dirty="0">
                <a:cs typeface="Arial" panose="020B0604020202020204" pitchFamily="34" charset="0"/>
              </a:rPr>
              <a:t>(или) базы </a:t>
            </a:r>
            <a:r>
              <a:rPr sz="1600" spc="-12" dirty="0">
                <a:cs typeface="Arial" panose="020B0604020202020204" pitchFamily="34" charset="0"/>
              </a:rPr>
              <a:t>данных</a:t>
            </a:r>
            <a:endParaRPr sz="1600" dirty="0">
              <a:cs typeface="Arial" panose="020B0604020202020204" pitchFamily="34" charset="0"/>
            </a:endParaRPr>
          </a:p>
        </p:txBody>
      </p:sp>
      <p:sp>
        <p:nvSpPr>
          <p:cNvPr id="5" name="object 5">
            <a:extLst>
              <a:ext uri="{FF2B5EF4-FFF2-40B4-BE49-F238E27FC236}">
                <a16:creationId xmlns:a16="http://schemas.microsoft.com/office/drawing/2014/main" id="{54800450-317F-B368-63E4-B68AE6B6A3B3}"/>
              </a:ext>
            </a:extLst>
          </p:cNvPr>
          <p:cNvSpPr txBox="1">
            <a:spLocks noGrp="1"/>
          </p:cNvSpPr>
          <p:nvPr>
            <p:ph type="title"/>
          </p:nvPr>
        </p:nvSpPr>
        <p:spPr>
          <a:xfrm>
            <a:off x="4011613" y="147638"/>
            <a:ext cx="7034212" cy="347662"/>
          </a:xfrm>
          <a:solidFill>
            <a:schemeClr val="accent6"/>
          </a:solidFill>
        </p:spPr>
        <p:txBody>
          <a:bodyPr lIns="0" tIns="15240" rIns="0" bIns="0" rtlCol="0">
            <a:spAutoFit/>
          </a:bodyPr>
          <a:lstStyle/>
          <a:p>
            <a:pPr marL="15240">
              <a:spcBef>
                <a:spcPts val="120"/>
              </a:spcBef>
              <a:defRPr/>
            </a:pPr>
            <a:r>
              <a:rPr sz="2160" b="1" dirty="0">
                <a:solidFill>
                  <a:schemeClr val="bg1"/>
                </a:solidFill>
                <a:latin typeface="Arial" panose="020B0604020202020204" pitchFamily="34" charset="0"/>
                <a:cs typeface="Arial" panose="020B0604020202020204" pitchFamily="34" charset="0"/>
              </a:rPr>
              <a:t>Когда</a:t>
            </a:r>
            <a:r>
              <a:rPr sz="2160" b="1" spc="-54"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запрет</a:t>
            </a:r>
            <a:r>
              <a:rPr sz="2160" b="1" spc="-60"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может</a:t>
            </a:r>
            <a:r>
              <a:rPr sz="2160" b="1" spc="-30"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не</a:t>
            </a:r>
            <a:r>
              <a:rPr sz="2160" b="1" spc="-66"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применяться</a:t>
            </a:r>
            <a:r>
              <a:rPr sz="2160" b="1" spc="18"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–(п.</a:t>
            </a:r>
            <a:r>
              <a:rPr sz="2160" b="1" spc="-42"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5</a:t>
            </a:r>
            <a:r>
              <a:rPr sz="2160" b="1" spc="-48" dirty="0">
                <a:solidFill>
                  <a:schemeClr val="bg1"/>
                </a:solidFill>
                <a:latin typeface="Arial" panose="020B0604020202020204" pitchFamily="34" charset="0"/>
                <a:cs typeface="Arial" panose="020B0604020202020204" pitchFamily="34" charset="0"/>
              </a:rPr>
              <a:t> </a:t>
            </a:r>
            <a:r>
              <a:rPr sz="2160" b="1" dirty="0">
                <a:solidFill>
                  <a:schemeClr val="bg1"/>
                </a:solidFill>
                <a:latin typeface="Arial" panose="020B0604020202020204" pitchFamily="34" charset="0"/>
                <a:cs typeface="Arial" panose="020B0604020202020204" pitchFamily="34" charset="0"/>
              </a:rPr>
              <a:t>ПП</a:t>
            </a:r>
            <a:r>
              <a:rPr sz="2160" b="1" spc="-54" dirty="0">
                <a:solidFill>
                  <a:schemeClr val="bg1"/>
                </a:solidFill>
                <a:latin typeface="Arial" panose="020B0604020202020204" pitchFamily="34" charset="0"/>
                <a:cs typeface="Arial" panose="020B0604020202020204" pitchFamily="34" charset="0"/>
              </a:rPr>
              <a:t> </a:t>
            </a:r>
            <a:r>
              <a:rPr sz="2160" b="1" spc="-12" dirty="0">
                <a:solidFill>
                  <a:schemeClr val="bg1"/>
                </a:solidFill>
                <a:latin typeface="Arial" panose="020B0604020202020204" pitchFamily="34" charset="0"/>
                <a:cs typeface="Arial" panose="020B0604020202020204" pitchFamily="34" charset="0"/>
              </a:rPr>
              <a:t>1875)</a:t>
            </a:r>
            <a:endParaRPr sz="2160" b="1" dirty="0">
              <a:solidFill>
                <a:schemeClr val="bg1"/>
              </a:solidFill>
              <a:latin typeface="Arial" panose="020B0604020202020204" pitchFamily="34" charset="0"/>
              <a:cs typeface="Arial" panose="020B0604020202020204" pitchFamily="34" charset="0"/>
            </a:endParaRPr>
          </a:p>
        </p:txBody>
      </p:sp>
      <p:pic>
        <p:nvPicPr>
          <p:cNvPr id="61445" name="Рисунок 1">
            <a:extLst>
              <a:ext uri="{FF2B5EF4-FFF2-40B4-BE49-F238E27FC236}">
                <a16:creationId xmlns:a16="http://schemas.microsoft.com/office/drawing/2014/main" id="{71747F37-35B1-C2C4-5AD8-0B0BD389A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1">
            <a:extLst>
              <a:ext uri="{FF2B5EF4-FFF2-40B4-BE49-F238E27FC236}">
                <a16:creationId xmlns:a16="http://schemas.microsoft.com/office/drawing/2014/main" id="{1044EE83-F92E-C877-C848-BA31D7ED510C}"/>
              </a:ext>
            </a:extLst>
          </p:cNvPr>
          <p:cNvSpPr txBox="1">
            <a:spLocks noChangeArrowheads="1"/>
          </p:cNvSpPr>
          <p:nvPr/>
        </p:nvSpPr>
        <p:spPr bwMode="auto">
          <a:xfrm>
            <a:off x="7824788" y="2997200"/>
            <a:ext cx="3167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Добавили с 19.06.2025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16E30A29-161E-4CB3-0618-D9722F09F44E}"/>
              </a:ext>
            </a:extLst>
          </p:cNvPr>
          <p:cNvSpPr txBox="1">
            <a:spLocks noGrp="1"/>
          </p:cNvSpPr>
          <p:nvPr>
            <p:ph type="title"/>
          </p:nvPr>
        </p:nvSpPr>
        <p:spPr>
          <a:xfrm>
            <a:off x="4011613" y="147638"/>
            <a:ext cx="7034212" cy="347662"/>
          </a:xfrm>
        </p:spPr>
        <p:txBody>
          <a:bodyPr lIns="0" tIns="15240" rIns="0" bIns="0" rtlCol="0">
            <a:spAutoFit/>
          </a:bodyPr>
          <a:lstStyle/>
          <a:p>
            <a:pPr marL="15240">
              <a:spcBef>
                <a:spcPts val="120"/>
              </a:spcBef>
              <a:defRPr/>
            </a:pPr>
            <a:r>
              <a:rPr sz="2160" b="1" dirty="0">
                <a:latin typeface="Arial" panose="020B0604020202020204" pitchFamily="34" charset="0"/>
                <a:cs typeface="Arial" panose="020B0604020202020204" pitchFamily="34" charset="0"/>
              </a:rPr>
              <a:t>Когда</a:t>
            </a:r>
            <a:r>
              <a:rPr sz="2160" b="1" spc="-54"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запрет</a:t>
            </a:r>
            <a:r>
              <a:rPr sz="2160" b="1" spc="-60"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может</a:t>
            </a:r>
            <a:r>
              <a:rPr sz="2160" b="1" spc="-30"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не</a:t>
            </a:r>
            <a:r>
              <a:rPr sz="2160" b="1" spc="-66"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применяться</a:t>
            </a:r>
            <a:r>
              <a:rPr sz="2160" b="1" spc="18"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–(п.</a:t>
            </a:r>
            <a:r>
              <a:rPr sz="2160" b="1" spc="-42"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5</a:t>
            </a:r>
            <a:r>
              <a:rPr sz="2160" b="1" spc="-48" dirty="0">
                <a:latin typeface="Arial" panose="020B0604020202020204" pitchFamily="34" charset="0"/>
                <a:cs typeface="Arial" panose="020B0604020202020204" pitchFamily="34" charset="0"/>
              </a:rPr>
              <a:t> </a:t>
            </a:r>
            <a:r>
              <a:rPr sz="2160" b="1" dirty="0">
                <a:latin typeface="Arial" panose="020B0604020202020204" pitchFamily="34" charset="0"/>
                <a:cs typeface="Arial" panose="020B0604020202020204" pitchFamily="34" charset="0"/>
              </a:rPr>
              <a:t>ПП</a:t>
            </a:r>
            <a:r>
              <a:rPr sz="2160" b="1" spc="-54" dirty="0">
                <a:latin typeface="Arial" panose="020B0604020202020204" pitchFamily="34" charset="0"/>
                <a:cs typeface="Arial" panose="020B0604020202020204" pitchFamily="34" charset="0"/>
              </a:rPr>
              <a:t> </a:t>
            </a:r>
            <a:r>
              <a:rPr sz="2160" b="1" spc="-12" dirty="0">
                <a:latin typeface="Arial" panose="020B0604020202020204" pitchFamily="34" charset="0"/>
                <a:cs typeface="Arial" panose="020B0604020202020204" pitchFamily="34" charset="0"/>
              </a:rPr>
              <a:t>1875)</a:t>
            </a:r>
            <a:endParaRPr sz="2160" b="1" dirty="0">
              <a:latin typeface="Arial" panose="020B0604020202020204" pitchFamily="34" charset="0"/>
              <a:cs typeface="Arial" panose="020B0604020202020204" pitchFamily="34" charset="0"/>
            </a:endParaRPr>
          </a:p>
        </p:txBody>
      </p:sp>
      <p:pic>
        <p:nvPicPr>
          <p:cNvPr id="62467" name="Рисунок 1">
            <a:extLst>
              <a:ext uri="{FF2B5EF4-FFF2-40B4-BE49-F238E27FC236}">
                <a16:creationId xmlns:a16="http://schemas.microsoft.com/office/drawing/2014/main" id="{AE7AA2BA-24C8-6E31-CBB2-5B712C615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5">
            <a:extLst>
              <a:ext uri="{FF2B5EF4-FFF2-40B4-BE49-F238E27FC236}">
                <a16:creationId xmlns:a16="http://schemas.microsoft.com/office/drawing/2014/main" id="{CD8A02EB-0664-E207-2C81-61FFEE2D3C65}"/>
              </a:ext>
            </a:extLst>
          </p:cNvPr>
          <p:cNvSpPr txBox="1">
            <a:spLocks noChangeArrowheads="1"/>
          </p:cNvSpPr>
          <p:nvPr/>
        </p:nvSpPr>
        <p:spPr bwMode="auto">
          <a:xfrm>
            <a:off x="695325" y="944563"/>
            <a:ext cx="1123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и) осуществляется закупка товаров, не относящихся к товарам и программному обеспечению, указанным в позициях 17, 21, 27, 35, 140, 141, 144 и 146 приложения N 1 к настоящему постановлению, </a:t>
            </a:r>
            <a:r>
              <a:rPr lang="ru-RU" altLang="ru-RU" sz="1800" b="1">
                <a:latin typeface="Arial" panose="020B0604020202020204" pitchFamily="34" charset="0"/>
              </a:rPr>
              <a:t>в одном из следующих случаев</a:t>
            </a:r>
            <a:r>
              <a:rPr lang="ru-RU" altLang="ru-RU" sz="1800">
                <a:latin typeface="Arial" panose="020B0604020202020204" pitchFamily="34" charset="0"/>
              </a:rPr>
              <a:t>:</a:t>
            </a:r>
          </a:p>
        </p:txBody>
      </p:sp>
      <p:sp>
        <p:nvSpPr>
          <p:cNvPr id="62469" name="TextBox 6">
            <a:extLst>
              <a:ext uri="{FF2B5EF4-FFF2-40B4-BE49-F238E27FC236}">
                <a16:creationId xmlns:a16="http://schemas.microsoft.com/office/drawing/2014/main" id="{EEDC064B-767F-9276-2599-5F1BD983367B}"/>
              </a:ext>
            </a:extLst>
          </p:cNvPr>
          <p:cNvSpPr txBox="1">
            <a:spLocks noChangeArrowheads="1"/>
          </p:cNvSpPr>
          <p:nvPr/>
        </p:nvSpPr>
        <p:spPr bwMode="auto">
          <a:xfrm>
            <a:off x="695325" y="1989138"/>
            <a:ext cx="11233150" cy="1570037"/>
          </a:xfrm>
          <a:prstGeom prst="rect">
            <a:avLst/>
          </a:prstGeom>
          <a:noFill/>
          <a:ln w="9525">
            <a:solidFill>
              <a:srgbClr val="1C334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a:latin typeface="Arial" panose="020B0604020202020204" pitchFamily="34" charset="0"/>
              </a:rPr>
              <a:t>начальная (максимальная) цена контракта (начальная (максимальная) цена договора), максимальное значение цены контракта (максимальное значение цены договора)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1 млн. рублей и при этом ни одна из использованных при определении таких цен цена единицы товара не превышает 300 тыс. рублей; </a:t>
            </a:r>
          </a:p>
          <a:p>
            <a:pPr>
              <a:spcBef>
                <a:spcPct val="0"/>
              </a:spcBef>
              <a:buFontTx/>
              <a:buNone/>
            </a:pPr>
            <a:endParaRPr lang="ru-RU" altLang="ru-RU" sz="1600">
              <a:latin typeface="Arial" panose="020B0604020202020204" pitchFamily="34" charset="0"/>
            </a:endParaRPr>
          </a:p>
        </p:txBody>
      </p:sp>
      <p:sp>
        <p:nvSpPr>
          <p:cNvPr id="8" name="Стрелка: вниз 7">
            <a:extLst>
              <a:ext uri="{FF2B5EF4-FFF2-40B4-BE49-F238E27FC236}">
                <a16:creationId xmlns:a16="http://schemas.microsoft.com/office/drawing/2014/main" id="{66C42B2C-2E75-3525-95AC-9516225FEF3D}"/>
              </a:ext>
            </a:extLst>
          </p:cNvPr>
          <p:cNvSpPr/>
          <p:nvPr/>
        </p:nvSpPr>
        <p:spPr>
          <a:xfrm>
            <a:off x="6959600" y="3127375"/>
            <a:ext cx="431800" cy="576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TextBox 8">
            <a:extLst>
              <a:ext uri="{FF2B5EF4-FFF2-40B4-BE49-F238E27FC236}">
                <a16:creationId xmlns:a16="http://schemas.microsoft.com/office/drawing/2014/main" id="{9803F6A5-8A42-4ECA-F458-40279DC5894E}"/>
              </a:ext>
            </a:extLst>
          </p:cNvPr>
          <p:cNvSpPr txBox="1"/>
          <p:nvPr/>
        </p:nvSpPr>
        <p:spPr>
          <a:xfrm>
            <a:off x="839788" y="3709988"/>
            <a:ext cx="10944225" cy="646112"/>
          </a:xfrm>
          <a:prstGeom prst="rect">
            <a:avLst/>
          </a:prstGeom>
          <a:noFill/>
          <a:ln>
            <a:solidFill>
              <a:schemeClr val="accent1">
                <a:shade val="15000"/>
              </a:schemeClr>
            </a:solidFill>
          </a:ln>
        </p:spPr>
        <p:txBody>
          <a:bodyPr>
            <a:spAutoFit/>
          </a:bodyPr>
          <a:lstStyle/>
          <a:p>
            <a:pPr>
              <a:defRPr/>
            </a:pPr>
            <a:r>
              <a:rPr lang="ru-RU" dirty="0"/>
              <a:t>Н(М)ЦД – менее 1 млн. руб. + цена за единицу товара, которая использовалась при определении Н(М)ЦД не превышает 300 тыс. руб. </a:t>
            </a:r>
          </a:p>
        </p:txBody>
      </p:sp>
      <p:sp>
        <p:nvSpPr>
          <p:cNvPr id="10" name="TextBox 9">
            <a:extLst>
              <a:ext uri="{FF2B5EF4-FFF2-40B4-BE49-F238E27FC236}">
                <a16:creationId xmlns:a16="http://schemas.microsoft.com/office/drawing/2014/main" id="{414EF632-6AD7-D400-F886-0190647D80A6}"/>
              </a:ext>
            </a:extLst>
          </p:cNvPr>
          <p:cNvSpPr txBox="1"/>
          <p:nvPr/>
        </p:nvSpPr>
        <p:spPr>
          <a:xfrm>
            <a:off x="766763" y="4508500"/>
            <a:ext cx="11017250" cy="2030413"/>
          </a:xfrm>
          <a:prstGeom prst="rect">
            <a:avLst/>
          </a:prstGeom>
          <a:noFill/>
          <a:ln>
            <a:solidFill>
              <a:schemeClr val="accent1">
                <a:shade val="15000"/>
              </a:schemeClr>
            </a:solidFill>
          </a:ln>
        </p:spPr>
        <p:txBody>
          <a:bodyPr>
            <a:spAutoFit/>
          </a:bodyPr>
          <a:lstStyle/>
          <a:p>
            <a:pPr>
              <a:defRPr/>
            </a:pPr>
            <a:r>
              <a:rPr lang="ru-RU" dirty="0"/>
              <a:t>ни одна из использованных при определении начальной (максимальной) цены контракта (начальной (максимальной) цены договора) или цены контракта, заключаемого с единственным поставщиком (подрядчиком, исполнителем) (цены заключаемого с единственным поставщиком (исполнителем, подрядчиком) договора), цена единицы товара </a:t>
            </a:r>
            <a:r>
              <a:rPr lang="ru-RU" b="1" dirty="0"/>
              <a:t>не превышает 300 тыс. рублей </a:t>
            </a:r>
            <a:r>
              <a:rPr lang="ru-RU" dirty="0"/>
              <a:t>и при этом </a:t>
            </a:r>
            <a:r>
              <a:rPr lang="ru-RU" b="1" dirty="0"/>
              <a:t>произведение каждой цены единицы товара на количество такого товара не превышает 1 млн. рублей; </a:t>
            </a:r>
          </a:p>
          <a:p>
            <a:pPr>
              <a:defRPr/>
            </a:pPr>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a:extLst>
              <a:ext uri="{FF2B5EF4-FFF2-40B4-BE49-F238E27FC236}">
                <a16:creationId xmlns:a16="http://schemas.microsoft.com/office/drawing/2014/main" id="{5426698B-34CA-249C-0A7A-D408DDF22E01}"/>
              </a:ext>
            </a:extLst>
          </p:cNvPr>
          <p:cNvSpPr>
            <a:spLocks noGrp="1"/>
          </p:cNvSpPr>
          <p:nvPr>
            <p:ph type="title"/>
          </p:nvPr>
        </p:nvSpPr>
        <p:spPr>
          <a:xfrm>
            <a:off x="3359150" y="155575"/>
            <a:ext cx="8823325" cy="465138"/>
          </a:xfrm>
        </p:spPr>
        <p:txBody>
          <a:bodyPr/>
          <a:lstStyle/>
          <a:p>
            <a:r>
              <a:rPr lang="ru-RU" altLang="ru-RU" sz="3200" b="1">
                <a:latin typeface="Arial" panose="020B0604020202020204" pitchFamily="34" charset="0"/>
                <a:cs typeface="Arial" panose="020B0604020202020204" pitchFamily="34" charset="0"/>
              </a:rPr>
              <a:t>Не применение запрета</a:t>
            </a:r>
          </a:p>
        </p:txBody>
      </p:sp>
      <p:graphicFrame>
        <p:nvGraphicFramePr>
          <p:cNvPr id="4" name="Объект 3">
            <a:extLst>
              <a:ext uri="{FF2B5EF4-FFF2-40B4-BE49-F238E27FC236}">
                <a16:creationId xmlns:a16="http://schemas.microsoft.com/office/drawing/2014/main" id="{0C331211-FA20-BA7A-5C5A-B9E6D05CAC24}"/>
              </a:ext>
            </a:extLst>
          </p:cNvPr>
          <p:cNvGraphicFramePr>
            <a:graphicFrameLocks noGrp="1"/>
          </p:cNvGraphicFramePr>
          <p:nvPr>
            <p:ph idx="1"/>
          </p:nvPr>
        </p:nvGraphicFramePr>
        <p:xfrm>
          <a:off x="977900" y="874713"/>
          <a:ext cx="5399089" cy="741362"/>
        </p:xfrm>
        <a:graphic>
          <a:graphicData uri="http://schemas.openxmlformats.org/drawingml/2006/table">
            <a:tbl>
              <a:tblPr firstRow="1" bandRow="1">
                <a:tableStyleId>{5C22544A-7EE6-4342-B048-85BDC9FD1C3A}</a:tableStyleId>
              </a:tblPr>
              <a:tblGrid>
                <a:gridCol w="1799696">
                  <a:extLst>
                    <a:ext uri="{9D8B030D-6E8A-4147-A177-3AD203B41FA5}">
                      <a16:colId xmlns:a16="http://schemas.microsoft.com/office/drawing/2014/main" val="20000"/>
                    </a:ext>
                  </a:extLst>
                </a:gridCol>
                <a:gridCol w="719879">
                  <a:extLst>
                    <a:ext uri="{9D8B030D-6E8A-4147-A177-3AD203B41FA5}">
                      <a16:colId xmlns:a16="http://schemas.microsoft.com/office/drawing/2014/main" val="20001"/>
                    </a:ext>
                  </a:extLst>
                </a:gridCol>
                <a:gridCol w="719879">
                  <a:extLst>
                    <a:ext uri="{9D8B030D-6E8A-4147-A177-3AD203B41FA5}">
                      <a16:colId xmlns:a16="http://schemas.microsoft.com/office/drawing/2014/main" val="20002"/>
                    </a:ext>
                  </a:extLst>
                </a:gridCol>
                <a:gridCol w="719879">
                  <a:extLst>
                    <a:ext uri="{9D8B030D-6E8A-4147-A177-3AD203B41FA5}">
                      <a16:colId xmlns:a16="http://schemas.microsoft.com/office/drawing/2014/main" val="20003"/>
                    </a:ext>
                  </a:extLst>
                </a:gridCol>
                <a:gridCol w="1439756">
                  <a:extLst>
                    <a:ext uri="{9D8B030D-6E8A-4147-A177-3AD203B41FA5}">
                      <a16:colId xmlns:a16="http://schemas.microsoft.com/office/drawing/2014/main" val="20004"/>
                    </a:ext>
                  </a:extLst>
                </a:gridCol>
              </a:tblGrid>
              <a:tr h="370681">
                <a:tc>
                  <a:txBody>
                    <a:bodyPr/>
                    <a:lstStyle/>
                    <a:p>
                      <a:r>
                        <a:rPr lang="ru-RU" sz="1800" dirty="0"/>
                        <a:t>Позиция</a:t>
                      </a:r>
                    </a:p>
                  </a:txBody>
                  <a:tcPr marL="91414" marR="91414" marT="45700" marB="45700"/>
                </a:tc>
                <a:tc>
                  <a:txBody>
                    <a:bodyPr/>
                    <a:lstStyle/>
                    <a:p>
                      <a:r>
                        <a:rPr lang="ru-RU" sz="1800" dirty="0"/>
                        <a:t>КП 1</a:t>
                      </a:r>
                    </a:p>
                  </a:txBody>
                  <a:tcPr marL="91414" marR="91414" marT="45700" marB="45700"/>
                </a:tc>
                <a:tc>
                  <a:txBody>
                    <a:bodyPr/>
                    <a:lstStyle/>
                    <a:p>
                      <a:r>
                        <a:rPr lang="ru-RU" sz="1800" dirty="0"/>
                        <a:t>КП 2</a:t>
                      </a:r>
                    </a:p>
                  </a:txBody>
                  <a:tcPr marL="91414" marR="91414" marT="45700" marB="45700"/>
                </a:tc>
                <a:tc>
                  <a:txBody>
                    <a:bodyPr/>
                    <a:lstStyle/>
                    <a:p>
                      <a:r>
                        <a:rPr lang="ru-RU" sz="1800" dirty="0"/>
                        <a:t>КП 3</a:t>
                      </a:r>
                    </a:p>
                  </a:txBody>
                  <a:tcPr marL="91414" marR="91414" marT="45700" marB="45700"/>
                </a:tc>
                <a:tc>
                  <a:txBody>
                    <a:bodyPr/>
                    <a:lstStyle/>
                    <a:p>
                      <a:r>
                        <a:rPr lang="ru-RU" sz="1800" dirty="0"/>
                        <a:t>НМЦД</a:t>
                      </a:r>
                    </a:p>
                  </a:txBody>
                  <a:tcPr marL="91414" marR="91414" marT="45700" marB="45700"/>
                </a:tc>
                <a:extLst>
                  <a:ext uri="{0D108BD9-81ED-4DB2-BD59-A6C34878D82A}">
                    <a16:rowId xmlns:a16="http://schemas.microsoft.com/office/drawing/2014/main" val="10000"/>
                  </a:ext>
                </a:extLst>
              </a:tr>
              <a:tr h="370681">
                <a:tc>
                  <a:txBody>
                    <a:bodyPr/>
                    <a:lstStyle/>
                    <a:p>
                      <a:r>
                        <a:rPr lang="ru-RU" sz="1800" dirty="0"/>
                        <a:t>Товар 1</a:t>
                      </a:r>
                    </a:p>
                  </a:txBody>
                  <a:tcPr marL="91414" marR="91414" marT="45700" marB="45700"/>
                </a:tc>
                <a:tc>
                  <a:txBody>
                    <a:bodyPr/>
                    <a:lstStyle/>
                    <a:p>
                      <a:r>
                        <a:rPr lang="ru-RU" sz="1800" dirty="0"/>
                        <a:t>300</a:t>
                      </a:r>
                    </a:p>
                  </a:txBody>
                  <a:tcPr marL="91414" marR="91414" marT="45700" marB="45700"/>
                </a:tc>
                <a:tc>
                  <a:txBody>
                    <a:bodyPr/>
                    <a:lstStyle/>
                    <a:p>
                      <a:r>
                        <a:rPr lang="ru-RU" sz="1800" dirty="0"/>
                        <a:t>290</a:t>
                      </a:r>
                    </a:p>
                  </a:txBody>
                  <a:tcPr marL="91414" marR="91414" marT="45700" marB="45700"/>
                </a:tc>
                <a:tc>
                  <a:txBody>
                    <a:bodyPr/>
                    <a:lstStyle/>
                    <a:p>
                      <a:r>
                        <a:rPr lang="ru-RU" sz="1800" dirty="0"/>
                        <a:t>305</a:t>
                      </a:r>
                    </a:p>
                  </a:txBody>
                  <a:tcPr marL="91414" marR="91414" marT="45700" marB="45700"/>
                </a:tc>
                <a:tc>
                  <a:txBody>
                    <a:bodyPr/>
                    <a:lstStyle/>
                    <a:p>
                      <a:r>
                        <a:rPr lang="ru-RU" sz="1800" dirty="0"/>
                        <a:t>298</a:t>
                      </a:r>
                    </a:p>
                  </a:txBody>
                  <a:tcPr marL="91414" marR="91414" marT="45700" marB="45700"/>
                </a:tc>
                <a:extLst>
                  <a:ext uri="{0D108BD9-81ED-4DB2-BD59-A6C34878D82A}">
                    <a16:rowId xmlns:a16="http://schemas.microsoft.com/office/drawing/2014/main" val="10001"/>
                  </a:ext>
                </a:extLst>
              </a:tr>
            </a:tbl>
          </a:graphicData>
        </a:graphic>
      </p:graphicFrame>
      <p:graphicFrame>
        <p:nvGraphicFramePr>
          <p:cNvPr id="5" name="Объект 3">
            <a:extLst>
              <a:ext uri="{FF2B5EF4-FFF2-40B4-BE49-F238E27FC236}">
                <a16:creationId xmlns:a16="http://schemas.microsoft.com/office/drawing/2014/main" id="{FF25162E-DCB4-10B0-C0CC-4ED9FCF831C6}"/>
              </a:ext>
            </a:extLst>
          </p:cNvPr>
          <p:cNvGraphicFramePr>
            <a:graphicFrameLocks/>
          </p:cNvGraphicFramePr>
          <p:nvPr/>
        </p:nvGraphicFramePr>
        <p:xfrm>
          <a:off x="977900" y="1828800"/>
          <a:ext cx="5399089" cy="736600"/>
        </p:xfrm>
        <a:graphic>
          <a:graphicData uri="http://schemas.openxmlformats.org/drawingml/2006/table">
            <a:tbl>
              <a:tblPr firstRow="1" bandRow="1">
                <a:tableStyleId>{5C22544A-7EE6-4342-B048-85BDC9FD1C3A}</a:tableStyleId>
              </a:tblPr>
              <a:tblGrid>
                <a:gridCol w="1799696">
                  <a:extLst>
                    <a:ext uri="{9D8B030D-6E8A-4147-A177-3AD203B41FA5}">
                      <a16:colId xmlns:a16="http://schemas.microsoft.com/office/drawing/2014/main" val="20000"/>
                    </a:ext>
                  </a:extLst>
                </a:gridCol>
                <a:gridCol w="719879">
                  <a:extLst>
                    <a:ext uri="{9D8B030D-6E8A-4147-A177-3AD203B41FA5}">
                      <a16:colId xmlns:a16="http://schemas.microsoft.com/office/drawing/2014/main" val="20001"/>
                    </a:ext>
                  </a:extLst>
                </a:gridCol>
                <a:gridCol w="719879">
                  <a:extLst>
                    <a:ext uri="{9D8B030D-6E8A-4147-A177-3AD203B41FA5}">
                      <a16:colId xmlns:a16="http://schemas.microsoft.com/office/drawing/2014/main" val="20002"/>
                    </a:ext>
                  </a:extLst>
                </a:gridCol>
                <a:gridCol w="719879">
                  <a:extLst>
                    <a:ext uri="{9D8B030D-6E8A-4147-A177-3AD203B41FA5}">
                      <a16:colId xmlns:a16="http://schemas.microsoft.com/office/drawing/2014/main" val="20003"/>
                    </a:ext>
                  </a:extLst>
                </a:gridCol>
                <a:gridCol w="1439756">
                  <a:extLst>
                    <a:ext uri="{9D8B030D-6E8A-4147-A177-3AD203B41FA5}">
                      <a16:colId xmlns:a16="http://schemas.microsoft.com/office/drawing/2014/main" val="20004"/>
                    </a:ext>
                  </a:extLst>
                </a:gridCol>
              </a:tblGrid>
              <a:tr h="370782">
                <a:tc>
                  <a:txBody>
                    <a:bodyPr/>
                    <a:lstStyle/>
                    <a:p>
                      <a:r>
                        <a:rPr lang="ru-RU" sz="1800" dirty="0"/>
                        <a:t>Позиция</a:t>
                      </a:r>
                    </a:p>
                  </a:txBody>
                  <a:tcPr marL="91414" marR="91414" marT="45712" marB="45712"/>
                </a:tc>
                <a:tc>
                  <a:txBody>
                    <a:bodyPr/>
                    <a:lstStyle/>
                    <a:p>
                      <a:r>
                        <a:rPr lang="ru-RU" sz="1800" dirty="0"/>
                        <a:t>КП 1</a:t>
                      </a:r>
                    </a:p>
                  </a:txBody>
                  <a:tcPr marL="91414" marR="91414" marT="45712" marB="45712"/>
                </a:tc>
                <a:tc>
                  <a:txBody>
                    <a:bodyPr/>
                    <a:lstStyle/>
                    <a:p>
                      <a:r>
                        <a:rPr lang="ru-RU" sz="1800" dirty="0"/>
                        <a:t>КП 2</a:t>
                      </a:r>
                    </a:p>
                  </a:txBody>
                  <a:tcPr marL="91414" marR="91414" marT="45712" marB="45712"/>
                </a:tc>
                <a:tc>
                  <a:txBody>
                    <a:bodyPr/>
                    <a:lstStyle/>
                    <a:p>
                      <a:r>
                        <a:rPr lang="ru-RU" sz="1800" dirty="0"/>
                        <a:t>КП 3</a:t>
                      </a:r>
                    </a:p>
                  </a:txBody>
                  <a:tcPr marL="91414" marR="91414" marT="45712" marB="45712"/>
                </a:tc>
                <a:tc>
                  <a:txBody>
                    <a:bodyPr/>
                    <a:lstStyle/>
                    <a:p>
                      <a:r>
                        <a:rPr lang="ru-RU" sz="1800" dirty="0"/>
                        <a:t>НМЦД</a:t>
                      </a:r>
                    </a:p>
                  </a:txBody>
                  <a:tcPr marL="91414" marR="91414" marT="45712" marB="45712"/>
                </a:tc>
                <a:extLst>
                  <a:ext uri="{0D108BD9-81ED-4DB2-BD59-A6C34878D82A}">
                    <a16:rowId xmlns:a16="http://schemas.microsoft.com/office/drawing/2014/main" val="10000"/>
                  </a:ext>
                </a:extLst>
              </a:tr>
              <a:tr h="365818">
                <a:tc>
                  <a:txBody>
                    <a:bodyPr/>
                    <a:lstStyle/>
                    <a:p>
                      <a:r>
                        <a:rPr lang="ru-RU" sz="1800" dirty="0"/>
                        <a:t>Товар 1</a:t>
                      </a:r>
                    </a:p>
                  </a:txBody>
                  <a:tcPr marL="91414" marR="91414" marT="45712" marB="45712"/>
                </a:tc>
                <a:tc>
                  <a:txBody>
                    <a:bodyPr/>
                    <a:lstStyle/>
                    <a:p>
                      <a:r>
                        <a:rPr lang="ru-RU" sz="1800" dirty="0"/>
                        <a:t>300</a:t>
                      </a:r>
                    </a:p>
                  </a:txBody>
                  <a:tcPr marL="91414" marR="91414" marT="45712" marB="45712"/>
                </a:tc>
                <a:tc>
                  <a:txBody>
                    <a:bodyPr/>
                    <a:lstStyle/>
                    <a:p>
                      <a:r>
                        <a:rPr lang="ru-RU" sz="1800" dirty="0"/>
                        <a:t>290</a:t>
                      </a:r>
                    </a:p>
                  </a:txBody>
                  <a:tcPr marL="91414" marR="91414" marT="45712" marB="45712"/>
                </a:tc>
                <a:tc>
                  <a:txBody>
                    <a:bodyPr/>
                    <a:lstStyle/>
                    <a:p>
                      <a:r>
                        <a:rPr lang="ru-RU" sz="1800" dirty="0"/>
                        <a:t>299</a:t>
                      </a:r>
                    </a:p>
                  </a:txBody>
                  <a:tcPr marL="91414" marR="91414" marT="45712" marB="45712"/>
                </a:tc>
                <a:tc>
                  <a:txBody>
                    <a:bodyPr/>
                    <a:lstStyle/>
                    <a:p>
                      <a:r>
                        <a:rPr lang="ru-RU" sz="1800" dirty="0"/>
                        <a:t>296</a:t>
                      </a:r>
                    </a:p>
                  </a:txBody>
                  <a:tcPr marL="91414" marR="91414" marT="45712" marB="45712"/>
                </a:tc>
                <a:extLst>
                  <a:ext uri="{0D108BD9-81ED-4DB2-BD59-A6C34878D82A}">
                    <a16:rowId xmlns:a16="http://schemas.microsoft.com/office/drawing/2014/main" val="10001"/>
                  </a:ext>
                </a:extLst>
              </a:tr>
            </a:tbl>
          </a:graphicData>
        </a:graphic>
      </p:graphicFrame>
      <p:sp>
        <p:nvSpPr>
          <p:cNvPr id="6" name="Правая фигурная скобка 5">
            <a:extLst>
              <a:ext uri="{FF2B5EF4-FFF2-40B4-BE49-F238E27FC236}">
                <a16:creationId xmlns:a16="http://schemas.microsoft.com/office/drawing/2014/main" id="{80ADEC53-C0DC-6DB1-1790-3E78C0278B7D}"/>
              </a:ext>
            </a:extLst>
          </p:cNvPr>
          <p:cNvSpPr/>
          <p:nvPr/>
        </p:nvSpPr>
        <p:spPr>
          <a:xfrm>
            <a:off x="6272213" y="769938"/>
            <a:ext cx="431800" cy="18097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63532" name="TextBox 6">
            <a:extLst>
              <a:ext uri="{FF2B5EF4-FFF2-40B4-BE49-F238E27FC236}">
                <a16:creationId xmlns:a16="http://schemas.microsoft.com/office/drawing/2014/main" id="{AC70599A-17E0-2499-A8B8-22E0AA4EB227}"/>
              </a:ext>
            </a:extLst>
          </p:cNvPr>
          <p:cNvSpPr txBox="1">
            <a:spLocks noChangeArrowheads="1"/>
          </p:cNvSpPr>
          <p:nvPr/>
        </p:nvSpPr>
        <p:spPr bwMode="auto">
          <a:xfrm>
            <a:off x="6688138" y="669925"/>
            <a:ext cx="5181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Положения пп "и" п 5 ПП N 1875, касающиеся 300 тыс. рублей, применяются в отношении цены единицы товара, использованной для определения Н(М)ЦД или ЦД, заключаемого с едпоставщиком.</a:t>
            </a:r>
          </a:p>
          <a:p>
            <a:pPr>
              <a:spcBef>
                <a:spcPct val="0"/>
              </a:spcBef>
              <a:buFontTx/>
              <a:buNone/>
            </a:pPr>
            <a:r>
              <a:rPr lang="ru-RU" altLang="ru-RU" sz="1800">
                <a:latin typeface="Arial" panose="020B0604020202020204" pitchFamily="34" charset="0"/>
              </a:rPr>
              <a:t>Требования к ценам, используемым, в свою очередь, для определения цены такой единицы товара, пп "и" п 5 ПП N 1875 не предъявляются</a:t>
            </a:r>
          </a:p>
        </p:txBody>
      </p:sp>
      <p:graphicFrame>
        <p:nvGraphicFramePr>
          <p:cNvPr id="10" name="Объект 3">
            <a:extLst>
              <a:ext uri="{FF2B5EF4-FFF2-40B4-BE49-F238E27FC236}">
                <a16:creationId xmlns:a16="http://schemas.microsoft.com/office/drawing/2014/main" id="{BB72A338-DAE9-3828-ADB5-5633CED8F13C}"/>
              </a:ext>
            </a:extLst>
          </p:cNvPr>
          <p:cNvGraphicFramePr>
            <a:graphicFrameLocks/>
          </p:cNvGraphicFramePr>
          <p:nvPr/>
        </p:nvGraphicFramePr>
        <p:xfrm>
          <a:off x="442913" y="3305175"/>
          <a:ext cx="9541519" cy="2388408"/>
        </p:xfrm>
        <a:graphic>
          <a:graphicData uri="http://schemas.openxmlformats.org/drawingml/2006/table">
            <a:tbl>
              <a:tblPr firstRow="1" bandRow="1">
                <a:tableStyleId>{5C22544A-7EE6-4342-B048-85BDC9FD1C3A}</a:tableStyleId>
              </a:tblPr>
              <a:tblGrid>
                <a:gridCol w="3180508">
                  <a:extLst>
                    <a:ext uri="{9D8B030D-6E8A-4147-A177-3AD203B41FA5}">
                      <a16:colId xmlns:a16="http://schemas.microsoft.com/office/drawing/2014/main" val="20000"/>
                    </a:ext>
                  </a:extLst>
                </a:gridCol>
                <a:gridCol w="1526642">
                  <a:extLst>
                    <a:ext uri="{9D8B030D-6E8A-4147-A177-3AD203B41FA5}">
                      <a16:colId xmlns:a16="http://schemas.microsoft.com/office/drawing/2014/main" val="20001"/>
                    </a:ext>
                  </a:extLst>
                </a:gridCol>
                <a:gridCol w="1150020">
                  <a:extLst>
                    <a:ext uri="{9D8B030D-6E8A-4147-A177-3AD203B41FA5}">
                      <a16:colId xmlns:a16="http://schemas.microsoft.com/office/drawing/2014/main" val="20002"/>
                    </a:ext>
                  </a:extLst>
                </a:gridCol>
                <a:gridCol w="1330398">
                  <a:extLst>
                    <a:ext uri="{9D8B030D-6E8A-4147-A177-3AD203B41FA5}">
                      <a16:colId xmlns:a16="http://schemas.microsoft.com/office/drawing/2014/main" val="20003"/>
                    </a:ext>
                  </a:extLst>
                </a:gridCol>
                <a:gridCol w="2353951">
                  <a:extLst>
                    <a:ext uri="{9D8B030D-6E8A-4147-A177-3AD203B41FA5}">
                      <a16:colId xmlns:a16="http://schemas.microsoft.com/office/drawing/2014/main" val="20004"/>
                    </a:ext>
                  </a:extLst>
                </a:gridCol>
              </a:tblGrid>
              <a:tr h="640412">
                <a:tc>
                  <a:txBody>
                    <a:bodyPr/>
                    <a:lstStyle/>
                    <a:p>
                      <a:r>
                        <a:rPr lang="ru-RU" sz="1800" dirty="0"/>
                        <a:t>Позиция</a:t>
                      </a:r>
                    </a:p>
                  </a:txBody>
                  <a:tcPr marL="91450" marR="91450" marT="45743" marB="45743"/>
                </a:tc>
                <a:tc>
                  <a:txBody>
                    <a:bodyPr/>
                    <a:lstStyle/>
                    <a:p>
                      <a:r>
                        <a:rPr lang="ru-RU" sz="1800" dirty="0"/>
                        <a:t>НМЦД, тыс.</a:t>
                      </a:r>
                    </a:p>
                  </a:txBody>
                  <a:tcPr marL="91450" marR="91450" marT="45743" marB="45743"/>
                </a:tc>
                <a:tc>
                  <a:txBody>
                    <a:bodyPr/>
                    <a:lstStyle/>
                    <a:p>
                      <a:r>
                        <a:rPr lang="ru-RU" sz="1800" dirty="0"/>
                        <a:t>количество</a:t>
                      </a:r>
                    </a:p>
                  </a:txBody>
                  <a:tcPr marL="91450" marR="91450" marT="45743" marB="45743"/>
                </a:tc>
                <a:tc>
                  <a:txBody>
                    <a:bodyPr/>
                    <a:lstStyle/>
                    <a:p>
                      <a:r>
                        <a:rPr lang="ru-RU" sz="1800" dirty="0"/>
                        <a:t>НМЦД поз, руб.</a:t>
                      </a:r>
                    </a:p>
                  </a:txBody>
                  <a:tcPr marL="91450" marR="91450" marT="45743" marB="45743"/>
                </a:tc>
                <a:tc>
                  <a:txBody>
                    <a:bodyPr/>
                    <a:lstStyle/>
                    <a:p>
                      <a:r>
                        <a:rPr lang="ru-RU" sz="1800" dirty="0"/>
                        <a:t>примечание</a:t>
                      </a:r>
                    </a:p>
                  </a:txBody>
                  <a:tcPr marL="91450" marR="91450" marT="45743" marB="45743"/>
                </a:tc>
                <a:extLst>
                  <a:ext uri="{0D108BD9-81ED-4DB2-BD59-A6C34878D82A}">
                    <a16:rowId xmlns:a16="http://schemas.microsoft.com/office/drawing/2014/main" val="10000"/>
                  </a:ext>
                </a:extLst>
              </a:tr>
              <a:tr h="371032">
                <a:tc>
                  <a:txBody>
                    <a:bodyPr/>
                    <a:lstStyle/>
                    <a:p>
                      <a:r>
                        <a:rPr lang="ru-RU" sz="1800" dirty="0"/>
                        <a:t>Товар 1</a:t>
                      </a:r>
                    </a:p>
                  </a:txBody>
                  <a:tcPr marL="91450" marR="91450" marT="45743" marB="45743"/>
                </a:tc>
                <a:tc>
                  <a:txBody>
                    <a:bodyPr/>
                    <a:lstStyle/>
                    <a:p>
                      <a:r>
                        <a:rPr lang="ru-RU" sz="1800" dirty="0"/>
                        <a:t>30</a:t>
                      </a:r>
                    </a:p>
                  </a:txBody>
                  <a:tcPr marL="91450" marR="91450" marT="45743" marB="45743"/>
                </a:tc>
                <a:tc>
                  <a:txBody>
                    <a:bodyPr/>
                    <a:lstStyle/>
                    <a:p>
                      <a:r>
                        <a:rPr lang="ru-RU" sz="1800" dirty="0"/>
                        <a:t>10</a:t>
                      </a:r>
                    </a:p>
                  </a:txBody>
                  <a:tcPr marL="91450" marR="91450" marT="45743" marB="45743"/>
                </a:tc>
                <a:tc>
                  <a:txBody>
                    <a:bodyPr/>
                    <a:lstStyle/>
                    <a:p>
                      <a:r>
                        <a:rPr lang="ru-RU" sz="1800" dirty="0"/>
                        <a:t>300000</a:t>
                      </a:r>
                    </a:p>
                  </a:txBody>
                  <a:tcPr marL="91450" marR="91450" marT="45743" marB="45743"/>
                </a:tc>
                <a:tc>
                  <a:txBody>
                    <a:bodyPr/>
                    <a:lstStyle/>
                    <a:p>
                      <a:r>
                        <a:rPr lang="ru-RU" sz="1800" dirty="0"/>
                        <a:t>Запрет</a:t>
                      </a:r>
                      <a:r>
                        <a:rPr lang="en-US" sz="1800" dirty="0"/>
                        <a:t> – </a:t>
                      </a:r>
                      <a:r>
                        <a:rPr lang="ru-RU" sz="1800" dirty="0"/>
                        <a:t>может не применяться</a:t>
                      </a:r>
                    </a:p>
                  </a:txBody>
                  <a:tcPr marL="91450" marR="91450" marT="45743" marB="45743"/>
                </a:tc>
                <a:extLst>
                  <a:ext uri="{0D108BD9-81ED-4DB2-BD59-A6C34878D82A}">
                    <a16:rowId xmlns:a16="http://schemas.microsoft.com/office/drawing/2014/main" val="10001"/>
                  </a:ext>
                </a:extLst>
              </a:tr>
              <a:tr h="371032">
                <a:tc>
                  <a:txBody>
                    <a:bodyPr/>
                    <a:lstStyle/>
                    <a:p>
                      <a:r>
                        <a:rPr lang="ru-RU" sz="1800" dirty="0"/>
                        <a:t>Товар 2</a:t>
                      </a:r>
                    </a:p>
                  </a:txBody>
                  <a:tcPr marL="91450" marR="91450" marT="45743" marB="45743"/>
                </a:tc>
                <a:tc>
                  <a:txBody>
                    <a:bodyPr/>
                    <a:lstStyle/>
                    <a:p>
                      <a:r>
                        <a:rPr lang="ru-RU" sz="1800" dirty="0"/>
                        <a:t>200</a:t>
                      </a:r>
                    </a:p>
                  </a:txBody>
                  <a:tcPr marL="91450" marR="91450" marT="45743" marB="45743"/>
                </a:tc>
                <a:tc>
                  <a:txBody>
                    <a:bodyPr/>
                    <a:lstStyle/>
                    <a:p>
                      <a:r>
                        <a:rPr lang="ru-RU" sz="1800" dirty="0"/>
                        <a:t>10</a:t>
                      </a:r>
                    </a:p>
                  </a:txBody>
                  <a:tcPr marL="91450" marR="91450" marT="45743" marB="45743"/>
                </a:tc>
                <a:tc>
                  <a:txBody>
                    <a:bodyPr/>
                    <a:lstStyle/>
                    <a:p>
                      <a:r>
                        <a:rPr lang="ru-RU" sz="1800" dirty="0"/>
                        <a:t>2000000</a:t>
                      </a:r>
                    </a:p>
                  </a:txBody>
                  <a:tcPr marL="91450" marR="91450" marT="45743" marB="45743"/>
                </a:tc>
                <a:tc>
                  <a:txBody>
                    <a:bodyPr/>
                    <a:lstStyle/>
                    <a:p>
                      <a:r>
                        <a:rPr lang="ru-RU" sz="1800" dirty="0"/>
                        <a:t>Запрет применяется</a:t>
                      </a:r>
                    </a:p>
                  </a:txBody>
                  <a:tcPr marL="91450" marR="91450" marT="45743" marB="45743"/>
                </a:tc>
                <a:extLst>
                  <a:ext uri="{0D108BD9-81ED-4DB2-BD59-A6C34878D82A}">
                    <a16:rowId xmlns:a16="http://schemas.microsoft.com/office/drawing/2014/main" val="10002"/>
                  </a:ext>
                </a:extLst>
              </a:tr>
              <a:tr h="365806">
                <a:tc>
                  <a:txBody>
                    <a:bodyPr/>
                    <a:lstStyle/>
                    <a:p>
                      <a:r>
                        <a:rPr lang="ru-RU" sz="1800" dirty="0"/>
                        <a:t>Товар 3</a:t>
                      </a:r>
                    </a:p>
                  </a:txBody>
                  <a:tcPr marL="91450" marR="91450" marT="45743" marB="45743"/>
                </a:tc>
                <a:tc>
                  <a:txBody>
                    <a:bodyPr/>
                    <a:lstStyle/>
                    <a:p>
                      <a:r>
                        <a:rPr lang="ru-RU" sz="1800" dirty="0"/>
                        <a:t>50</a:t>
                      </a:r>
                    </a:p>
                  </a:txBody>
                  <a:tcPr marL="91450" marR="91450" marT="45743" marB="45743"/>
                </a:tc>
                <a:tc>
                  <a:txBody>
                    <a:bodyPr/>
                    <a:lstStyle/>
                    <a:p>
                      <a:r>
                        <a:rPr lang="ru-RU" sz="1800" dirty="0"/>
                        <a:t>11</a:t>
                      </a:r>
                    </a:p>
                  </a:txBody>
                  <a:tcPr marL="91450" marR="91450" marT="45743" marB="45743"/>
                </a:tc>
                <a:tc>
                  <a:txBody>
                    <a:bodyPr/>
                    <a:lstStyle/>
                    <a:p>
                      <a:r>
                        <a:rPr lang="ru-RU" sz="1800" dirty="0"/>
                        <a:t>550000</a:t>
                      </a:r>
                    </a:p>
                  </a:txBody>
                  <a:tcPr marL="91450" marR="91450" marT="45743" marB="45743"/>
                </a:tc>
                <a:tc>
                  <a:txBody>
                    <a:bodyPr/>
                    <a:lstStyle/>
                    <a:p>
                      <a:r>
                        <a:rPr lang="ru-RU" sz="1800" dirty="0"/>
                        <a:t>ограничение</a:t>
                      </a:r>
                    </a:p>
                  </a:txBody>
                  <a:tcPr marL="91450" marR="91450" marT="45743" marB="45743"/>
                </a:tc>
                <a:extLst>
                  <a:ext uri="{0D108BD9-81ED-4DB2-BD59-A6C34878D82A}">
                    <a16:rowId xmlns:a16="http://schemas.microsoft.com/office/drawing/2014/main" val="10003"/>
                  </a:ext>
                </a:extLst>
              </a:tr>
              <a:tr h="371032">
                <a:tc>
                  <a:txBody>
                    <a:bodyPr/>
                    <a:lstStyle/>
                    <a:p>
                      <a:r>
                        <a:rPr lang="ru-RU" sz="1800" dirty="0"/>
                        <a:t>НМЦД</a:t>
                      </a:r>
                    </a:p>
                  </a:txBody>
                  <a:tcPr marL="91450" marR="91450" marT="45743" marB="45743"/>
                </a:tc>
                <a:tc>
                  <a:txBody>
                    <a:bodyPr/>
                    <a:lstStyle/>
                    <a:p>
                      <a:endParaRPr lang="ru-RU" sz="1800" dirty="0"/>
                    </a:p>
                  </a:txBody>
                  <a:tcPr marL="91450" marR="91450" marT="45743" marB="45743"/>
                </a:tc>
                <a:tc>
                  <a:txBody>
                    <a:bodyPr/>
                    <a:lstStyle/>
                    <a:p>
                      <a:endParaRPr lang="ru-RU" sz="1800" dirty="0"/>
                    </a:p>
                  </a:txBody>
                  <a:tcPr marL="91450" marR="91450" marT="45743" marB="45743"/>
                </a:tc>
                <a:tc>
                  <a:txBody>
                    <a:bodyPr/>
                    <a:lstStyle/>
                    <a:p>
                      <a:r>
                        <a:rPr lang="ru-RU" sz="1800" dirty="0"/>
                        <a:t>2 850 000</a:t>
                      </a:r>
                    </a:p>
                  </a:txBody>
                  <a:tcPr marL="91450" marR="91450" marT="45743" marB="45743"/>
                </a:tc>
                <a:tc>
                  <a:txBody>
                    <a:bodyPr/>
                    <a:lstStyle/>
                    <a:p>
                      <a:endParaRPr lang="ru-RU" sz="1800" dirty="0"/>
                    </a:p>
                  </a:txBody>
                  <a:tcPr marL="91450" marR="91450" marT="45743" marB="45743"/>
                </a:tc>
                <a:extLst>
                  <a:ext uri="{0D108BD9-81ED-4DB2-BD59-A6C34878D82A}">
                    <a16:rowId xmlns:a16="http://schemas.microsoft.com/office/drawing/2014/main" val="10004"/>
                  </a:ext>
                </a:extLst>
              </a:tr>
            </a:tbl>
          </a:graphicData>
        </a:graphic>
      </p:graphicFrame>
      <p:pic>
        <p:nvPicPr>
          <p:cNvPr id="63573" name="Рисунок 1">
            <a:extLst>
              <a:ext uri="{FF2B5EF4-FFF2-40B4-BE49-F238E27FC236}">
                <a16:creationId xmlns:a16="http://schemas.microsoft.com/office/drawing/2014/main" id="{DFE6E978-8989-1DBD-059F-8C5C2ED25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AC176D-A08E-D46B-F2AE-A401334C87BF}"/>
              </a:ext>
            </a:extLst>
          </p:cNvPr>
          <p:cNvSpPr txBox="1"/>
          <p:nvPr/>
        </p:nvSpPr>
        <p:spPr>
          <a:xfrm>
            <a:off x="754063" y="2700338"/>
            <a:ext cx="5846762" cy="312737"/>
          </a:xfrm>
          <a:prstGeom prst="rect">
            <a:avLst/>
          </a:prstGeom>
          <a:solidFill>
            <a:schemeClr val="bg1">
              <a:lumMod val="85000"/>
            </a:schemeClr>
          </a:solidFill>
        </p:spPr>
        <p:txBody>
          <a:bodyPr>
            <a:spAutoFit/>
          </a:bodyPr>
          <a:lstStyle/>
          <a:p>
            <a:pPr>
              <a:defRPr/>
            </a:pPr>
            <a:r>
              <a:rPr lang="ru-RU" sz="1440" i="1" dirty="0">
                <a:cs typeface="Arial" panose="020B0604020202020204" pitchFamily="34" charset="0"/>
              </a:rPr>
              <a:t>См. ПИСЬМО Минфина РФ от 3 марта 2025 г. N 24-03-09/20370</a:t>
            </a:r>
          </a:p>
        </p:txBody>
      </p:sp>
      <p:sp>
        <p:nvSpPr>
          <p:cNvPr id="63575" name="TextBox 1">
            <a:extLst>
              <a:ext uri="{FF2B5EF4-FFF2-40B4-BE49-F238E27FC236}">
                <a16:creationId xmlns:a16="http://schemas.microsoft.com/office/drawing/2014/main" id="{88736397-652D-DBD2-79FB-5E22A7381D64}"/>
              </a:ext>
            </a:extLst>
          </p:cNvPr>
          <p:cNvSpPr txBox="1">
            <a:spLocks noChangeArrowheads="1"/>
          </p:cNvSpPr>
          <p:nvPr/>
        </p:nvSpPr>
        <p:spPr bwMode="auto">
          <a:xfrm>
            <a:off x="479425" y="5661025"/>
            <a:ext cx="11390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Если проводится совместный конкурс или аукцион - применяются в отношении начальной (максимальной) цены каждого контракта (договора), заключаемого по результатам проведения совместного конкурса или аукциона. -  </a:t>
            </a:r>
            <a:r>
              <a:rPr lang="ru-RU" altLang="ru-RU" sz="1800" b="1" i="1">
                <a:latin typeface="Arial" panose="020B0604020202020204" pitchFamily="34" charset="0"/>
              </a:rPr>
              <a:t>ПИСЬМО Минфина РФ от 25 июня 2025 г. N 24-06-06/61858</a:t>
            </a:r>
            <a:r>
              <a:rPr lang="ru-RU" altLang="ru-RU" sz="1800">
                <a:latin typeface="Arial" panose="020B0604020202020204" pitchFamily="34" charset="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A85B29-895B-CEAD-167B-997900739459}"/>
              </a:ext>
            </a:extLst>
          </p:cNvPr>
          <p:cNvSpPr>
            <a:spLocks noGrp="1"/>
          </p:cNvSpPr>
          <p:nvPr>
            <p:ph type="title"/>
          </p:nvPr>
        </p:nvSpPr>
        <p:spPr>
          <a:xfrm>
            <a:off x="2208213" y="46038"/>
            <a:ext cx="9983787" cy="477837"/>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Механизм установления ограничений</a:t>
            </a:r>
          </a:p>
        </p:txBody>
      </p:sp>
      <p:pic>
        <p:nvPicPr>
          <p:cNvPr id="64515" name="Рисунок 1">
            <a:extLst>
              <a:ext uri="{FF2B5EF4-FFF2-40B4-BE49-F238E27FC236}">
                <a16:creationId xmlns:a16="http://schemas.microsoft.com/office/drawing/2014/main" id="{9F654D45-BC30-9FD3-3B4F-7EBD9874C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Объект 3">
            <a:extLst>
              <a:ext uri="{FF2B5EF4-FFF2-40B4-BE49-F238E27FC236}">
                <a16:creationId xmlns:a16="http://schemas.microsoft.com/office/drawing/2014/main" id="{463FC623-72C9-948E-0426-146D92913F9E}"/>
              </a:ext>
            </a:extLst>
          </p:cNvPr>
          <p:cNvGraphicFramePr>
            <a:graphicFrameLocks noGrp="1"/>
          </p:cNvGraphicFramePr>
          <p:nvPr>
            <p:ph idx="1"/>
          </p:nvPr>
        </p:nvGraphicFramePr>
        <p:xfrm>
          <a:off x="144463" y="1076325"/>
          <a:ext cx="11928475" cy="2933700"/>
        </p:xfrm>
        <a:graphic>
          <a:graphicData uri="http://schemas.openxmlformats.org/drawingml/2006/table">
            <a:tbl>
              <a:tblPr firstRow="1" bandRow="1">
                <a:tableStyleId>{5C22544A-7EE6-4342-B048-85BDC9FD1C3A}</a:tableStyleId>
              </a:tblPr>
              <a:tblGrid>
                <a:gridCol w="5809322">
                  <a:extLst>
                    <a:ext uri="{9D8B030D-6E8A-4147-A177-3AD203B41FA5}">
                      <a16:colId xmlns:a16="http://schemas.microsoft.com/office/drawing/2014/main" val="20000"/>
                    </a:ext>
                  </a:extLst>
                </a:gridCol>
                <a:gridCol w="6119153">
                  <a:extLst>
                    <a:ext uri="{9D8B030D-6E8A-4147-A177-3AD203B41FA5}">
                      <a16:colId xmlns:a16="http://schemas.microsoft.com/office/drawing/2014/main" val="20001"/>
                    </a:ext>
                  </a:extLst>
                </a:gridCol>
              </a:tblGrid>
              <a:tr h="396272">
                <a:tc>
                  <a:txBody>
                    <a:bodyPr/>
                    <a:lstStyle/>
                    <a:p>
                      <a:pPr algn="ctr"/>
                      <a:r>
                        <a:rPr lang="ru-RU" sz="2000" dirty="0">
                          <a:latin typeface="Arial" panose="020B0604020202020204" pitchFamily="34" charset="0"/>
                          <a:cs typeface="Arial" panose="020B0604020202020204" pitchFamily="34" charset="0"/>
                        </a:rPr>
                        <a:t>ТОВАР (п. 2 ч. 4 ст. 3.1-4)</a:t>
                      </a:r>
                    </a:p>
                  </a:txBody>
                  <a:tcPr marL="91436" marR="91436" marT="45721" marB="45721"/>
                </a:tc>
                <a:tc>
                  <a:txBody>
                    <a:bodyPr/>
                    <a:lstStyle/>
                    <a:p>
                      <a:pPr algn="ctr"/>
                      <a:r>
                        <a:rPr lang="ru-RU" sz="2000" dirty="0">
                          <a:latin typeface="Arial" panose="020B0604020202020204" pitchFamily="34" charset="0"/>
                          <a:cs typeface="Arial" panose="020B0604020202020204" pitchFamily="34" charset="0"/>
                        </a:rPr>
                        <a:t>РАБОТА, УСЛУГА  (п.2 ч. 5 ст. 3.1-4)</a:t>
                      </a:r>
                    </a:p>
                  </a:txBody>
                  <a:tcPr marL="91436" marR="91436" marT="45721" marB="45721"/>
                </a:tc>
                <a:extLst>
                  <a:ext uri="{0D108BD9-81ED-4DB2-BD59-A6C34878D82A}">
                    <a16:rowId xmlns:a16="http://schemas.microsoft.com/office/drawing/2014/main" val="10000"/>
                  </a:ext>
                </a:extLst>
              </a:tr>
              <a:tr h="2537428">
                <a:tc>
                  <a:txBody>
                    <a:bodyPr/>
                    <a:lstStyle/>
                    <a:p>
                      <a:r>
                        <a:rPr lang="ru-RU" sz="1200" b="0" dirty="0">
                          <a:effectLst/>
                          <a:latin typeface="Arial" panose="020B0604020202020204" pitchFamily="34" charset="0"/>
                          <a:cs typeface="Arial" panose="020B0604020202020204" pitchFamily="34" charset="0"/>
                        </a:rPr>
                        <a:t>а) </a:t>
                      </a:r>
                      <a:r>
                        <a:rPr lang="ru-RU" sz="1200" b="1" dirty="0">
                          <a:effectLst/>
                          <a:latin typeface="Arial" panose="020B0604020202020204" pitchFamily="34" charset="0"/>
                          <a:cs typeface="Arial" panose="020B0604020202020204" pitchFamily="34" charset="0"/>
                        </a:rPr>
                        <a:t>заключение договора </a:t>
                      </a:r>
                      <a:r>
                        <a:rPr lang="ru-RU" sz="1200" b="0" dirty="0">
                          <a:effectLst/>
                          <a:latin typeface="Arial" panose="020B0604020202020204" pitchFamily="34" charset="0"/>
                          <a:cs typeface="Arial" panose="020B0604020202020204" pitchFamily="34" charset="0"/>
                        </a:rPr>
                        <a:t>на поставку товара, происходящего </a:t>
                      </a:r>
                      <a:r>
                        <a:rPr lang="ru-RU" sz="1200" b="1" dirty="0">
                          <a:effectLst/>
                          <a:latin typeface="Arial" panose="020B0604020202020204" pitchFamily="34" charset="0"/>
                          <a:cs typeface="Arial" panose="020B0604020202020204" pitchFamily="34" charset="0"/>
                        </a:rPr>
                        <a:t>из иностранного государства</a:t>
                      </a:r>
                      <a:r>
                        <a:rPr lang="ru-RU" sz="1200" b="0" dirty="0">
                          <a:effectLst/>
                          <a:latin typeface="Arial" panose="020B0604020202020204" pitchFamily="34" charset="0"/>
                          <a:cs typeface="Arial" panose="020B0604020202020204" pitchFamily="34" charset="0"/>
                        </a:rPr>
                        <a:t>, если </a:t>
                      </a:r>
                      <a:r>
                        <a:rPr lang="ru-RU" sz="1200" b="1" dirty="0">
                          <a:effectLst/>
                          <a:latin typeface="Arial" panose="020B0604020202020204" pitchFamily="34" charset="0"/>
                          <a:cs typeface="Arial" panose="020B0604020202020204" pitchFamily="34" charset="0"/>
                        </a:rPr>
                        <a:t>поданы заявка на участие в закупке</a:t>
                      </a:r>
                      <a:r>
                        <a:rPr lang="ru-RU" sz="1200" b="0" dirty="0">
                          <a:effectLst/>
                          <a:latin typeface="Arial" panose="020B0604020202020204" pitchFamily="34" charset="0"/>
                          <a:cs typeface="Arial" panose="020B0604020202020204" pitchFamily="34" charset="0"/>
                        </a:rPr>
                        <a:t>, окончательное предложение, </a:t>
                      </a:r>
                      <a:r>
                        <a:rPr lang="ru-RU" sz="1200" b="1" dirty="0">
                          <a:effectLst/>
                          <a:latin typeface="Arial" panose="020B0604020202020204" pitchFamily="34" charset="0"/>
                          <a:cs typeface="Arial" panose="020B0604020202020204" pitchFamily="34" charset="0"/>
                        </a:rPr>
                        <a:t>признанные по результатам их рассмотрения соответствующими требованиям положения о закупке</a:t>
                      </a:r>
                      <a:r>
                        <a:rPr lang="ru-RU" sz="1200" b="0" dirty="0">
                          <a:effectLst/>
                          <a:latin typeface="Arial" panose="020B0604020202020204" pitchFamily="34" charset="0"/>
                          <a:cs typeface="Arial" panose="020B0604020202020204" pitchFamily="34" charset="0"/>
                        </a:rPr>
                        <a:t>, извещения об осуществлении конкурентной закупки (в случае проведения конкурентной закупки), документации о конкурентной закупке (в случае проведения конкурентной закупки) и </a:t>
                      </a:r>
                      <a:r>
                        <a:rPr lang="ru-RU" sz="1200" b="1" dirty="0">
                          <a:effectLst/>
                          <a:latin typeface="Arial" panose="020B0604020202020204" pitchFamily="34" charset="0"/>
                          <a:cs typeface="Arial" panose="020B0604020202020204" pitchFamily="34" charset="0"/>
                        </a:rPr>
                        <a:t>содержащие предложения о поставке товара российского происхождения</a:t>
                      </a:r>
                      <a:r>
                        <a:rPr lang="ru-RU" sz="1200" b="0" dirty="0">
                          <a:effectLst/>
                          <a:latin typeface="Arial" panose="020B0604020202020204" pitchFamily="34" charset="0"/>
                          <a:cs typeface="Arial" panose="020B0604020202020204" pitchFamily="34" charset="0"/>
                        </a:rPr>
                        <a:t>;</a:t>
                      </a:r>
                      <a:br>
                        <a:rPr lang="ru-RU" sz="1200" b="0" dirty="0">
                          <a:effectLst/>
                          <a:latin typeface="Arial" panose="020B0604020202020204" pitchFamily="34" charset="0"/>
                          <a:cs typeface="Arial" panose="020B0604020202020204" pitchFamily="34" charset="0"/>
                        </a:rPr>
                      </a:br>
                      <a:endParaRPr lang="ru-RU" sz="1200" b="0" dirty="0">
                        <a:effectLst/>
                        <a:latin typeface="Arial" panose="020B0604020202020204" pitchFamily="34" charset="0"/>
                        <a:cs typeface="Arial" panose="020B0604020202020204" pitchFamily="34" charset="0"/>
                      </a:endParaRPr>
                    </a:p>
                    <a:p>
                      <a:r>
                        <a:rPr lang="ru-RU" sz="1200" b="0" dirty="0">
                          <a:effectLst/>
                          <a:latin typeface="Arial" panose="020B0604020202020204" pitchFamily="34" charset="0"/>
                          <a:cs typeface="Arial" panose="020B0604020202020204" pitchFamily="34" charset="0"/>
                        </a:rPr>
                        <a:t>б) при исполнении договора замена товара на происходящий из иностранного государства товар, в отношении которого установлено данное ограничение, если договор предусматривает поставку товара российского происхождения; </a:t>
                      </a:r>
                      <a:endParaRPr lang="ru-RU" sz="1200" dirty="0">
                        <a:latin typeface="Arial" panose="020B0604020202020204" pitchFamily="34" charset="0"/>
                        <a:cs typeface="Arial" panose="020B0604020202020204" pitchFamily="34" charset="0"/>
                      </a:endParaRPr>
                    </a:p>
                  </a:txBody>
                  <a:tcPr marL="91436" marR="91436" marT="45721" marB="45721"/>
                </a:tc>
                <a:tc>
                  <a:txBody>
                    <a:bodyPr/>
                    <a:lstStyle/>
                    <a:p>
                      <a:r>
                        <a:rPr lang="ru-RU" sz="1200" dirty="0">
                          <a:latin typeface="Arial" panose="020B0604020202020204" pitchFamily="34" charset="0"/>
                          <a:cs typeface="Arial" panose="020B0604020202020204" pitchFamily="34" charset="0"/>
                        </a:rPr>
                        <a:t>а) заключение договора с участником закупки, </a:t>
                      </a:r>
                      <a:r>
                        <a:rPr lang="ru-RU" sz="1200" b="1" dirty="0">
                          <a:latin typeface="Arial" panose="020B0604020202020204" pitchFamily="34" charset="0"/>
                          <a:cs typeface="Arial" panose="020B0604020202020204" pitchFamily="34" charset="0"/>
                        </a:rPr>
                        <a:t>являющимся иностранным лицом</a:t>
                      </a:r>
                      <a:r>
                        <a:rPr lang="ru-RU" sz="1200" dirty="0">
                          <a:latin typeface="Arial" panose="020B0604020202020204" pitchFamily="34" charset="0"/>
                          <a:cs typeface="Arial" panose="020B0604020202020204" pitchFamily="34" charset="0"/>
                        </a:rPr>
                        <a:t>, если </a:t>
                      </a:r>
                      <a:r>
                        <a:rPr lang="ru-RU" sz="1200" b="1" dirty="0">
                          <a:latin typeface="Arial" panose="020B0604020202020204" pitchFamily="34" charset="0"/>
                          <a:cs typeface="Arial" panose="020B0604020202020204" pitchFamily="34" charset="0"/>
                        </a:rPr>
                        <a:t>российским лицом поданы заявка </a:t>
                      </a:r>
                      <a:r>
                        <a:rPr lang="ru-RU" sz="1200" dirty="0">
                          <a:latin typeface="Arial" panose="020B0604020202020204" pitchFamily="34" charset="0"/>
                          <a:cs typeface="Arial" panose="020B0604020202020204" pitchFamily="34" charset="0"/>
                        </a:rPr>
                        <a:t>на участие в закупке, окончательное предложение, признанные по результатам их рассмотрения соответствующими требованиям положения о закупке, извещения об осуществлении конкурентной закупки (в случае проведения конкурентной закупки), документации о конкурентной закупке (в случае проведения конкурентной закупки);</a:t>
                      </a:r>
                    </a:p>
                    <a:p>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б) перемена подрядчика (исполнителя) (в случае, если эта перемена допускается гражданским законодательством), с которым заключен договор, на иностранное лицо, которое зарегистрировано на территории иностранного государства, в отношении которого установлено данное ограничение, если договор заключен с российским лицом;</a:t>
                      </a:r>
                    </a:p>
                  </a:txBody>
                  <a:tcPr marL="91436" marR="91436" marT="45721" marB="45721"/>
                </a:tc>
                <a:extLst>
                  <a:ext uri="{0D108BD9-81ED-4DB2-BD59-A6C34878D82A}">
                    <a16:rowId xmlns:a16="http://schemas.microsoft.com/office/drawing/2014/main" val="10001"/>
                  </a:ext>
                </a:extLst>
              </a:tr>
            </a:tbl>
          </a:graphicData>
        </a:graphic>
      </p:graphicFrame>
      <p:sp>
        <p:nvSpPr>
          <p:cNvPr id="64527" name="TextBox 2">
            <a:extLst>
              <a:ext uri="{FF2B5EF4-FFF2-40B4-BE49-F238E27FC236}">
                <a16:creationId xmlns:a16="http://schemas.microsoft.com/office/drawing/2014/main" id="{1AA5BD74-F958-1C80-76DA-846FD30E7061}"/>
              </a:ext>
            </a:extLst>
          </p:cNvPr>
          <p:cNvSpPr txBox="1">
            <a:spLocks noChangeArrowheads="1"/>
          </p:cNvSpPr>
          <p:nvPr/>
        </p:nvSpPr>
        <p:spPr bwMode="auto">
          <a:xfrm>
            <a:off x="144463" y="658813"/>
            <a:ext cx="1192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rPr>
              <a:t>если Правительством Российской Федерации установлено ограничение закупок товара, не допускаются:</a:t>
            </a:r>
          </a:p>
        </p:txBody>
      </p:sp>
      <p:sp>
        <p:nvSpPr>
          <p:cNvPr id="3" name="TextBox 2">
            <a:extLst>
              <a:ext uri="{FF2B5EF4-FFF2-40B4-BE49-F238E27FC236}">
                <a16:creationId xmlns:a16="http://schemas.microsoft.com/office/drawing/2014/main" id="{AA4F0E86-CEA0-D438-88F7-4CD9801D7D21}"/>
              </a:ext>
            </a:extLst>
          </p:cNvPr>
          <p:cNvSpPr txBox="1"/>
          <p:nvPr/>
        </p:nvSpPr>
        <p:spPr>
          <a:xfrm>
            <a:off x="185738" y="3949700"/>
            <a:ext cx="11914187" cy="2862263"/>
          </a:xfrm>
          <a:prstGeom prst="rect">
            <a:avLst/>
          </a:prstGeom>
          <a:noFill/>
          <a:ln>
            <a:solidFill>
              <a:schemeClr val="accent1">
                <a:shade val="15000"/>
              </a:schemeClr>
            </a:solidFill>
          </a:ln>
        </p:spPr>
        <p:txBody>
          <a:bodyPr>
            <a:spAutoFit/>
          </a:bodyPr>
          <a:lstStyle/>
          <a:p>
            <a:pPr>
              <a:defRPr/>
            </a:pPr>
            <a:r>
              <a:rPr lang="ru-RU" sz="1200" dirty="0"/>
              <a:t>Закон 223-ФЗ не дает ответа на вопрос, как технически не заключать договор на поставку иностранного товара, поэтому решение данного вопроса остается на усмотрение заказчика.</a:t>
            </a:r>
          </a:p>
          <a:p>
            <a:pPr>
              <a:defRPr/>
            </a:pPr>
            <a:r>
              <a:rPr lang="ru-RU" sz="1200" b="1" dirty="0"/>
              <a:t>Вариант №1:</a:t>
            </a:r>
            <a:r>
              <a:rPr lang="ru-RU" sz="1200" dirty="0"/>
              <a:t> Предусмотреть в </a:t>
            </a:r>
            <a:r>
              <a:rPr lang="ru-RU" sz="1200" dirty="0" err="1"/>
              <a:t>ПоЗ</a:t>
            </a:r>
            <a:r>
              <a:rPr lang="ru-RU" sz="1200" dirty="0"/>
              <a:t> только текст из ч.4 ст. 3.1-4 Закона 223-ФЗ и отказываться заключать договор с участником, который предложил иностранные ТРУ, когда сработало ограничение (в этом случае возникает необходимость доработки соответствующего раздела </a:t>
            </a:r>
            <a:r>
              <a:rPr lang="ru-RU" sz="1200" dirty="0" err="1"/>
              <a:t>ПоЗ</a:t>
            </a:r>
            <a:r>
              <a:rPr lang="ru-RU" sz="1200" dirty="0"/>
              <a:t> и указание в нем алгоритма дальнейшего движения проекта договора к следующему участнику);</a:t>
            </a:r>
          </a:p>
          <a:p>
            <a:pPr>
              <a:defRPr/>
            </a:pPr>
            <a:r>
              <a:rPr lang="ru-RU" sz="1200" b="1" dirty="0"/>
              <a:t>Вариант №2:</a:t>
            </a:r>
            <a:r>
              <a:rPr lang="ru-RU" sz="1200" dirty="0"/>
              <a:t> Предусмотреть в </a:t>
            </a:r>
            <a:r>
              <a:rPr lang="ru-RU" sz="1200" dirty="0" err="1"/>
              <a:t>ПоЗ</a:t>
            </a:r>
            <a:r>
              <a:rPr lang="ru-RU" sz="1200" dirty="0"/>
              <a:t> основания для отклонения заявки на этапе ее рассмотрения (чтобы не доходить до стадии заключения договора с участником, с которым такой договор не может быть заключен). </a:t>
            </a:r>
          </a:p>
          <a:p>
            <a:pPr>
              <a:defRPr/>
            </a:pPr>
            <a:r>
              <a:rPr lang="ru-RU" sz="1200" b="1" dirty="0"/>
              <a:t>Пример для </a:t>
            </a:r>
            <a:r>
              <a:rPr lang="ru-RU" sz="1200" b="1" dirty="0" err="1"/>
              <a:t>ПоЗ</a:t>
            </a:r>
            <a:r>
              <a:rPr lang="ru-RU" sz="1200" b="1" dirty="0"/>
              <a:t> (для конкурентных закупок):</a:t>
            </a:r>
            <a:endParaRPr lang="ru-RU" sz="1200" dirty="0"/>
          </a:p>
          <a:p>
            <a:pPr>
              <a:defRPr/>
            </a:pPr>
            <a:r>
              <a:rPr lang="ru-RU" sz="1200" dirty="0"/>
              <a:t>Все заявки на участие в закупке, содержащие предложения о поставке товара, происходящего из иностранного государства, подлежат отклонению, если на участие в закупке подана и по результатам рассмотрения признана соответствующей требованиям извещения об осуществлении закупки и (или) документации о закупке заявка, содержащая предложение о поставке товара российского происхождения либо происхождения из стран ЕАЭС (кроме Российской Федерации). </a:t>
            </a:r>
          </a:p>
          <a:p>
            <a:pPr>
              <a:defRPr/>
            </a:pPr>
            <a:r>
              <a:rPr lang="ru-RU" sz="1200" dirty="0"/>
              <a:t>В случае, если в объект закупки входит несколько наименований товара, заявка подлежит отклонению, если в ней предложена хотя бы одна позиция товара, происходящего из иностранного государства, в то время как на участие в закупке подана и по результатам рассмотрения признана соответствующей требованиям извещения об осуществлении закупки и (или) документации о закупке заявка, содержащая предложение о поставке всех товаров российского происхождения либо происхождения из стран ЕАЭС (кроме Российской Федерации).</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E8FC0E-FE9B-8211-669B-1738D1CF4DEE}"/>
              </a:ext>
            </a:extLst>
          </p:cNvPr>
          <p:cNvSpPr>
            <a:spLocks noGrp="1"/>
          </p:cNvSpPr>
          <p:nvPr>
            <p:ph type="title"/>
          </p:nvPr>
        </p:nvSpPr>
        <p:spPr>
          <a:xfrm>
            <a:off x="2208213" y="46038"/>
            <a:ext cx="9983787" cy="720725"/>
          </a:xfrm>
          <a:solidFill>
            <a:schemeClr val="accent6"/>
          </a:solidFill>
        </p:spPr>
        <p:txBody>
          <a:bodyPr rtlCol="0">
            <a:noAutofit/>
          </a:bodyPr>
          <a:lstStyle/>
          <a:p>
            <a:pPr eaLnBrk="1" fontAlgn="auto" hangingPunct="1">
              <a:spcAft>
                <a:spcPts val="0"/>
              </a:spcAft>
              <a:defRPr/>
            </a:pPr>
            <a:r>
              <a:rPr lang="ru-RU" sz="2400" b="1" dirty="0">
                <a:solidFill>
                  <a:schemeClr val="bg1"/>
                </a:solidFill>
                <a:latin typeface="Arial" panose="020B0604020202020204" pitchFamily="34" charset="0"/>
                <a:cs typeface="Arial" panose="020B0604020202020204" pitchFamily="34" charset="0"/>
              </a:rPr>
              <a:t>Когда ограничение может не применяться –(п. 6 ПП 1875)</a:t>
            </a:r>
          </a:p>
        </p:txBody>
      </p:sp>
      <p:pic>
        <p:nvPicPr>
          <p:cNvPr id="66563" name="Рисунок 1">
            <a:extLst>
              <a:ext uri="{FF2B5EF4-FFF2-40B4-BE49-F238E27FC236}">
                <a16:creationId xmlns:a16="http://schemas.microsoft.com/office/drawing/2014/main" id="{CA0D4AF7-D75D-9B8F-C358-54C8A9004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DF93A007-79F8-519E-DB4E-0543CA1A9326}"/>
              </a:ext>
            </a:extLst>
          </p:cNvPr>
          <p:cNvSpPr>
            <a:spLocks noGrp="1"/>
          </p:cNvSpPr>
          <p:nvPr>
            <p:ph idx="1"/>
          </p:nvPr>
        </p:nvSpPr>
        <p:spPr>
          <a:xfrm>
            <a:off x="407988" y="1165225"/>
            <a:ext cx="11591925" cy="5503863"/>
          </a:xfrm>
        </p:spPr>
        <p:txBody>
          <a:bodyPr/>
          <a:lstStyle/>
          <a:p>
            <a:pPr eaLnBrk="1" hangingPunct="1">
              <a:defRPr/>
            </a:pPr>
            <a:r>
              <a:rPr lang="ru-RU" altLang="ru-RU" sz="2100" dirty="0">
                <a:latin typeface="Arial" panose="020B0604020202020204" pitchFamily="34" charset="0"/>
              </a:rPr>
              <a:t>а)	товар определенного товарного знака ввиду его несовместимости 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 (</a:t>
            </a:r>
            <a:r>
              <a:rPr lang="ru-RU" altLang="ru-RU" sz="2100" i="1" dirty="0">
                <a:latin typeface="Arial" panose="020B0604020202020204" pitchFamily="34" charset="0"/>
              </a:rPr>
              <a:t>исключение: п. 371 перечня 2 -Тест-полоски для определения содержания глюкозы в крови</a:t>
            </a:r>
            <a:r>
              <a:rPr lang="ru-RU" altLang="ru-RU" sz="2100" dirty="0">
                <a:latin typeface="Arial" panose="020B0604020202020204" pitchFamily="34" charset="0"/>
              </a:rPr>
              <a:t>) ;</a:t>
            </a:r>
          </a:p>
          <a:p>
            <a:pPr eaLnBrk="1" hangingPunct="1">
              <a:defRPr/>
            </a:pPr>
            <a:r>
              <a:rPr lang="ru-RU" altLang="ru-RU" sz="2100" dirty="0">
                <a:latin typeface="Arial" panose="020B0604020202020204" pitchFamily="34" charset="0"/>
              </a:rPr>
              <a:t>б)	товара из числа </a:t>
            </a:r>
            <a:r>
              <a:rPr lang="ru-RU" altLang="ru-RU" sz="2100" b="1" dirty="0">
                <a:latin typeface="Arial" panose="020B0604020202020204" pitchFamily="34" charset="0"/>
              </a:rPr>
              <a:t>запасных частей и расходных материалов к машинам </a:t>
            </a:r>
            <a:r>
              <a:rPr lang="ru-RU" altLang="ru-RU" sz="2100" dirty="0">
                <a:latin typeface="Arial" panose="020B0604020202020204" pitchFamily="34" charset="0"/>
              </a:rPr>
              <a:t>и оборудованию, используемым заказчиком, в соответствии </a:t>
            </a:r>
            <a:r>
              <a:rPr lang="ru-RU" altLang="ru-RU" sz="2100" b="1" dirty="0">
                <a:latin typeface="Arial" panose="020B0604020202020204" pitchFamily="34" charset="0"/>
              </a:rPr>
              <a:t>с технической документацией на указанные машины и оборудование</a:t>
            </a:r>
            <a:r>
              <a:rPr lang="ru-RU" altLang="ru-RU" sz="2100" dirty="0">
                <a:latin typeface="Arial" panose="020B0604020202020204" pitchFamily="34" charset="0"/>
              </a:rPr>
              <a:t> (</a:t>
            </a:r>
            <a:r>
              <a:rPr lang="ru-RU" altLang="ru-RU" sz="2100" i="1" dirty="0">
                <a:latin typeface="Arial" panose="020B0604020202020204" pitchFamily="34" charset="0"/>
              </a:rPr>
              <a:t>исключение: не применяются при осуществлении закупок товаров, указанных в перечне № 2 и являющихся расходными материалами, комплектующими, принадлежностями к медицинским изделиям</a:t>
            </a:r>
            <a:r>
              <a:rPr lang="ru-RU" altLang="ru-RU" sz="2100" dirty="0">
                <a:latin typeface="Arial" panose="020B0604020202020204" pitchFamily="34" charset="0"/>
              </a:rPr>
              <a:t>);</a:t>
            </a:r>
          </a:p>
          <a:p>
            <a:pPr eaLnBrk="1" hangingPunct="1">
              <a:defRPr/>
            </a:pPr>
            <a:r>
              <a:rPr lang="ru-RU" altLang="ru-RU" sz="2100" dirty="0">
                <a:latin typeface="Arial" panose="020B0604020202020204" pitchFamily="34" charset="0"/>
              </a:rPr>
              <a:t>в)	товаров, указанных в позициях 100 и 101 перечня </a:t>
            </a:r>
            <a:r>
              <a:rPr lang="ru-RU" altLang="ru-RU" sz="2100" i="1" dirty="0">
                <a:latin typeface="Arial" panose="020B0604020202020204" pitchFamily="34" charset="0"/>
              </a:rPr>
              <a:t>(</a:t>
            </a:r>
            <a:r>
              <a:rPr lang="ru-RU" altLang="ru-RU" sz="2100" i="1" dirty="0">
                <a:solidFill>
                  <a:srgbClr val="000000"/>
                </a:solidFill>
                <a:latin typeface="Arial" panose="020B0604020202020204" pitchFamily="34" charset="0"/>
                <a:cs typeface="Times New Roman" panose="02020603050405020304" pitchFamily="18" charset="0"/>
              </a:rPr>
              <a:t>Оружие спортивное огнестрельное с нарезным стволом и Патроны и боеприпасы прочие и их детали)</a:t>
            </a:r>
            <a:r>
              <a:rPr lang="ru-RU" altLang="ru-RU" sz="2100" dirty="0">
                <a:latin typeface="Arial" panose="020B0604020202020204" pitchFamily="34" charset="0"/>
              </a:rPr>
              <a:t>, являющегося приложением № 2, в целях обеспечения нужд спорта высших достижений;</a:t>
            </a:r>
          </a:p>
          <a:p>
            <a:pPr eaLnBrk="1" hangingPunct="1">
              <a:defRPr/>
            </a:pPr>
            <a:r>
              <a:rPr lang="ru-RU" altLang="ru-RU" sz="2100" dirty="0">
                <a:latin typeface="Arial" panose="020B0604020202020204" pitchFamily="34" charset="0"/>
              </a:rPr>
              <a:t>г)	товара из числа запасных частей и деталей к используемому оружию спортивному огнестрельному с нарезным стволом, происходящему из иностранного государства.</a:t>
            </a:r>
          </a:p>
          <a:p>
            <a:pPr marL="0" indent="0">
              <a:buFont typeface="Arial" panose="020B0604020202020204" pitchFamily="34" charset="0"/>
              <a:buNone/>
              <a:defRPr/>
            </a:pPr>
            <a:endParaRPr lang="ru-RU" sz="2100" dirty="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a:extLst>
              <a:ext uri="{FF2B5EF4-FFF2-40B4-BE49-F238E27FC236}">
                <a16:creationId xmlns:a16="http://schemas.microsoft.com/office/drawing/2014/main" id="{83B940C6-872B-63D4-7517-E00B7B34C684}"/>
              </a:ext>
            </a:extLst>
          </p:cNvPr>
          <p:cNvSpPr>
            <a:spLocks noGrp="1"/>
          </p:cNvSpPr>
          <p:nvPr>
            <p:ph type="title"/>
          </p:nvPr>
        </p:nvSpPr>
        <p:spPr>
          <a:xfrm>
            <a:off x="4440238" y="65088"/>
            <a:ext cx="7358062" cy="457200"/>
          </a:xfrm>
        </p:spPr>
        <p:txBody>
          <a:bodyPr/>
          <a:lstStyle/>
          <a:p>
            <a:r>
              <a:rPr lang="ru-RU" altLang="ru-RU" sz="2800" b="1">
                <a:solidFill>
                  <a:srgbClr val="00B0F0"/>
                </a:solidFill>
                <a:latin typeface="Arial" panose="020B0604020202020204" pitchFamily="34" charset="0"/>
                <a:cs typeface="Arial" panose="020B0604020202020204" pitchFamily="34" charset="0"/>
              </a:rPr>
              <a:t>Практика не применения ограничения</a:t>
            </a:r>
          </a:p>
        </p:txBody>
      </p:sp>
      <p:sp>
        <p:nvSpPr>
          <p:cNvPr id="3" name="Объект 2">
            <a:extLst>
              <a:ext uri="{FF2B5EF4-FFF2-40B4-BE49-F238E27FC236}">
                <a16:creationId xmlns:a16="http://schemas.microsoft.com/office/drawing/2014/main" id="{C67728B9-A8E3-BE48-AC0B-677DEF4F3F0C}"/>
              </a:ext>
            </a:extLst>
          </p:cNvPr>
          <p:cNvSpPr>
            <a:spLocks noGrp="1"/>
          </p:cNvSpPr>
          <p:nvPr>
            <p:ph idx="1"/>
          </p:nvPr>
        </p:nvSpPr>
        <p:spPr>
          <a:xfrm>
            <a:off x="192088" y="581025"/>
            <a:ext cx="11807825" cy="1376363"/>
          </a:xfrm>
          <a:ln>
            <a:solidFill>
              <a:schemeClr val="accent1">
                <a:shade val="15000"/>
              </a:schemeClr>
            </a:solidFill>
          </a:ln>
        </p:spPr>
        <p:txBody>
          <a:bodyPr/>
          <a:lstStyle/>
          <a:p>
            <a:pPr marL="0" indent="0">
              <a:buFont typeface="Arial" panose="020B0604020202020204" pitchFamily="34" charset="0"/>
              <a:buNone/>
              <a:defRPr/>
            </a:pPr>
            <a:r>
              <a:rPr lang="ru-RU" sz="1400" b="1" dirty="0">
                <a:latin typeface="Arial" panose="020B0604020202020204" pitchFamily="34" charset="0"/>
                <a:cs typeface="Arial" panose="020B0604020202020204" pitchFamily="34" charset="0"/>
              </a:rPr>
              <a:t>Суть жалобы: </a:t>
            </a:r>
            <a:r>
              <a:rPr lang="ru-RU" sz="1400" dirty="0">
                <a:latin typeface="Arial" panose="020B0604020202020204" pitchFamily="34" charset="0"/>
                <a:cs typeface="Arial" panose="020B0604020202020204" pitchFamily="34" charset="0"/>
              </a:rPr>
              <a:t>ПАО не применяло ограничение при проведении закупки на право заключения договора поставки смолы ионообменной (код ОКПД 20.16.59.320 – приложение 2).</a:t>
            </a:r>
          </a:p>
          <a:p>
            <a:pPr marL="0" indent="0">
              <a:buFont typeface="Arial" panose="020B0604020202020204" pitchFamily="34" charset="0"/>
              <a:buNone/>
              <a:defRPr/>
            </a:pPr>
            <a:r>
              <a:rPr lang="ru-RU" sz="1400" b="1" dirty="0">
                <a:latin typeface="Arial" panose="020B0604020202020204" pitchFamily="34" charset="0"/>
                <a:cs typeface="Arial" panose="020B0604020202020204" pitchFamily="34" charset="0"/>
              </a:rPr>
              <a:t>Позиция заказчика:</a:t>
            </a:r>
            <a:r>
              <a:rPr lang="ru-RU" sz="1400" dirty="0">
                <a:latin typeface="Arial" panose="020B0604020202020204" pitchFamily="34" charset="0"/>
                <a:cs typeface="Arial" panose="020B0604020202020204" pitchFamily="34" charset="0"/>
              </a:rPr>
              <a:t> Ограничения, установленные ПП 1875, не были применены Заказчиком на основании </a:t>
            </a:r>
            <a:r>
              <a:rPr lang="ru-RU" sz="1400" dirty="0" err="1">
                <a:latin typeface="Arial" panose="020B0604020202020204" pitchFamily="34" charset="0"/>
                <a:cs typeface="Arial" panose="020B0604020202020204" pitchFamily="34" charset="0"/>
              </a:rPr>
              <a:t>пп</a:t>
            </a:r>
            <a:r>
              <a:rPr lang="ru-RU" sz="1400" dirty="0">
                <a:latin typeface="Arial" panose="020B0604020202020204" pitchFamily="34" charset="0"/>
                <a:cs typeface="Arial" panose="020B0604020202020204" pitchFamily="34" charset="0"/>
              </a:rPr>
              <a:t>. «м» п. 4 указанного постановления -заказчик хозяйственное общество.</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Также Заказчик указывает, что установленные ограничения могли не применяться на основании </a:t>
            </a:r>
            <a:r>
              <a:rPr lang="ru-RU" sz="1400" dirty="0" err="1">
                <a:latin typeface="Arial" panose="020B0604020202020204" pitchFamily="34" charset="0"/>
                <a:cs typeface="Arial" panose="020B0604020202020204" pitchFamily="34" charset="0"/>
              </a:rPr>
              <a:t>пп</a:t>
            </a:r>
            <a:r>
              <a:rPr lang="ru-RU" sz="1400" dirty="0">
                <a:latin typeface="Arial" panose="020B0604020202020204" pitchFamily="34" charset="0"/>
                <a:cs typeface="Arial" panose="020B0604020202020204" pitchFamily="34" charset="0"/>
              </a:rPr>
              <a:t>. «б» п. 6 ПП1875, так как закупаемая смола ионообменная </a:t>
            </a:r>
            <a:r>
              <a:rPr lang="ru-RU" sz="1400" b="1" dirty="0">
                <a:latin typeface="Arial" panose="020B0604020202020204" pitchFamily="34" charset="0"/>
                <a:cs typeface="Arial" panose="020B0604020202020204" pitchFamily="34" charset="0"/>
              </a:rPr>
              <a:t>является расходным материалом для оборудования </a:t>
            </a:r>
            <a:r>
              <a:rPr lang="ru-RU" sz="1400" dirty="0">
                <a:latin typeface="Arial" panose="020B0604020202020204" pitchFamily="34" charset="0"/>
                <a:cs typeface="Arial" panose="020B0604020202020204" pitchFamily="34" charset="0"/>
              </a:rPr>
              <a:t>Заказчика.</a:t>
            </a:r>
          </a:p>
        </p:txBody>
      </p:sp>
      <p:sp>
        <p:nvSpPr>
          <p:cNvPr id="4" name="TextBox 3">
            <a:extLst>
              <a:ext uri="{FF2B5EF4-FFF2-40B4-BE49-F238E27FC236}">
                <a16:creationId xmlns:a16="http://schemas.microsoft.com/office/drawing/2014/main" id="{602A0B4A-0C69-E12C-9B7B-237D6B3AA0F2}"/>
              </a:ext>
            </a:extLst>
          </p:cNvPr>
          <p:cNvSpPr txBox="1"/>
          <p:nvPr/>
        </p:nvSpPr>
        <p:spPr>
          <a:xfrm>
            <a:off x="203200" y="2076450"/>
            <a:ext cx="11809413" cy="4524375"/>
          </a:xfrm>
          <a:prstGeom prst="rect">
            <a:avLst/>
          </a:prstGeom>
          <a:noFill/>
          <a:ln>
            <a:solidFill>
              <a:schemeClr val="accent1">
                <a:shade val="15000"/>
              </a:schemeClr>
            </a:solidFill>
          </a:ln>
        </p:spPr>
        <p:txBody>
          <a:bodyPr>
            <a:spAutoFit/>
          </a:bodyPr>
          <a:lstStyle/>
          <a:p>
            <a:pPr>
              <a:defRPr/>
            </a:pPr>
            <a:r>
              <a:rPr lang="ru-RU" sz="1300" b="1" dirty="0"/>
              <a:t>Позиция КО: 1. </a:t>
            </a:r>
            <a:r>
              <a:rPr lang="ru-RU" sz="1300" dirty="0"/>
              <a:t>В соответствии с п. 3.2 Устава ПАО «Т» осуществляет деятельность по производству и поставке (продаже) </a:t>
            </a:r>
            <a:r>
              <a:rPr lang="ru-RU" sz="1300" b="1" dirty="0"/>
              <a:t>электрической и тепловой энергии</a:t>
            </a:r>
            <a:r>
              <a:rPr lang="ru-RU" sz="1300" dirty="0"/>
              <a:t>. ТО, ПАО является организацией, </a:t>
            </a:r>
            <a:r>
              <a:rPr lang="ru-RU" sz="1300" b="1" dirty="0"/>
              <a:t>которой должны применяться </a:t>
            </a:r>
            <a:r>
              <a:rPr lang="ru-RU" sz="1300" dirty="0"/>
              <a:t>запрет, ограничение, преимущество, установленные ПП 1875. </a:t>
            </a:r>
          </a:p>
          <a:p>
            <a:pPr>
              <a:defRPr/>
            </a:pPr>
            <a:r>
              <a:rPr lang="ru-RU" sz="1300" dirty="0"/>
              <a:t>2. В соответствии с ГОСТ 20298-2022 «Межгосударственный стандарт. Смолы ионообменные. Катиониты. Технические условия» и ГОСТ 20301-2022 «Межгосударственный стандарт. Смолы ионообменные. Аниониты. Техусловия» смолы ионообменные (катиониты и аниониты) предназначены для очистки, извлечения, концентрирования и разделения веществ в различных областях промышленности, для аналитических целей, а также в качестве катализаторов в органическом синтезе. Таким образом, исходя из специфики применения, смолы ионообменные </a:t>
            </a:r>
            <a:r>
              <a:rPr lang="ru-RU" sz="1300" b="1" dirty="0"/>
              <a:t>действительно являются расходным материалом.</a:t>
            </a:r>
          </a:p>
          <a:p>
            <a:pPr>
              <a:defRPr/>
            </a:pPr>
            <a:r>
              <a:rPr lang="ru-RU" sz="1300" dirty="0"/>
              <a:t>    Однако, исходя из положений </a:t>
            </a:r>
            <a:r>
              <a:rPr lang="ru-RU" sz="1300" dirty="0" err="1"/>
              <a:t>пп</a:t>
            </a:r>
            <a:r>
              <a:rPr lang="ru-RU" sz="1300" dirty="0"/>
              <a:t>. «б» п. 6 ПП1875, ограничение </a:t>
            </a:r>
            <a:r>
              <a:rPr lang="ru-RU" sz="1300" b="1" dirty="0"/>
              <a:t>может не применяться </a:t>
            </a:r>
            <a:r>
              <a:rPr lang="ru-RU" sz="1300" dirty="0"/>
              <a:t>при осуществлении закупок расходных материалов </a:t>
            </a:r>
            <a:r>
              <a:rPr lang="ru-RU" sz="1300" b="1" dirty="0"/>
              <a:t>в соответствии с технической документацией </a:t>
            </a:r>
            <a:r>
              <a:rPr lang="ru-RU" sz="1300" dirty="0"/>
              <a:t>на машины и оборудование заказчика.</a:t>
            </a:r>
          </a:p>
          <a:p>
            <a:pPr>
              <a:defRPr/>
            </a:pPr>
            <a:r>
              <a:rPr lang="ru-RU" sz="1300" dirty="0"/>
              <a:t>   Отсюда следует, что для применения заказчиками данного положения </a:t>
            </a:r>
            <a:r>
              <a:rPr lang="ru-RU" sz="1300" b="1" dirty="0"/>
              <a:t>необходимо наличие в технической документации на используемое ими оборудование каких-либо специальных требований к используемым расходным материалам</a:t>
            </a:r>
            <a:r>
              <a:rPr lang="ru-RU" sz="1300" dirty="0"/>
              <a:t>, например требований к производителю, либо товарному знаку данных материалов. Такие требования могут быть установлены производителем оборудования в целях обеспечения надлежащего функционирования последнего.</a:t>
            </a:r>
          </a:p>
          <a:p>
            <a:pPr>
              <a:defRPr/>
            </a:pPr>
            <a:r>
              <a:rPr lang="ru-RU" sz="1300" dirty="0"/>
              <a:t>    Это подтверждается, в т.ч., положениями </a:t>
            </a:r>
            <a:r>
              <a:rPr lang="ru-RU" sz="1300" dirty="0" err="1"/>
              <a:t>пп</a:t>
            </a:r>
            <a:r>
              <a:rPr lang="ru-RU" sz="1300" dirty="0"/>
              <a:t>. «б» п. 3 ч. 6.1 ст. 3 223-ФЗ, согласно которому при закупке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 заказчик при описании предмета закупки может использовать </a:t>
            </a:r>
            <a:r>
              <a:rPr lang="ru-RU" sz="1300" b="1" dirty="0"/>
              <a:t>указание на товарный знак без указания слов </a:t>
            </a:r>
            <a:r>
              <a:rPr lang="ru-RU" sz="1300" dirty="0"/>
              <a:t>"(или эквивалент)".</a:t>
            </a:r>
          </a:p>
          <a:p>
            <a:pPr>
              <a:defRPr/>
            </a:pPr>
            <a:r>
              <a:rPr lang="ru-RU" sz="1300" dirty="0"/>
              <a:t>    </a:t>
            </a:r>
            <a:r>
              <a:rPr lang="ru-RU" sz="1600" b="1" dirty="0"/>
              <a:t>Введение данного исключения рассчитано на те ситуации, когда производителем оборудования установлены требования к используемым запасным частям и расходным материалам и при этом все представленные на рынке данные запасные части и расходные материалы имеют иностранное происхождение, а замена их на российские аналоги может повлиять на надлежащее функционирование оборудования либо повлечь за собой отказ в гарантийном обслуживании</a:t>
            </a:r>
            <a:r>
              <a:rPr lang="ru-RU" sz="1600" dirty="0"/>
              <a:t>. </a:t>
            </a:r>
          </a:p>
        </p:txBody>
      </p:sp>
      <p:sp>
        <p:nvSpPr>
          <p:cNvPr id="5" name="TextBox 4">
            <a:extLst>
              <a:ext uri="{FF2B5EF4-FFF2-40B4-BE49-F238E27FC236}">
                <a16:creationId xmlns:a16="http://schemas.microsoft.com/office/drawing/2014/main" id="{00D357FF-6525-1107-A48A-FFAAD4F820AC}"/>
              </a:ext>
            </a:extLst>
          </p:cNvPr>
          <p:cNvSpPr txBox="1"/>
          <p:nvPr/>
        </p:nvSpPr>
        <p:spPr>
          <a:xfrm>
            <a:off x="107950" y="6565900"/>
            <a:ext cx="11999913" cy="307975"/>
          </a:xfrm>
          <a:prstGeom prst="rect">
            <a:avLst/>
          </a:prstGeom>
          <a:solidFill>
            <a:schemeClr val="bg1">
              <a:lumMod val="85000"/>
            </a:schemeClr>
          </a:solidFill>
        </p:spPr>
        <p:txBody>
          <a:bodyPr>
            <a:spAutoFit/>
          </a:bodyPr>
          <a:lstStyle/>
          <a:p>
            <a:pPr>
              <a:defRPr/>
            </a:pPr>
            <a:r>
              <a:rPr lang="ru-RU" sz="1400" b="1" i="1" dirty="0">
                <a:hlinkClick r:id="rId2"/>
              </a:rPr>
              <a:t>Решение Ярославского-Костромского МУФАС УФАС РФ России от 03.07.2025 по делу </a:t>
            </a:r>
            <a:r>
              <a:rPr lang="ru-RU" sz="1400" b="1" dirty="0">
                <a:hlinkClick r:id="rId2"/>
              </a:rPr>
              <a:t>№ 076/10/18.1-826/2025</a:t>
            </a:r>
            <a:endParaRPr lang="ru-RU" sz="1400" b="1" i="1" dirty="0"/>
          </a:p>
        </p:txBody>
      </p:sp>
      <p:pic>
        <p:nvPicPr>
          <p:cNvPr id="67590" name="Рисунок 1">
            <a:extLst>
              <a:ext uri="{FF2B5EF4-FFF2-40B4-BE49-F238E27FC236}">
                <a16:creationId xmlns:a16="http://schemas.microsoft.com/office/drawing/2014/main" id="{35AA4532-3915-0F7D-45CD-91E21C597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0813"/>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a:extLst>
              <a:ext uri="{FF2B5EF4-FFF2-40B4-BE49-F238E27FC236}">
                <a16:creationId xmlns:a16="http://schemas.microsoft.com/office/drawing/2014/main" id="{21556422-25C8-319A-BE65-E0C97D04FBE2}"/>
              </a:ext>
            </a:extLst>
          </p:cNvPr>
          <p:cNvSpPr>
            <a:spLocks noGrp="1"/>
          </p:cNvSpPr>
          <p:nvPr>
            <p:ph type="title"/>
          </p:nvPr>
        </p:nvSpPr>
        <p:spPr>
          <a:xfrm>
            <a:off x="2847975" y="322263"/>
            <a:ext cx="8810625" cy="1152525"/>
          </a:xfrm>
          <a:ln>
            <a:solidFill>
              <a:schemeClr val="accent1"/>
            </a:solidFill>
            <a:miter lim="800000"/>
            <a:headEnd/>
            <a:tailEnd/>
          </a:ln>
        </p:spPr>
        <p:txBody>
          <a:bodyPr/>
          <a:lstStyle/>
          <a:p>
            <a:r>
              <a:rPr lang="ru-RU" altLang="ru-RU" sz="2000" b="1">
                <a:latin typeface="Arial" panose="020B0604020202020204" pitchFamily="34" charset="0"/>
                <a:cs typeface="Arial" panose="020B0604020202020204" pitchFamily="34" charset="0"/>
              </a:rPr>
              <a:t>О ранжировании заявок на участие в закупке при формировании протокола подачи ценовых предложений и протокола подведения итогов определения поставщика (подрядчика, исполнителя).</a:t>
            </a:r>
          </a:p>
        </p:txBody>
      </p:sp>
      <p:sp>
        <p:nvSpPr>
          <p:cNvPr id="73731" name="Объект 2">
            <a:extLst>
              <a:ext uri="{FF2B5EF4-FFF2-40B4-BE49-F238E27FC236}">
                <a16:creationId xmlns:a16="http://schemas.microsoft.com/office/drawing/2014/main" id="{FE9991B7-BEC7-F9C1-BD52-BCAB07C18892}"/>
              </a:ext>
            </a:extLst>
          </p:cNvPr>
          <p:cNvSpPr>
            <a:spLocks noGrp="1"/>
          </p:cNvSpPr>
          <p:nvPr>
            <p:ph idx="1"/>
          </p:nvPr>
        </p:nvSpPr>
        <p:spPr>
          <a:xfrm>
            <a:off x="555625" y="1768475"/>
            <a:ext cx="11102975" cy="1150938"/>
          </a:xfrm>
          <a:ln>
            <a:solidFill>
              <a:schemeClr val="accent1"/>
            </a:solidFill>
            <a:miter lim="800000"/>
            <a:headEnd/>
            <a:tailEnd/>
          </a:ln>
        </p:spPr>
        <p:txBody>
          <a:bodyPr/>
          <a:lstStyle/>
          <a:p>
            <a:r>
              <a:rPr lang="ru-RU" altLang="ru-RU" sz="2000">
                <a:latin typeface="Arial" panose="020B0604020202020204" pitchFamily="34" charset="0"/>
                <a:cs typeface="Arial" panose="020B0604020202020204" pitchFamily="34" charset="0"/>
              </a:rPr>
              <a:t>Заявка 1 – 2 000 000 руб. – Россия</a:t>
            </a:r>
          </a:p>
          <a:p>
            <a:r>
              <a:rPr lang="ru-RU" altLang="ru-RU" sz="2000">
                <a:latin typeface="Arial" panose="020B0604020202020204" pitchFamily="34" charset="0"/>
                <a:cs typeface="Arial" panose="020B0604020202020204" pitchFamily="34" charset="0"/>
              </a:rPr>
              <a:t>Заявка 2 – 1 700 000 руб. – иностранная </a:t>
            </a:r>
          </a:p>
          <a:p>
            <a:r>
              <a:rPr lang="ru-RU" altLang="ru-RU" sz="2000">
                <a:latin typeface="Arial" panose="020B0604020202020204" pitchFamily="34" charset="0"/>
                <a:cs typeface="Arial" panose="020B0604020202020204" pitchFamily="34" charset="0"/>
              </a:rPr>
              <a:t>Заявка 3 – 1 900 000 руб. - иностранная</a:t>
            </a:r>
          </a:p>
        </p:txBody>
      </p:sp>
      <p:pic>
        <p:nvPicPr>
          <p:cNvPr id="73732" name="Рисунок 1">
            <a:extLst>
              <a:ext uri="{FF2B5EF4-FFF2-40B4-BE49-F238E27FC236}">
                <a16:creationId xmlns:a16="http://schemas.microsoft.com/office/drawing/2014/main" id="{775B77F2-B24D-B163-ECFC-BE944CE51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4">
            <a:extLst>
              <a:ext uri="{FF2B5EF4-FFF2-40B4-BE49-F238E27FC236}">
                <a16:creationId xmlns:a16="http://schemas.microsoft.com/office/drawing/2014/main" id="{B3C071F1-4C11-1771-6A7E-2B5DC7F45A36}"/>
              </a:ext>
            </a:extLst>
          </p:cNvPr>
          <p:cNvSpPr txBox="1">
            <a:spLocks noChangeArrowheads="1"/>
          </p:cNvSpPr>
          <p:nvPr/>
        </p:nvSpPr>
        <p:spPr bwMode="auto">
          <a:xfrm>
            <a:off x="6383338" y="2049463"/>
            <a:ext cx="4681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 извещении установлено преимущество</a:t>
            </a:r>
          </a:p>
        </p:txBody>
      </p:sp>
      <p:sp>
        <p:nvSpPr>
          <p:cNvPr id="73734" name="TextBox 5">
            <a:extLst>
              <a:ext uri="{FF2B5EF4-FFF2-40B4-BE49-F238E27FC236}">
                <a16:creationId xmlns:a16="http://schemas.microsoft.com/office/drawing/2014/main" id="{967788AC-1D9B-D427-7CB0-260C6060EF40}"/>
              </a:ext>
            </a:extLst>
          </p:cNvPr>
          <p:cNvSpPr txBox="1">
            <a:spLocks noChangeArrowheads="1"/>
          </p:cNvSpPr>
          <p:nvPr/>
        </p:nvSpPr>
        <p:spPr bwMode="auto">
          <a:xfrm>
            <a:off x="511175" y="3079750"/>
            <a:ext cx="11102975"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Работа комиссии:</a:t>
            </a:r>
            <a:r>
              <a:rPr lang="ru-RU" altLang="ru-RU" sz="1800">
                <a:latin typeface="Arial" panose="020B0604020202020204" pitchFamily="34" charset="0"/>
              </a:rPr>
              <a:t> Заявка 1 – 2 000 000 – 15% = 1 700 00 руб. </a:t>
            </a:r>
          </a:p>
          <a:p>
            <a:pPr>
              <a:spcBef>
                <a:spcPct val="0"/>
              </a:spcBef>
              <a:buFontTx/>
              <a:buNone/>
            </a:pPr>
            <a:r>
              <a:rPr lang="ru-RU" altLang="ru-RU" sz="1800">
                <a:latin typeface="Arial" panose="020B0604020202020204" pitchFamily="34" charset="0"/>
              </a:rPr>
              <a:t>Заявка 2 – 1 700 000 руб. – иностранная </a:t>
            </a:r>
          </a:p>
          <a:p>
            <a:pPr>
              <a:spcBef>
                <a:spcPct val="0"/>
              </a:spcBef>
              <a:buFontTx/>
              <a:buNone/>
            </a:pPr>
            <a:r>
              <a:rPr lang="ru-RU" altLang="ru-RU" sz="1800">
                <a:latin typeface="Arial" panose="020B0604020202020204" pitchFamily="34" charset="0"/>
              </a:rPr>
              <a:t>Заявка 3 – 1 900 000 руб. - иностранная</a:t>
            </a:r>
          </a:p>
        </p:txBody>
      </p:sp>
      <p:sp>
        <p:nvSpPr>
          <p:cNvPr id="73735" name="TextBox 6">
            <a:extLst>
              <a:ext uri="{FF2B5EF4-FFF2-40B4-BE49-F238E27FC236}">
                <a16:creationId xmlns:a16="http://schemas.microsoft.com/office/drawing/2014/main" id="{FAC19361-E8A4-3F07-BC70-B9FFD87FF369}"/>
              </a:ext>
            </a:extLst>
          </p:cNvPr>
          <p:cNvSpPr txBox="1">
            <a:spLocks noChangeArrowheads="1"/>
          </p:cNvSpPr>
          <p:nvPr/>
        </p:nvSpPr>
        <p:spPr bwMode="auto">
          <a:xfrm>
            <a:off x="7175500" y="3432175"/>
            <a:ext cx="424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 Кто будет признан победителем?</a:t>
            </a:r>
          </a:p>
        </p:txBody>
      </p:sp>
      <p:sp>
        <p:nvSpPr>
          <p:cNvPr id="73736" name="TextBox 7">
            <a:extLst>
              <a:ext uri="{FF2B5EF4-FFF2-40B4-BE49-F238E27FC236}">
                <a16:creationId xmlns:a16="http://schemas.microsoft.com/office/drawing/2014/main" id="{43CFD863-F839-6AFE-DF59-17A27A562DA7}"/>
              </a:ext>
            </a:extLst>
          </p:cNvPr>
          <p:cNvSpPr txBox="1">
            <a:spLocks noChangeArrowheads="1"/>
          </p:cNvSpPr>
          <p:nvPr/>
        </p:nvSpPr>
        <p:spPr bwMode="auto">
          <a:xfrm>
            <a:off x="481013" y="4152900"/>
            <a:ext cx="11102975" cy="203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если после предоставления преимущества минимальные ценовые предложения участников закупки, подавших ценовые предложения и не подававших такие предложения, оказались одинаковыми, </a:t>
            </a:r>
            <a:r>
              <a:rPr lang="ru-RU" altLang="ru-RU" sz="1800" b="1">
                <a:latin typeface="Arial" panose="020B0604020202020204" pitchFamily="34" charset="0"/>
              </a:rPr>
              <a:t>меньший порядковый номер</a:t>
            </a:r>
            <a:r>
              <a:rPr lang="ru-RU" altLang="ru-RU" sz="1800">
                <a:latin typeface="Arial" panose="020B0604020202020204" pitchFamily="34" charset="0"/>
              </a:rPr>
              <a:t>, по мнению Департамента, </a:t>
            </a:r>
            <a:r>
              <a:rPr lang="ru-RU" altLang="ru-RU" sz="1800" b="1">
                <a:latin typeface="Arial" panose="020B0604020202020204" pitchFamily="34" charset="0"/>
              </a:rPr>
              <a:t>присваивается заявке участника закупки, подавшего ценовое предложение ранее других.</a:t>
            </a:r>
            <a:r>
              <a:rPr lang="ru-RU" altLang="ru-RU" sz="1800">
                <a:latin typeface="Arial" panose="020B0604020202020204" pitchFamily="34" charset="0"/>
              </a:rPr>
              <a:t> При этом следует учитывать, что с учетом пункта 1 части 4 статьи 49 Закона N 44-ФЗ в отношении заявок на участие в закупке, поданных участниками закупки без ценовых предложений, датой и временем подачи ценового предложения следует считать дату и время подачи заявки на участие в закупке.</a:t>
            </a:r>
          </a:p>
        </p:txBody>
      </p:sp>
      <p:sp>
        <p:nvSpPr>
          <p:cNvPr id="9" name="TextBox 8">
            <a:extLst>
              <a:ext uri="{FF2B5EF4-FFF2-40B4-BE49-F238E27FC236}">
                <a16:creationId xmlns:a16="http://schemas.microsoft.com/office/drawing/2014/main" id="{E5CACE04-0E72-80EC-3B44-D69EB99B7DAB}"/>
              </a:ext>
            </a:extLst>
          </p:cNvPr>
          <p:cNvSpPr txBox="1"/>
          <p:nvPr/>
        </p:nvSpPr>
        <p:spPr>
          <a:xfrm>
            <a:off x="511175" y="6399213"/>
            <a:ext cx="11102975" cy="368300"/>
          </a:xfrm>
          <a:prstGeom prst="rect">
            <a:avLst/>
          </a:prstGeom>
          <a:solidFill>
            <a:schemeClr val="bg1">
              <a:lumMod val="85000"/>
            </a:schemeClr>
          </a:solidFill>
        </p:spPr>
        <p:txBody>
          <a:bodyPr>
            <a:spAutoFit/>
          </a:bodyPr>
          <a:lstStyle/>
          <a:p>
            <a:pPr>
              <a:defRPr/>
            </a:pPr>
            <a:r>
              <a:rPr lang="ru-RU" b="1" i="1" dirty="0"/>
              <a:t>ПИСЬМО Минфина РФ от 28 мая 2025 г. N 24-06-06/52469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A08ADD-EFCD-85C8-E21C-1922BC898F3A}"/>
              </a:ext>
            </a:extLst>
          </p:cNvPr>
          <p:cNvSpPr>
            <a:spLocks noGrp="1"/>
          </p:cNvSpPr>
          <p:nvPr>
            <p:ph type="title"/>
          </p:nvPr>
        </p:nvSpPr>
        <p:spPr>
          <a:xfrm>
            <a:off x="2855640" y="256101"/>
            <a:ext cx="8643937" cy="897476"/>
          </a:xfrm>
          <a:noFill/>
          <a:ln>
            <a:solidFill>
              <a:schemeClr val="accent1">
                <a:shade val="15000"/>
              </a:schemeClr>
            </a:solidFill>
          </a:ln>
        </p:spPr>
        <p:txBody>
          <a:bodyPr/>
          <a:lstStyle/>
          <a:p>
            <a:pPr>
              <a:defRPr/>
            </a:pPr>
            <a:r>
              <a:rPr lang="ru-RU" sz="1944" b="1" dirty="0">
                <a:latin typeface="Arial" panose="020B0604020202020204" pitchFamily="34" charset="0"/>
                <a:cs typeface="Arial" panose="020B0604020202020204" pitchFamily="34" charset="0"/>
              </a:rPr>
              <a:t>Минфин разъяснил порядок действий комиссии заказчика, если в рамках одной закупки приобретается продукция, в отношении которой установлены разные «защитные» меры</a:t>
            </a:r>
          </a:p>
        </p:txBody>
      </p:sp>
      <p:sp>
        <p:nvSpPr>
          <p:cNvPr id="3" name="Текст 2">
            <a:extLst>
              <a:ext uri="{FF2B5EF4-FFF2-40B4-BE49-F238E27FC236}">
                <a16:creationId xmlns:a16="http://schemas.microsoft.com/office/drawing/2014/main" id="{9BCFAF06-1D15-4A5B-326D-C661B76C1098}"/>
              </a:ext>
            </a:extLst>
          </p:cNvPr>
          <p:cNvSpPr>
            <a:spLocks noGrp="1"/>
          </p:cNvSpPr>
          <p:nvPr>
            <p:ph type="body" idx="1"/>
          </p:nvPr>
        </p:nvSpPr>
        <p:spPr>
          <a:xfrm>
            <a:off x="407368" y="1384460"/>
            <a:ext cx="10937861" cy="2122073"/>
          </a:xfrm>
          <a:ln>
            <a:solidFill>
              <a:schemeClr val="accent1"/>
            </a:solidFill>
          </a:ln>
        </p:spPr>
        <p:txBody>
          <a:bodyPr/>
          <a:lstStyle/>
          <a:p>
            <a:pPr>
              <a:defRPr/>
            </a:pPr>
            <a:r>
              <a:rPr lang="ru-RU" sz="1600" b="1" dirty="0">
                <a:latin typeface="Arial" panose="020B0604020202020204" pitchFamily="34" charset="0"/>
                <a:cs typeface="Arial" panose="020B0604020202020204" pitchFamily="34" charset="0"/>
              </a:rPr>
              <a:t>Алгоритм</a:t>
            </a:r>
            <a:r>
              <a:rPr lang="ru-RU" sz="1600" dirty="0">
                <a:latin typeface="Arial" panose="020B0604020202020204" pitchFamily="34" charset="0"/>
                <a:cs typeface="Arial" panose="020B0604020202020204" pitchFamily="34" charset="0"/>
              </a:rPr>
              <a:t>: </a:t>
            </a:r>
          </a:p>
          <a:p>
            <a:pPr marL="370332" indent="-370332">
              <a:buFont typeface="+mj-lt"/>
              <a:buAutoNum type="arabicPeriod"/>
              <a:defRPr/>
            </a:pPr>
            <a:r>
              <a:rPr lang="ru-RU" sz="1600" dirty="0">
                <a:latin typeface="Arial" panose="020B0604020202020204" pitchFamily="34" charset="0"/>
                <a:cs typeface="Arial" panose="020B0604020202020204" pitchFamily="34" charset="0"/>
              </a:rPr>
              <a:t>рассмотреть представленные в заявках информацию и документы, подтверждающие страну происхождения товара, указанного в приложении № 1 к постановлению № 1875. При предложении иностранного товара заявка отклоняется;</a:t>
            </a:r>
          </a:p>
          <a:p>
            <a:pPr marL="370332" indent="-370332">
              <a:buFont typeface="+mj-lt"/>
              <a:buAutoNum type="arabicPeriod"/>
              <a:defRPr/>
            </a:pPr>
            <a:r>
              <a:rPr lang="ru-RU" sz="1600" dirty="0">
                <a:latin typeface="Arial" panose="020B0604020202020204" pitchFamily="34" charset="0"/>
                <a:cs typeface="Arial" panose="020B0604020202020204" pitchFamily="34" charset="0"/>
              </a:rPr>
              <a:t>рассмотреть информацию и документы в составе заявки, касающиеся товара из приложения № 2 к постановлению № 1875. Если предложен такой товар иностранного происхождения, то заявка отклоняется при наличии хотя бы одной заявки с предложением отечественного товара;</a:t>
            </a:r>
          </a:p>
          <a:p>
            <a:pPr marL="370332" indent="-370332">
              <a:buFont typeface="+mj-lt"/>
              <a:buAutoNum type="arabicPeriod"/>
              <a:defRPr/>
            </a:pPr>
            <a:r>
              <a:rPr lang="ru-RU" sz="1600" dirty="0">
                <a:latin typeface="Arial" panose="020B0604020202020204" pitchFamily="34" charset="0"/>
                <a:cs typeface="Arial" panose="020B0604020202020204" pitchFamily="34" charset="0"/>
              </a:rPr>
              <a:t>рассмотреть предложения в части товаров, не включённых в приложения № 1 и 2 постановления № 1875.</a:t>
            </a:r>
          </a:p>
        </p:txBody>
      </p:sp>
      <p:sp>
        <p:nvSpPr>
          <p:cNvPr id="4" name="TextBox 3">
            <a:extLst>
              <a:ext uri="{FF2B5EF4-FFF2-40B4-BE49-F238E27FC236}">
                <a16:creationId xmlns:a16="http://schemas.microsoft.com/office/drawing/2014/main" id="{2CEC35E1-F34E-ED6A-5DA8-E8446E819204}"/>
              </a:ext>
            </a:extLst>
          </p:cNvPr>
          <p:cNvSpPr txBox="1"/>
          <p:nvPr/>
        </p:nvSpPr>
        <p:spPr>
          <a:xfrm>
            <a:off x="407368" y="3593308"/>
            <a:ext cx="10937861" cy="2554545"/>
          </a:xfrm>
          <a:prstGeom prst="rect">
            <a:avLst/>
          </a:prstGeom>
          <a:noFill/>
          <a:ln>
            <a:solidFill>
              <a:schemeClr val="accent1"/>
            </a:solidFill>
          </a:ln>
        </p:spPr>
        <p:txBody>
          <a:bodyPr wrap="square">
            <a:spAutoFit/>
          </a:bodyPr>
          <a:lstStyle/>
          <a:p>
            <a:pPr>
              <a:defRPr/>
            </a:pPr>
            <a:r>
              <a:rPr lang="ru-RU" sz="1600" b="1" dirty="0"/>
              <a:t>Когда такая заявка получит преимущество?</a:t>
            </a:r>
          </a:p>
          <a:p>
            <a:pPr>
              <a:defRPr/>
            </a:pPr>
            <a:r>
              <a:rPr lang="ru-RU" sz="1600" dirty="0"/>
              <a:t>Заявка на участие в закупке получит преимущество, если:</a:t>
            </a:r>
          </a:p>
          <a:p>
            <a:pPr>
              <a:defRPr/>
            </a:pPr>
            <a:endParaRPr lang="ru-RU" sz="1600" dirty="0"/>
          </a:p>
          <a:p>
            <a:pPr marL="308610" indent="-308610">
              <a:buFont typeface="Wingdings" panose="05000000000000000000" pitchFamily="2" charset="2"/>
              <a:buChar char="Ø"/>
              <a:defRPr/>
            </a:pPr>
            <a:r>
              <a:rPr lang="ru-RU" sz="1600" dirty="0"/>
              <a:t>она не подлежит отклонению при применении запрета и ограничения и соответствует установленным заказчиком требованиям;</a:t>
            </a:r>
          </a:p>
          <a:p>
            <a:pPr marL="308610" indent="-308610">
              <a:buFont typeface="Wingdings" panose="05000000000000000000" pitchFamily="2" charset="2"/>
              <a:buChar char="Ø"/>
              <a:defRPr/>
            </a:pPr>
            <a:r>
              <a:rPr lang="ru-RU" sz="1600" dirty="0"/>
              <a:t>содержит предложение о поставке товаров только российского происхождения (т.е. предложены отечественные товары, в отношении которых установлены «защитные» меры);</a:t>
            </a:r>
          </a:p>
          <a:p>
            <a:pPr marL="308610" indent="-308610">
              <a:buFont typeface="Wingdings" panose="05000000000000000000" pitchFamily="2" charset="2"/>
              <a:buChar char="Ø"/>
              <a:defRPr/>
            </a:pPr>
            <a:r>
              <a:rPr lang="ru-RU" sz="1600" dirty="0"/>
              <a:t>в числе заявок, в отношении которых отсутствуют основания для отклонения, имеется заявка на участие в закупке, содержащая предложение о поставке хотя бы одного товара, происходящего из иностранного государства.</a:t>
            </a:r>
          </a:p>
        </p:txBody>
      </p:sp>
      <p:sp>
        <p:nvSpPr>
          <p:cNvPr id="5" name="TextBox 4">
            <a:extLst>
              <a:ext uri="{FF2B5EF4-FFF2-40B4-BE49-F238E27FC236}">
                <a16:creationId xmlns:a16="http://schemas.microsoft.com/office/drawing/2014/main" id="{B87D868D-E216-FC91-FB2B-6CF2259173C0}"/>
              </a:ext>
            </a:extLst>
          </p:cNvPr>
          <p:cNvSpPr txBox="1"/>
          <p:nvPr/>
        </p:nvSpPr>
        <p:spPr>
          <a:xfrm>
            <a:off x="868166" y="6245350"/>
            <a:ext cx="10022682" cy="369332"/>
          </a:xfrm>
          <a:prstGeom prst="rect">
            <a:avLst/>
          </a:prstGeom>
          <a:solidFill>
            <a:schemeClr val="bg1">
              <a:lumMod val="85000"/>
            </a:schemeClr>
          </a:solidFill>
        </p:spPr>
        <p:txBody>
          <a:bodyPr>
            <a:spAutoFit/>
          </a:bodyPr>
          <a:lstStyle/>
          <a:p>
            <a:pPr>
              <a:defRPr/>
            </a:pPr>
            <a:r>
              <a:rPr lang="ru-RU" dirty="0"/>
              <a:t>Письмо Минфина России от 01.12.2025 № 24-06-09/116530</a:t>
            </a:r>
          </a:p>
        </p:txBody>
      </p:sp>
      <p:pic>
        <p:nvPicPr>
          <p:cNvPr id="6" name="Рисунок 1">
            <a:extLst>
              <a:ext uri="{FF2B5EF4-FFF2-40B4-BE49-F238E27FC236}">
                <a16:creationId xmlns:a16="http://schemas.microsoft.com/office/drawing/2014/main" id="{18025F1C-4A88-4796-26A6-68EB23CB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5640" y="212113"/>
            <a:ext cx="9052559" cy="586700"/>
          </a:xfrm>
          <a:prstGeom prst="rect">
            <a:avLst/>
          </a:prstGeom>
          <a:ln w="9525">
            <a:solidFill>
              <a:srgbClr val="000000"/>
            </a:solidFill>
          </a:ln>
        </p:spPr>
        <p:txBody>
          <a:bodyPr vert="horz" wrap="square" lIns="0" tIns="93346" rIns="0" bIns="0" rtlCol="0">
            <a:spAutoFit/>
          </a:bodyPr>
          <a:lstStyle/>
          <a:p>
            <a:pPr marR="137154" algn="ctr"/>
            <a:r>
              <a:rPr sz="1600" b="1" dirty="0">
                <a:latin typeface="Arial"/>
                <a:cs typeface="Arial"/>
              </a:rPr>
              <a:t>Пример предоставления</a:t>
            </a:r>
            <a:r>
              <a:rPr sz="1600" b="1" spc="14" dirty="0">
                <a:latin typeface="Arial"/>
                <a:cs typeface="Arial"/>
              </a:rPr>
              <a:t> </a:t>
            </a:r>
            <a:r>
              <a:rPr sz="1600" b="1" dirty="0">
                <a:latin typeface="Arial"/>
                <a:cs typeface="Arial"/>
              </a:rPr>
              <a:t>преимущества</a:t>
            </a:r>
            <a:r>
              <a:rPr sz="1600" b="1" spc="35" dirty="0">
                <a:latin typeface="Arial"/>
                <a:cs typeface="Arial"/>
              </a:rPr>
              <a:t> </a:t>
            </a:r>
            <a:r>
              <a:rPr sz="1600" b="1" dirty="0">
                <a:latin typeface="Arial"/>
                <a:cs typeface="Arial"/>
              </a:rPr>
              <a:t>в</a:t>
            </a:r>
            <a:r>
              <a:rPr sz="1600" b="1" spc="10" dirty="0">
                <a:latin typeface="Arial"/>
                <a:cs typeface="Arial"/>
              </a:rPr>
              <a:t> </a:t>
            </a:r>
            <a:r>
              <a:rPr sz="1600" b="1" dirty="0">
                <a:latin typeface="Arial"/>
                <a:cs typeface="Arial"/>
              </a:rPr>
              <a:t>отношении</a:t>
            </a:r>
            <a:r>
              <a:rPr sz="1600" b="1" spc="30" dirty="0">
                <a:latin typeface="Arial"/>
                <a:cs typeface="Arial"/>
              </a:rPr>
              <a:t> </a:t>
            </a:r>
            <a:r>
              <a:rPr sz="1600" b="1" spc="-10" dirty="0" err="1">
                <a:latin typeface="Arial"/>
                <a:cs typeface="Arial"/>
              </a:rPr>
              <a:t>товара</a:t>
            </a:r>
            <a:r>
              <a:rPr sz="1600" b="1" spc="-10" dirty="0">
                <a:latin typeface="Arial"/>
                <a:cs typeface="Arial"/>
              </a:rPr>
              <a:t> </a:t>
            </a:r>
            <a:r>
              <a:rPr sz="1600" b="1" dirty="0" err="1">
                <a:latin typeface="Arial"/>
                <a:cs typeface="Arial"/>
              </a:rPr>
              <a:t>российского</a:t>
            </a:r>
            <a:r>
              <a:rPr lang="ru-RU" sz="1600" b="1" dirty="0">
                <a:latin typeface="Arial"/>
                <a:cs typeface="Arial"/>
              </a:rPr>
              <a:t> п</a:t>
            </a:r>
            <a:r>
              <a:rPr sz="1600" b="1" spc="-10" dirty="0" err="1">
                <a:latin typeface="Arial"/>
                <a:cs typeface="Arial"/>
              </a:rPr>
              <a:t>роисхождения</a:t>
            </a:r>
            <a:r>
              <a:rPr sz="1600" b="1" spc="-10" dirty="0">
                <a:latin typeface="Arial"/>
                <a:cs typeface="Arial"/>
              </a:rPr>
              <a:t>:</a:t>
            </a:r>
            <a:endParaRPr sz="1600" dirty="0">
              <a:latin typeface="Arial"/>
              <a:cs typeface="Arial"/>
            </a:endParaRPr>
          </a:p>
        </p:txBody>
      </p:sp>
      <p:sp>
        <p:nvSpPr>
          <p:cNvPr id="3" name="object 3"/>
          <p:cNvSpPr txBox="1"/>
          <p:nvPr/>
        </p:nvSpPr>
        <p:spPr>
          <a:xfrm>
            <a:off x="551384" y="4653136"/>
            <a:ext cx="10482376" cy="1611339"/>
          </a:xfrm>
          <a:prstGeom prst="rect">
            <a:avLst/>
          </a:prstGeom>
          <a:ln w="9525">
            <a:solidFill>
              <a:srgbClr val="000000"/>
            </a:solidFill>
          </a:ln>
        </p:spPr>
        <p:txBody>
          <a:bodyPr vert="horz" wrap="square" lIns="0" tIns="41275" rIns="0" bIns="0" rtlCol="0">
            <a:spAutoFit/>
          </a:bodyPr>
          <a:lstStyle/>
          <a:p>
            <a:pPr marL="435592" indent="-344156" algn="just">
              <a:spcBef>
                <a:spcPts val="325"/>
              </a:spcBef>
              <a:buFont typeface="Arial MT"/>
              <a:buAutoNum type="arabicPeriod"/>
              <a:tabLst>
                <a:tab pos="435592" algn="l"/>
              </a:tabLst>
            </a:pPr>
            <a:r>
              <a:rPr sz="1700" spc="-10" dirty="0">
                <a:cs typeface="Arial" panose="020B0604020202020204" pitchFamily="34" charset="0"/>
              </a:rPr>
              <a:t>Применяем </a:t>
            </a:r>
            <a:r>
              <a:rPr sz="1700" dirty="0">
                <a:cs typeface="Arial" panose="020B0604020202020204" pitchFamily="34" charset="0"/>
              </a:rPr>
              <a:t>ограничение</a:t>
            </a:r>
            <a:r>
              <a:rPr sz="1700" spc="20" dirty="0">
                <a:cs typeface="Arial" panose="020B0604020202020204" pitchFamily="34" charset="0"/>
              </a:rPr>
              <a:t> </a:t>
            </a:r>
            <a:r>
              <a:rPr sz="1700" dirty="0">
                <a:cs typeface="Arial" panose="020B0604020202020204" pitchFamily="34" charset="0"/>
              </a:rPr>
              <a:t>по</a:t>
            </a:r>
            <a:r>
              <a:rPr sz="1700" spc="-25" dirty="0">
                <a:cs typeface="Arial" panose="020B0604020202020204" pitchFamily="34" charset="0"/>
              </a:rPr>
              <a:t> </a:t>
            </a:r>
            <a:r>
              <a:rPr sz="1700" dirty="0">
                <a:cs typeface="Arial" panose="020B0604020202020204" pitchFamily="34" charset="0"/>
              </a:rPr>
              <a:t>товару</a:t>
            </a:r>
            <a:r>
              <a:rPr sz="1700" spc="-40" dirty="0">
                <a:cs typeface="Arial" panose="020B0604020202020204" pitchFamily="34" charset="0"/>
              </a:rPr>
              <a:t> </a:t>
            </a:r>
            <a:r>
              <a:rPr sz="1700" dirty="0">
                <a:cs typeface="Arial" panose="020B0604020202020204" pitchFamily="34" charset="0"/>
              </a:rPr>
              <a:t>2,</a:t>
            </a:r>
            <a:r>
              <a:rPr sz="1700" spc="-30" dirty="0">
                <a:cs typeface="Arial" panose="020B0604020202020204" pitchFamily="34" charset="0"/>
              </a:rPr>
              <a:t> </a:t>
            </a:r>
            <a:r>
              <a:rPr sz="1700" spc="-55" dirty="0">
                <a:cs typeface="Arial" panose="020B0604020202020204" pitchFamily="34" charset="0"/>
              </a:rPr>
              <a:t>т.к.</a:t>
            </a:r>
            <a:r>
              <a:rPr sz="1700" spc="-5" dirty="0">
                <a:cs typeface="Arial" panose="020B0604020202020204" pitchFamily="34" charset="0"/>
              </a:rPr>
              <a:t> </a:t>
            </a:r>
            <a:r>
              <a:rPr sz="1700" dirty="0">
                <a:cs typeface="Arial" panose="020B0604020202020204" pitchFamily="34" charset="0"/>
              </a:rPr>
              <a:t>есть</a:t>
            </a:r>
            <a:r>
              <a:rPr sz="1700" spc="-20" dirty="0">
                <a:cs typeface="Arial" panose="020B0604020202020204" pitchFamily="34" charset="0"/>
              </a:rPr>
              <a:t> </a:t>
            </a:r>
            <a:r>
              <a:rPr sz="1700" spc="-25" dirty="0">
                <a:cs typeface="Arial" panose="020B0604020202020204" pitchFamily="34" charset="0"/>
              </a:rPr>
              <a:t>заявки</a:t>
            </a:r>
            <a:r>
              <a:rPr sz="1700" spc="-20" dirty="0">
                <a:cs typeface="Arial" panose="020B0604020202020204" pitchFamily="34" charset="0"/>
              </a:rPr>
              <a:t> </a:t>
            </a:r>
            <a:r>
              <a:rPr sz="1700" dirty="0">
                <a:cs typeface="Arial" panose="020B0604020202020204" pitchFamily="34" charset="0"/>
              </a:rPr>
              <a:t>1</a:t>
            </a:r>
            <a:r>
              <a:rPr sz="1700" spc="-25" dirty="0">
                <a:cs typeface="Arial" panose="020B0604020202020204" pitchFamily="34" charset="0"/>
              </a:rPr>
              <a:t> </a:t>
            </a:r>
            <a:r>
              <a:rPr sz="1700" dirty="0">
                <a:cs typeface="Arial" panose="020B0604020202020204" pitchFamily="34" charset="0"/>
              </a:rPr>
              <a:t>и</a:t>
            </a:r>
            <a:r>
              <a:rPr sz="1700" spc="-25" dirty="0">
                <a:cs typeface="Arial" panose="020B0604020202020204" pitchFamily="34" charset="0"/>
              </a:rPr>
              <a:t> </a:t>
            </a:r>
            <a:r>
              <a:rPr sz="1700" dirty="0">
                <a:cs typeface="Arial" panose="020B0604020202020204" pitchFamily="34" charset="0"/>
              </a:rPr>
              <a:t>2</a:t>
            </a:r>
            <a:r>
              <a:rPr sz="1700" spc="-25" dirty="0">
                <a:cs typeface="Arial" panose="020B0604020202020204" pitchFamily="34" charset="0"/>
              </a:rPr>
              <a:t> </a:t>
            </a:r>
            <a:r>
              <a:rPr sz="1700" dirty="0">
                <a:cs typeface="Arial" panose="020B0604020202020204" pitchFamily="34" charset="0"/>
              </a:rPr>
              <a:t>с</a:t>
            </a:r>
            <a:r>
              <a:rPr sz="1700" spc="-25" dirty="0">
                <a:cs typeface="Arial" panose="020B0604020202020204" pitchFamily="34" charset="0"/>
              </a:rPr>
              <a:t> </a:t>
            </a:r>
            <a:r>
              <a:rPr sz="1700" spc="-10" dirty="0">
                <a:cs typeface="Arial" panose="020B0604020202020204" pitchFamily="34" charset="0"/>
              </a:rPr>
              <a:t>Российским</a:t>
            </a:r>
            <a:endParaRPr sz="1700" dirty="0">
              <a:cs typeface="Arial" panose="020B0604020202020204" pitchFamily="34" charset="0"/>
            </a:endParaRPr>
          </a:p>
          <a:p>
            <a:pPr marL="434323" algn="just"/>
            <a:r>
              <a:rPr sz="1700" dirty="0">
                <a:cs typeface="Arial" panose="020B0604020202020204" pitchFamily="34" charset="0"/>
              </a:rPr>
              <a:t>товаром,</a:t>
            </a:r>
            <a:r>
              <a:rPr sz="1700" spc="-14" dirty="0">
                <a:cs typeface="Arial" panose="020B0604020202020204" pitchFamily="34" charset="0"/>
              </a:rPr>
              <a:t> </a:t>
            </a:r>
            <a:r>
              <a:rPr sz="1700" dirty="0">
                <a:cs typeface="Arial" panose="020B0604020202020204" pitchFamily="34" charset="0"/>
              </a:rPr>
              <a:t>то</a:t>
            </a:r>
            <a:r>
              <a:rPr sz="1700" spc="-25" dirty="0">
                <a:cs typeface="Arial" panose="020B0604020202020204" pitchFamily="34" charset="0"/>
              </a:rPr>
              <a:t> </a:t>
            </a:r>
            <a:r>
              <a:rPr sz="1700" spc="-10" dirty="0">
                <a:cs typeface="Arial" panose="020B0604020202020204" pitchFamily="34" charset="0"/>
              </a:rPr>
              <a:t>заявка</a:t>
            </a:r>
            <a:r>
              <a:rPr sz="1700" spc="-14" dirty="0">
                <a:cs typeface="Arial" panose="020B0604020202020204" pitchFamily="34" charset="0"/>
              </a:rPr>
              <a:t> </a:t>
            </a:r>
            <a:r>
              <a:rPr sz="1700" spc="110" dirty="0">
                <a:cs typeface="Arial" panose="020B0604020202020204" pitchFamily="34" charset="0"/>
              </a:rPr>
              <a:t>№</a:t>
            </a:r>
            <a:r>
              <a:rPr sz="1700" spc="-25" dirty="0">
                <a:cs typeface="Arial" panose="020B0604020202020204" pitchFamily="34" charset="0"/>
              </a:rPr>
              <a:t> </a:t>
            </a:r>
            <a:r>
              <a:rPr sz="1700" dirty="0">
                <a:cs typeface="Arial" panose="020B0604020202020204" pitchFamily="34" charset="0"/>
              </a:rPr>
              <a:t>3</a:t>
            </a:r>
            <a:r>
              <a:rPr sz="1700" spc="-14" dirty="0">
                <a:cs typeface="Arial" panose="020B0604020202020204" pitchFamily="34" charset="0"/>
              </a:rPr>
              <a:t> </a:t>
            </a:r>
            <a:r>
              <a:rPr sz="1700" spc="-10" dirty="0">
                <a:cs typeface="Arial" panose="020B0604020202020204" pitchFamily="34" charset="0"/>
              </a:rPr>
              <a:t>отклоняется.</a:t>
            </a:r>
            <a:endParaRPr sz="1700" dirty="0">
              <a:cs typeface="Arial" panose="020B0604020202020204" pitchFamily="34" charset="0"/>
            </a:endParaRPr>
          </a:p>
          <a:p>
            <a:pPr marL="434323" marR="212717" indent="-342887" algn="just">
              <a:spcBef>
                <a:spcPts val="5"/>
              </a:spcBef>
              <a:buFont typeface="Arial MT"/>
              <a:buAutoNum type="arabicPeriod" startAt="2"/>
              <a:tabLst>
                <a:tab pos="434323" algn="l"/>
                <a:tab pos="435592" algn="l"/>
              </a:tabLst>
            </a:pPr>
            <a:r>
              <a:rPr sz="1700" dirty="0">
                <a:cs typeface="Arial" panose="020B0604020202020204" pitchFamily="34" charset="0"/>
              </a:rPr>
              <a:t>	</a:t>
            </a:r>
            <a:r>
              <a:rPr sz="1700" spc="-10" dirty="0">
                <a:cs typeface="Arial" panose="020B0604020202020204" pitchFamily="34" charset="0"/>
              </a:rPr>
              <a:t>Преимущество</a:t>
            </a:r>
            <a:r>
              <a:rPr sz="1700" spc="-35" dirty="0">
                <a:cs typeface="Arial" panose="020B0604020202020204" pitchFamily="34" charset="0"/>
              </a:rPr>
              <a:t> </a:t>
            </a:r>
            <a:r>
              <a:rPr sz="1700" dirty="0">
                <a:cs typeface="Arial" panose="020B0604020202020204" pitchFamily="34" charset="0"/>
              </a:rPr>
              <a:t>применяем</a:t>
            </a:r>
            <a:r>
              <a:rPr sz="1700" spc="-20" dirty="0">
                <a:cs typeface="Arial" panose="020B0604020202020204" pitchFamily="34" charset="0"/>
              </a:rPr>
              <a:t> </a:t>
            </a:r>
            <a:r>
              <a:rPr sz="1700" dirty="0">
                <a:cs typeface="Arial" panose="020B0604020202020204" pitchFamily="34" charset="0"/>
              </a:rPr>
              <a:t>к</a:t>
            </a:r>
            <a:r>
              <a:rPr sz="1700" spc="-50" dirty="0">
                <a:cs typeface="Arial" panose="020B0604020202020204" pitchFamily="34" charset="0"/>
              </a:rPr>
              <a:t> </a:t>
            </a:r>
            <a:r>
              <a:rPr sz="1700" spc="-20" dirty="0">
                <a:cs typeface="Arial" panose="020B0604020202020204" pitchFamily="34" charset="0"/>
              </a:rPr>
              <a:t>заявке</a:t>
            </a:r>
            <a:r>
              <a:rPr sz="1700" spc="-50" dirty="0">
                <a:cs typeface="Arial" panose="020B0604020202020204" pitchFamily="34" charset="0"/>
              </a:rPr>
              <a:t> </a:t>
            </a:r>
            <a:r>
              <a:rPr sz="1700" spc="110" dirty="0">
                <a:cs typeface="Arial" panose="020B0604020202020204" pitchFamily="34" charset="0"/>
              </a:rPr>
              <a:t>№</a:t>
            </a:r>
            <a:r>
              <a:rPr sz="1700" spc="-60" dirty="0">
                <a:cs typeface="Arial" panose="020B0604020202020204" pitchFamily="34" charset="0"/>
              </a:rPr>
              <a:t> </a:t>
            </a:r>
            <a:r>
              <a:rPr sz="1700" dirty="0">
                <a:cs typeface="Arial" panose="020B0604020202020204" pitchFamily="34" charset="0"/>
              </a:rPr>
              <a:t>2,</a:t>
            </a:r>
            <a:r>
              <a:rPr sz="1700" spc="-50" dirty="0">
                <a:cs typeface="Arial" panose="020B0604020202020204" pitchFamily="34" charset="0"/>
              </a:rPr>
              <a:t> </a:t>
            </a:r>
            <a:r>
              <a:rPr sz="1700" spc="-55" dirty="0">
                <a:cs typeface="Arial" panose="020B0604020202020204" pitchFamily="34" charset="0"/>
              </a:rPr>
              <a:t>т.к.</a:t>
            </a:r>
            <a:r>
              <a:rPr sz="1700" spc="-30" dirty="0">
                <a:cs typeface="Arial" panose="020B0604020202020204" pitchFamily="34" charset="0"/>
              </a:rPr>
              <a:t> </a:t>
            </a:r>
            <a:r>
              <a:rPr sz="1700" dirty="0">
                <a:cs typeface="Arial" panose="020B0604020202020204" pitchFamily="34" charset="0"/>
              </a:rPr>
              <a:t>она</a:t>
            </a:r>
            <a:r>
              <a:rPr sz="1700" spc="-55" dirty="0">
                <a:cs typeface="Arial" panose="020B0604020202020204" pitchFamily="34" charset="0"/>
              </a:rPr>
              <a:t> </a:t>
            </a:r>
            <a:r>
              <a:rPr sz="1700" dirty="0">
                <a:cs typeface="Arial" panose="020B0604020202020204" pitchFamily="34" charset="0"/>
              </a:rPr>
              <a:t>содержит</a:t>
            </a:r>
            <a:r>
              <a:rPr sz="1700" spc="-30" dirty="0">
                <a:cs typeface="Arial" panose="020B0604020202020204" pitchFamily="34" charset="0"/>
              </a:rPr>
              <a:t> </a:t>
            </a:r>
            <a:r>
              <a:rPr sz="1700" spc="-10" dirty="0">
                <a:cs typeface="Arial" panose="020B0604020202020204" pitchFamily="34" charset="0"/>
              </a:rPr>
              <a:t>предложение только</a:t>
            </a:r>
            <a:r>
              <a:rPr sz="1700" spc="-25" dirty="0">
                <a:cs typeface="Arial" panose="020B0604020202020204" pitchFamily="34" charset="0"/>
              </a:rPr>
              <a:t> </a:t>
            </a:r>
            <a:r>
              <a:rPr sz="1700" spc="-10" dirty="0">
                <a:cs typeface="Arial" panose="020B0604020202020204" pitchFamily="34" charset="0"/>
              </a:rPr>
              <a:t>российского</a:t>
            </a:r>
            <a:r>
              <a:rPr sz="1700" spc="-25" dirty="0">
                <a:cs typeface="Arial" panose="020B0604020202020204" pitchFamily="34" charset="0"/>
              </a:rPr>
              <a:t> </a:t>
            </a:r>
            <a:r>
              <a:rPr sz="1700" dirty="0">
                <a:cs typeface="Arial" panose="020B0604020202020204" pitchFamily="34" charset="0"/>
              </a:rPr>
              <a:t>товара.</a:t>
            </a:r>
            <a:r>
              <a:rPr sz="1700" spc="-30" dirty="0">
                <a:cs typeface="Arial" panose="020B0604020202020204" pitchFamily="34" charset="0"/>
              </a:rPr>
              <a:t> </a:t>
            </a:r>
            <a:r>
              <a:rPr sz="1700" dirty="0">
                <a:cs typeface="Arial" panose="020B0604020202020204" pitchFamily="34" charset="0"/>
              </a:rPr>
              <a:t>Цена</a:t>
            </a:r>
            <a:r>
              <a:rPr sz="1700" spc="-30" dirty="0">
                <a:cs typeface="Arial" panose="020B0604020202020204" pitchFamily="34" charset="0"/>
              </a:rPr>
              <a:t> </a:t>
            </a:r>
            <a:r>
              <a:rPr sz="1700" spc="-25" dirty="0">
                <a:cs typeface="Arial" panose="020B0604020202020204" pitchFamily="34" charset="0"/>
              </a:rPr>
              <a:t>заявки</a:t>
            </a:r>
            <a:r>
              <a:rPr sz="1700" spc="-30" dirty="0">
                <a:cs typeface="Arial" panose="020B0604020202020204" pitchFamily="34" charset="0"/>
              </a:rPr>
              <a:t> </a:t>
            </a:r>
            <a:r>
              <a:rPr sz="1700" spc="110" dirty="0">
                <a:cs typeface="Arial" panose="020B0604020202020204" pitchFamily="34" charset="0"/>
              </a:rPr>
              <a:t>№</a:t>
            </a:r>
            <a:r>
              <a:rPr sz="1700" spc="-44" dirty="0">
                <a:cs typeface="Arial" panose="020B0604020202020204" pitchFamily="34" charset="0"/>
              </a:rPr>
              <a:t> </a:t>
            </a:r>
            <a:r>
              <a:rPr sz="1700" dirty="0">
                <a:cs typeface="Arial" panose="020B0604020202020204" pitchFamily="34" charset="0"/>
              </a:rPr>
              <a:t>2</a:t>
            </a:r>
            <a:r>
              <a:rPr sz="1700" spc="-35" dirty="0">
                <a:cs typeface="Arial" panose="020B0604020202020204" pitchFamily="34" charset="0"/>
              </a:rPr>
              <a:t> </a:t>
            </a:r>
            <a:r>
              <a:rPr sz="1700" dirty="0">
                <a:cs typeface="Arial" panose="020B0604020202020204" pitchFamily="34" charset="0"/>
              </a:rPr>
              <a:t>на</a:t>
            </a:r>
            <a:r>
              <a:rPr sz="1700" spc="-35" dirty="0">
                <a:cs typeface="Arial" panose="020B0604020202020204" pitchFamily="34" charset="0"/>
              </a:rPr>
              <a:t> </a:t>
            </a:r>
            <a:r>
              <a:rPr sz="1700" dirty="0">
                <a:cs typeface="Arial" panose="020B0604020202020204" pitchFamily="34" charset="0"/>
              </a:rPr>
              <a:t>этапе</a:t>
            </a:r>
            <a:r>
              <a:rPr sz="1700" spc="-44" dirty="0">
                <a:cs typeface="Arial" panose="020B0604020202020204" pitchFamily="34" charset="0"/>
              </a:rPr>
              <a:t> </a:t>
            </a:r>
            <a:r>
              <a:rPr sz="1700" spc="-10" dirty="0">
                <a:cs typeface="Arial" panose="020B0604020202020204" pitchFamily="34" charset="0"/>
              </a:rPr>
              <a:t>оценки</a:t>
            </a:r>
            <a:r>
              <a:rPr sz="1700" spc="-5" dirty="0">
                <a:cs typeface="Arial" panose="020B0604020202020204" pitchFamily="34" charset="0"/>
              </a:rPr>
              <a:t> </a:t>
            </a:r>
            <a:r>
              <a:rPr sz="1700" spc="404" dirty="0">
                <a:cs typeface="Arial" panose="020B0604020202020204" pitchFamily="34" charset="0"/>
              </a:rPr>
              <a:t>–</a:t>
            </a:r>
            <a:r>
              <a:rPr sz="1700" spc="-35" dirty="0">
                <a:cs typeface="Arial" panose="020B0604020202020204" pitchFamily="34" charset="0"/>
              </a:rPr>
              <a:t> </a:t>
            </a:r>
            <a:r>
              <a:rPr sz="1700" spc="-10" dirty="0">
                <a:cs typeface="Arial" panose="020B0604020202020204" pitchFamily="34" charset="0"/>
              </a:rPr>
              <a:t>800000- </a:t>
            </a:r>
            <a:r>
              <a:rPr sz="1700" dirty="0">
                <a:cs typeface="Arial" panose="020B0604020202020204" pitchFamily="34" charset="0"/>
              </a:rPr>
              <a:t>15%=</a:t>
            </a:r>
            <a:r>
              <a:rPr sz="1700" spc="-5" dirty="0">
                <a:cs typeface="Arial" panose="020B0604020202020204" pitchFamily="34" charset="0"/>
              </a:rPr>
              <a:t> </a:t>
            </a:r>
            <a:r>
              <a:rPr sz="1700" dirty="0">
                <a:cs typeface="Arial" panose="020B0604020202020204" pitchFamily="34" charset="0"/>
              </a:rPr>
              <a:t>680000</a:t>
            </a:r>
            <a:r>
              <a:rPr sz="1700" spc="-5" dirty="0">
                <a:cs typeface="Arial" panose="020B0604020202020204" pitchFamily="34" charset="0"/>
              </a:rPr>
              <a:t> </a:t>
            </a:r>
            <a:r>
              <a:rPr sz="1700" spc="-20" dirty="0">
                <a:cs typeface="Arial" panose="020B0604020202020204" pitchFamily="34" charset="0"/>
              </a:rPr>
              <a:t>руб.</a:t>
            </a:r>
            <a:endParaRPr sz="1700" dirty="0">
              <a:cs typeface="Arial" panose="020B0604020202020204" pitchFamily="34" charset="0"/>
            </a:endParaRPr>
          </a:p>
          <a:p>
            <a:pPr marL="435592" indent="-344156" algn="just">
              <a:buFont typeface="Arial MT"/>
              <a:buAutoNum type="arabicPeriod" startAt="2"/>
              <a:tabLst>
                <a:tab pos="435592" algn="l"/>
              </a:tabLst>
            </a:pPr>
            <a:r>
              <a:rPr sz="1700" spc="-10" dirty="0">
                <a:cs typeface="Arial" panose="020B0604020202020204" pitchFamily="34" charset="0"/>
              </a:rPr>
              <a:t>Победителем</a:t>
            </a:r>
            <a:r>
              <a:rPr sz="1700" spc="-25" dirty="0">
                <a:cs typeface="Arial" panose="020B0604020202020204" pitchFamily="34" charset="0"/>
              </a:rPr>
              <a:t> </a:t>
            </a:r>
            <a:r>
              <a:rPr sz="1700" spc="-20" dirty="0">
                <a:cs typeface="Arial" panose="020B0604020202020204" pitchFamily="34" charset="0"/>
              </a:rPr>
              <a:t>признается</a:t>
            </a:r>
            <a:r>
              <a:rPr sz="1700" spc="-10" dirty="0">
                <a:cs typeface="Arial" panose="020B0604020202020204" pitchFamily="34" charset="0"/>
              </a:rPr>
              <a:t> </a:t>
            </a:r>
            <a:r>
              <a:rPr sz="1700" spc="-20" dirty="0">
                <a:cs typeface="Arial" panose="020B0604020202020204" pitchFamily="34" charset="0"/>
              </a:rPr>
              <a:t>заявка </a:t>
            </a:r>
            <a:r>
              <a:rPr sz="1700" spc="110" dirty="0">
                <a:cs typeface="Arial" panose="020B0604020202020204" pitchFamily="34" charset="0"/>
              </a:rPr>
              <a:t>№</a:t>
            </a:r>
            <a:r>
              <a:rPr sz="1700" spc="-35" dirty="0">
                <a:cs typeface="Arial" panose="020B0604020202020204" pitchFamily="34" charset="0"/>
              </a:rPr>
              <a:t> </a:t>
            </a:r>
            <a:r>
              <a:rPr sz="1700" dirty="0">
                <a:cs typeface="Arial" panose="020B0604020202020204" pitchFamily="34" charset="0"/>
              </a:rPr>
              <a:t>2,</a:t>
            </a:r>
            <a:r>
              <a:rPr sz="1700" spc="-14" dirty="0">
                <a:cs typeface="Arial" panose="020B0604020202020204" pitchFamily="34" charset="0"/>
              </a:rPr>
              <a:t> </a:t>
            </a:r>
            <a:r>
              <a:rPr lang="ru-RU" sz="1700" spc="-10" dirty="0">
                <a:cs typeface="Arial" panose="020B0604020202020204" pitchFamily="34" charset="0"/>
              </a:rPr>
              <a:t>контракт</a:t>
            </a:r>
            <a:r>
              <a:rPr sz="1700" spc="-35" dirty="0">
                <a:cs typeface="Arial" panose="020B0604020202020204" pitchFamily="34" charset="0"/>
              </a:rPr>
              <a:t> </a:t>
            </a:r>
            <a:r>
              <a:rPr sz="1700" spc="-20" dirty="0">
                <a:cs typeface="Arial" panose="020B0604020202020204" pitchFamily="34" charset="0"/>
              </a:rPr>
              <a:t>заключается</a:t>
            </a:r>
            <a:r>
              <a:rPr sz="1700" spc="-10" dirty="0">
                <a:cs typeface="Arial" panose="020B0604020202020204" pitchFamily="34" charset="0"/>
              </a:rPr>
              <a:t> </a:t>
            </a:r>
            <a:r>
              <a:rPr sz="1700" dirty="0">
                <a:cs typeface="Arial" panose="020B0604020202020204" pitchFamily="34" charset="0"/>
              </a:rPr>
              <a:t>по</a:t>
            </a:r>
            <a:r>
              <a:rPr sz="1700" spc="-30" dirty="0">
                <a:cs typeface="Arial" panose="020B0604020202020204" pitchFamily="34" charset="0"/>
              </a:rPr>
              <a:t> </a:t>
            </a:r>
            <a:r>
              <a:rPr sz="1700" spc="-20" dirty="0">
                <a:cs typeface="Arial" panose="020B0604020202020204" pitchFamily="34" charset="0"/>
              </a:rPr>
              <a:t>цене</a:t>
            </a:r>
            <a:endParaRPr sz="1700" dirty="0">
              <a:cs typeface="Arial" panose="020B0604020202020204" pitchFamily="34" charset="0"/>
            </a:endParaRPr>
          </a:p>
          <a:p>
            <a:pPr marL="434323" algn="just"/>
            <a:r>
              <a:rPr sz="1700" dirty="0">
                <a:cs typeface="Arial" panose="020B0604020202020204" pitchFamily="34" charset="0"/>
              </a:rPr>
              <a:t>800000</a:t>
            </a:r>
            <a:r>
              <a:rPr sz="1700" spc="-10" dirty="0">
                <a:cs typeface="Arial" panose="020B0604020202020204" pitchFamily="34" charset="0"/>
              </a:rPr>
              <a:t> </a:t>
            </a:r>
            <a:r>
              <a:rPr sz="1700" spc="-20" dirty="0">
                <a:cs typeface="Arial" panose="020B0604020202020204" pitchFamily="34" charset="0"/>
              </a:rPr>
              <a:t>руб.</a:t>
            </a:r>
            <a:endParaRPr sz="1700" dirty="0">
              <a:cs typeface="Arial" panose="020B0604020202020204" pitchFamily="34" charset="0"/>
            </a:endParaRPr>
          </a:p>
        </p:txBody>
      </p:sp>
      <p:sp>
        <p:nvSpPr>
          <p:cNvPr id="4" name="object 4"/>
          <p:cNvSpPr txBox="1">
            <a:spLocks noGrp="1"/>
          </p:cNvSpPr>
          <p:nvPr>
            <p:ph type="title"/>
          </p:nvPr>
        </p:nvSpPr>
        <p:spPr>
          <a:xfrm>
            <a:off x="2700020" y="962660"/>
            <a:ext cx="5012056" cy="289823"/>
          </a:xfrm>
          <a:prstGeom prst="rect">
            <a:avLst/>
          </a:prstGeom>
        </p:spPr>
        <p:txBody>
          <a:bodyPr vert="horz" wrap="square" lIns="0" tIns="12700" rIns="0" bIns="0" numCol="1" rtlCol="0" anchor="ctr" anchorCtr="0" compatLnSpc="1">
            <a:prstTxWarp prst="textNoShape">
              <a:avLst/>
            </a:prstTxWarp>
            <a:spAutoFit/>
          </a:bodyPr>
          <a:lstStyle/>
          <a:p>
            <a:pPr marL="12700">
              <a:spcBef>
                <a:spcPts val="100"/>
              </a:spcBef>
            </a:pPr>
            <a:r>
              <a:rPr sz="1800" dirty="0">
                <a:latin typeface="Arial" panose="020B0604020202020204" pitchFamily="34" charset="0"/>
                <a:cs typeface="Arial" panose="020B0604020202020204" pitchFamily="34" charset="0"/>
              </a:rPr>
              <a:t>1.</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Клей</a:t>
            </a:r>
            <a:r>
              <a:rPr sz="1800" spc="-10" dirty="0">
                <a:latin typeface="Arial" panose="020B0604020202020204" pitchFamily="34" charset="0"/>
                <a:cs typeface="Arial" panose="020B0604020202020204" pitchFamily="34" charset="0"/>
              </a:rPr>
              <a:t> канцелярский</a:t>
            </a:r>
            <a:r>
              <a:rPr sz="1800" spc="-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20.52.10.190</a:t>
            </a:r>
            <a:r>
              <a:rPr sz="1800" spc="-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10" dirty="0">
                <a:latin typeface="Arial" panose="020B0604020202020204" pitchFamily="34" charset="0"/>
                <a:cs typeface="Arial" panose="020B0604020202020204" pitchFamily="34" charset="0"/>
              </a:rPr>
              <a:t> запрет</a:t>
            </a:r>
            <a:endParaRPr sz="1800" dirty="0">
              <a:latin typeface="Arial" panose="020B0604020202020204" pitchFamily="34" charset="0"/>
              <a:cs typeface="Arial" panose="020B0604020202020204" pitchFamily="34" charset="0"/>
            </a:endParaRPr>
          </a:p>
        </p:txBody>
      </p:sp>
      <p:sp>
        <p:nvSpPr>
          <p:cNvPr id="5" name="object 5"/>
          <p:cNvSpPr txBox="1"/>
          <p:nvPr/>
        </p:nvSpPr>
        <p:spPr>
          <a:xfrm>
            <a:off x="2700020" y="1236979"/>
            <a:ext cx="5628228" cy="566822"/>
          </a:xfrm>
          <a:prstGeom prst="rect">
            <a:avLst/>
          </a:prstGeom>
        </p:spPr>
        <p:txBody>
          <a:bodyPr vert="horz" wrap="square" lIns="0" tIns="12700" rIns="0" bIns="0" rtlCol="0">
            <a:spAutoFit/>
          </a:bodyPr>
          <a:lstStyle/>
          <a:p>
            <a:pPr marL="236844" indent="-224146">
              <a:spcBef>
                <a:spcPts val="100"/>
              </a:spcBef>
              <a:buAutoNum type="arabicPeriod" startAt="2"/>
              <a:tabLst>
                <a:tab pos="236844" algn="l"/>
              </a:tabLst>
            </a:pPr>
            <a:r>
              <a:rPr dirty="0">
                <a:cs typeface="Arial" panose="020B0604020202020204" pitchFamily="34" charset="0"/>
              </a:rPr>
              <a:t>Блокнот</a:t>
            </a:r>
            <a:r>
              <a:rPr spc="-44" dirty="0">
                <a:cs typeface="Arial" panose="020B0604020202020204" pitchFamily="34" charset="0"/>
              </a:rPr>
              <a:t> </a:t>
            </a:r>
            <a:r>
              <a:rPr dirty="0">
                <a:cs typeface="Arial" panose="020B0604020202020204" pitchFamily="34" charset="0"/>
              </a:rPr>
              <a:t>для</a:t>
            </a:r>
            <a:r>
              <a:rPr spc="-44" dirty="0">
                <a:cs typeface="Arial" panose="020B0604020202020204" pitchFamily="34" charset="0"/>
              </a:rPr>
              <a:t> </a:t>
            </a:r>
            <a:r>
              <a:rPr dirty="0">
                <a:cs typeface="Arial" panose="020B0604020202020204" pitchFamily="34" charset="0"/>
              </a:rPr>
              <a:t>записи</a:t>
            </a:r>
            <a:r>
              <a:rPr spc="5" dirty="0">
                <a:cs typeface="Arial" panose="020B0604020202020204" pitchFamily="34" charset="0"/>
              </a:rPr>
              <a:t> </a:t>
            </a:r>
            <a:r>
              <a:rPr dirty="0">
                <a:cs typeface="Arial" panose="020B0604020202020204" pitchFamily="34" charset="0"/>
              </a:rPr>
              <a:t>-</a:t>
            </a:r>
            <a:r>
              <a:rPr spc="-30" dirty="0">
                <a:cs typeface="Arial" panose="020B0604020202020204" pitchFamily="34" charset="0"/>
              </a:rPr>
              <a:t> </a:t>
            </a:r>
            <a:r>
              <a:rPr dirty="0">
                <a:cs typeface="Arial" panose="020B0604020202020204" pitchFamily="34" charset="0"/>
              </a:rPr>
              <a:t>17.23.13.191-</a:t>
            </a:r>
            <a:r>
              <a:rPr spc="-40" dirty="0">
                <a:cs typeface="Arial" panose="020B0604020202020204" pitchFamily="34" charset="0"/>
              </a:rPr>
              <a:t> </a:t>
            </a:r>
            <a:r>
              <a:rPr spc="-10" dirty="0">
                <a:cs typeface="Arial" panose="020B0604020202020204" pitchFamily="34" charset="0"/>
              </a:rPr>
              <a:t>ограничение</a:t>
            </a:r>
            <a:endParaRPr dirty="0">
              <a:cs typeface="Arial" panose="020B0604020202020204" pitchFamily="34" charset="0"/>
            </a:endParaRPr>
          </a:p>
          <a:p>
            <a:pPr marL="236844" indent="-224146">
              <a:buAutoNum type="arabicPeriod" startAt="2"/>
              <a:tabLst>
                <a:tab pos="236844" algn="l"/>
              </a:tabLst>
            </a:pPr>
            <a:r>
              <a:rPr dirty="0">
                <a:cs typeface="Arial" panose="020B0604020202020204" pitchFamily="34" charset="0"/>
              </a:rPr>
              <a:t>Ручки</a:t>
            </a:r>
            <a:r>
              <a:rPr spc="-14" dirty="0">
                <a:cs typeface="Arial" panose="020B0604020202020204" pitchFamily="34" charset="0"/>
              </a:rPr>
              <a:t> </a:t>
            </a:r>
            <a:r>
              <a:rPr dirty="0">
                <a:cs typeface="Arial" panose="020B0604020202020204" pitchFamily="34" charset="0"/>
              </a:rPr>
              <a:t>шариковые</a:t>
            </a:r>
            <a:r>
              <a:rPr spc="-10" dirty="0">
                <a:cs typeface="Arial" panose="020B0604020202020204" pitchFamily="34" charset="0"/>
              </a:rPr>
              <a:t> </a:t>
            </a:r>
            <a:r>
              <a:rPr dirty="0">
                <a:cs typeface="Arial" panose="020B0604020202020204" pitchFamily="34" charset="0"/>
              </a:rPr>
              <a:t>-</a:t>
            </a:r>
            <a:r>
              <a:rPr spc="-30" dirty="0">
                <a:cs typeface="Arial" panose="020B0604020202020204" pitchFamily="34" charset="0"/>
              </a:rPr>
              <a:t> </a:t>
            </a:r>
            <a:r>
              <a:rPr dirty="0">
                <a:cs typeface="Arial" panose="020B0604020202020204" pitchFamily="34" charset="0"/>
              </a:rPr>
              <a:t>32.99.12.110</a:t>
            </a:r>
            <a:r>
              <a:rPr spc="-44" dirty="0">
                <a:cs typeface="Arial" panose="020B0604020202020204" pitchFamily="34" charset="0"/>
              </a:rPr>
              <a:t> </a:t>
            </a:r>
            <a:r>
              <a:rPr dirty="0">
                <a:cs typeface="Arial" panose="020B0604020202020204" pitchFamily="34" charset="0"/>
              </a:rPr>
              <a:t>–</a:t>
            </a:r>
            <a:r>
              <a:rPr spc="-14" dirty="0">
                <a:cs typeface="Arial" panose="020B0604020202020204" pitchFamily="34" charset="0"/>
              </a:rPr>
              <a:t> </a:t>
            </a:r>
            <a:r>
              <a:rPr spc="-10" dirty="0">
                <a:cs typeface="Arial" panose="020B0604020202020204" pitchFamily="34" charset="0"/>
              </a:rPr>
              <a:t>преимущества</a:t>
            </a:r>
            <a:endParaRPr dirty="0">
              <a:cs typeface="Arial" panose="020B0604020202020204" pitchFamily="34" charset="0"/>
            </a:endParaRPr>
          </a:p>
        </p:txBody>
      </p:sp>
      <p:graphicFrame>
        <p:nvGraphicFramePr>
          <p:cNvPr id="6" name="object 6"/>
          <p:cNvGraphicFramePr>
            <a:graphicFrameLocks noGrp="1"/>
          </p:cNvGraphicFramePr>
          <p:nvPr>
            <p:extLst>
              <p:ext uri="{D42A27DB-BD31-4B8C-83A1-F6EECF244321}">
                <p14:modId xmlns:p14="http://schemas.microsoft.com/office/powerpoint/2010/main" val="1716463056"/>
              </p:ext>
            </p:extLst>
          </p:nvPr>
        </p:nvGraphicFramePr>
        <p:xfrm>
          <a:off x="1524001" y="2012950"/>
          <a:ext cx="9052559" cy="2056131"/>
        </p:xfrm>
        <a:graphic>
          <a:graphicData uri="http://schemas.openxmlformats.org/drawingml/2006/table">
            <a:tbl>
              <a:tblPr firstRow="1" bandRow="1">
                <a:tableStyleId>{2D5ABB26-0587-4C30-8999-92F81FD0307C}</a:tableStyleId>
              </a:tblPr>
              <a:tblGrid>
                <a:gridCol w="301752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19">
                  <a:extLst>
                    <a:ext uri="{9D8B030D-6E8A-4147-A177-3AD203B41FA5}">
                      <a16:colId xmlns:a16="http://schemas.microsoft.com/office/drawing/2014/main" val="20002"/>
                    </a:ext>
                  </a:extLst>
                </a:gridCol>
              </a:tblGrid>
              <a:tr h="355702">
                <a:tc>
                  <a:txBody>
                    <a:bodyPr/>
                    <a:lstStyle/>
                    <a:p>
                      <a:pPr marL="68580">
                        <a:lnSpc>
                          <a:spcPct val="100000"/>
                        </a:lnSpc>
                        <a:spcBef>
                          <a:spcPts val="229"/>
                        </a:spcBef>
                      </a:pPr>
                      <a:r>
                        <a:rPr sz="1600" b="1" dirty="0">
                          <a:solidFill>
                            <a:srgbClr val="FFFFFF"/>
                          </a:solidFill>
                          <a:latin typeface="Arial" panose="020B0604020202020204" pitchFamily="34" charset="0"/>
                          <a:cs typeface="Arial" panose="020B0604020202020204" pitchFamily="34" charset="0"/>
                        </a:rPr>
                        <a:t>Заявка</a:t>
                      </a:r>
                      <a:r>
                        <a:rPr sz="1600" b="1" spc="-40" dirty="0">
                          <a:solidFill>
                            <a:srgbClr val="FFFFFF"/>
                          </a:solidFill>
                          <a:latin typeface="Arial" panose="020B0604020202020204" pitchFamily="34" charset="0"/>
                          <a:cs typeface="Arial" panose="020B0604020202020204" pitchFamily="34" charset="0"/>
                        </a:rPr>
                        <a:t> </a:t>
                      </a:r>
                      <a:r>
                        <a:rPr sz="1600" b="1" spc="-50" dirty="0">
                          <a:solidFill>
                            <a:srgbClr val="FFFFFF"/>
                          </a:solidFill>
                          <a:latin typeface="Arial" panose="020B0604020202020204" pitchFamily="34" charset="0"/>
                          <a:cs typeface="Arial" panose="020B0604020202020204" pitchFamily="34" charset="0"/>
                        </a:rPr>
                        <a:t>1</a:t>
                      </a:r>
                      <a:endParaRPr sz="1600">
                        <a:latin typeface="Arial" panose="020B0604020202020204" pitchFamily="34" charset="0"/>
                        <a:cs typeface="Arial" panose="020B0604020202020204" pitchFamily="34" charset="0"/>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8580">
                        <a:lnSpc>
                          <a:spcPct val="100000"/>
                        </a:lnSpc>
                        <a:spcBef>
                          <a:spcPts val="229"/>
                        </a:spcBef>
                      </a:pPr>
                      <a:r>
                        <a:rPr sz="1600" b="1" dirty="0">
                          <a:solidFill>
                            <a:srgbClr val="FFFFFF"/>
                          </a:solidFill>
                          <a:latin typeface="Arial" panose="020B0604020202020204" pitchFamily="34" charset="0"/>
                          <a:cs typeface="Arial" panose="020B0604020202020204" pitchFamily="34" charset="0"/>
                        </a:rPr>
                        <a:t>Заявка</a:t>
                      </a:r>
                      <a:r>
                        <a:rPr sz="1600" b="1" spc="-40" dirty="0">
                          <a:solidFill>
                            <a:srgbClr val="FFFFFF"/>
                          </a:solidFill>
                          <a:latin typeface="Arial" panose="020B0604020202020204" pitchFamily="34" charset="0"/>
                          <a:cs typeface="Arial" panose="020B0604020202020204" pitchFamily="34" charset="0"/>
                        </a:rPr>
                        <a:t> </a:t>
                      </a:r>
                      <a:r>
                        <a:rPr sz="1600" b="1" spc="-50" dirty="0">
                          <a:solidFill>
                            <a:srgbClr val="FFFFFF"/>
                          </a:solidFill>
                          <a:latin typeface="Arial" panose="020B0604020202020204" pitchFamily="34" charset="0"/>
                          <a:cs typeface="Arial" panose="020B0604020202020204" pitchFamily="34" charset="0"/>
                        </a:rPr>
                        <a:t>2</a:t>
                      </a:r>
                      <a:endParaRPr sz="1600">
                        <a:latin typeface="Arial" panose="020B0604020202020204" pitchFamily="34" charset="0"/>
                        <a:cs typeface="Arial" panose="020B0604020202020204" pitchFamily="34" charset="0"/>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9215">
                        <a:lnSpc>
                          <a:spcPct val="100000"/>
                        </a:lnSpc>
                        <a:spcBef>
                          <a:spcPts val="229"/>
                        </a:spcBef>
                      </a:pPr>
                      <a:r>
                        <a:rPr sz="1600" b="1" dirty="0">
                          <a:solidFill>
                            <a:srgbClr val="FFFFFF"/>
                          </a:solidFill>
                          <a:latin typeface="Arial" panose="020B0604020202020204" pitchFamily="34" charset="0"/>
                          <a:cs typeface="Arial" panose="020B0604020202020204" pitchFamily="34" charset="0"/>
                        </a:rPr>
                        <a:t>Заявка</a:t>
                      </a:r>
                      <a:r>
                        <a:rPr sz="1600" b="1" spc="-40" dirty="0">
                          <a:solidFill>
                            <a:srgbClr val="FFFFFF"/>
                          </a:solidFill>
                          <a:latin typeface="Arial" panose="020B0604020202020204" pitchFamily="34" charset="0"/>
                          <a:cs typeface="Arial" panose="020B0604020202020204" pitchFamily="34" charset="0"/>
                        </a:rPr>
                        <a:t> </a:t>
                      </a:r>
                      <a:r>
                        <a:rPr sz="1600" b="1" spc="-50" dirty="0">
                          <a:solidFill>
                            <a:srgbClr val="FFFFFF"/>
                          </a:solidFill>
                          <a:latin typeface="Arial" panose="020B0604020202020204" pitchFamily="34" charset="0"/>
                          <a:cs typeface="Arial" panose="020B0604020202020204" pitchFamily="34" charset="0"/>
                        </a:rPr>
                        <a:t>3</a:t>
                      </a:r>
                      <a:endParaRPr sz="1600" dirty="0">
                        <a:latin typeface="Arial" panose="020B0604020202020204" pitchFamily="34" charset="0"/>
                        <a:cs typeface="Arial" panose="020B0604020202020204" pitchFamily="34" charset="0"/>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633323">
                <a:tc>
                  <a:txBody>
                    <a:bodyPr/>
                    <a:lstStyle/>
                    <a:p>
                      <a:pPr marL="68580">
                        <a:lnSpc>
                          <a:spcPct val="100000"/>
                        </a:lnSpc>
                        <a:spcBef>
                          <a:spcPts val="234"/>
                        </a:spcBef>
                      </a:pPr>
                      <a:r>
                        <a:rPr sz="1600" dirty="0">
                          <a:latin typeface="Arial" panose="020B0604020202020204" pitchFamily="34" charset="0"/>
                          <a:cs typeface="Arial" panose="020B0604020202020204" pitchFamily="34" charset="0"/>
                        </a:rPr>
                        <a:t>Клей</a:t>
                      </a:r>
                      <a:r>
                        <a:rPr sz="1600" spc="-50" dirty="0">
                          <a:latin typeface="Arial" panose="020B0604020202020204" pitchFamily="34" charset="0"/>
                          <a:cs typeface="Arial" panose="020B0604020202020204" pitchFamily="34" charset="0"/>
                        </a:rPr>
                        <a:t> </a:t>
                      </a:r>
                      <a:r>
                        <a:rPr sz="1600" spc="405" dirty="0">
                          <a:latin typeface="Arial" panose="020B0604020202020204" pitchFamily="34" charset="0"/>
                          <a:cs typeface="Arial" panose="020B0604020202020204" pitchFamily="34" charset="0"/>
                        </a:rPr>
                        <a:t>–</a:t>
                      </a:r>
                      <a:r>
                        <a:rPr sz="1600" spc="-7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Россия</a:t>
                      </a:r>
                      <a:r>
                        <a:rPr sz="1600" spc="-8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(из</a:t>
                      </a:r>
                      <a:r>
                        <a:rPr sz="1600" spc="-4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реестра)</a:t>
                      </a:r>
                      <a:endParaRPr sz="1600">
                        <a:latin typeface="Arial" panose="020B0604020202020204" pitchFamily="34" charset="0"/>
                        <a:cs typeface="Arial" panose="020B0604020202020204" pitchFamily="34" charset="0"/>
                      </a:endParaRPr>
                    </a:p>
                  </a:txBody>
                  <a:tcPr marL="0" marR="0" marT="298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34"/>
                        </a:spcBef>
                      </a:pPr>
                      <a:r>
                        <a:rPr sz="1600" dirty="0">
                          <a:latin typeface="Arial" panose="020B0604020202020204" pitchFamily="34" charset="0"/>
                          <a:cs typeface="Arial" panose="020B0604020202020204" pitchFamily="34" charset="0"/>
                        </a:rPr>
                        <a:t>Клей</a:t>
                      </a:r>
                      <a:r>
                        <a:rPr sz="1600" spc="-50" dirty="0">
                          <a:latin typeface="Arial" panose="020B0604020202020204" pitchFamily="34" charset="0"/>
                          <a:cs typeface="Arial" panose="020B0604020202020204" pitchFamily="34" charset="0"/>
                        </a:rPr>
                        <a:t> </a:t>
                      </a:r>
                      <a:r>
                        <a:rPr sz="1600" spc="405" dirty="0">
                          <a:latin typeface="Arial" panose="020B0604020202020204" pitchFamily="34" charset="0"/>
                          <a:cs typeface="Arial" panose="020B0604020202020204" pitchFamily="34" charset="0"/>
                        </a:rPr>
                        <a:t>–</a:t>
                      </a:r>
                      <a:r>
                        <a:rPr sz="1600" spc="-7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Россия</a:t>
                      </a:r>
                      <a:r>
                        <a:rPr sz="1600" spc="-8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(из</a:t>
                      </a:r>
                      <a:r>
                        <a:rPr sz="1600" spc="-4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реестра)</a:t>
                      </a:r>
                      <a:endParaRPr sz="1600">
                        <a:latin typeface="Arial" panose="020B0604020202020204" pitchFamily="34" charset="0"/>
                        <a:cs typeface="Arial" panose="020B0604020202020204" pitchFamily="34" charset="0"/>
                      </a:endParaRPr>
                    </a:p>
                  </a:txBody>
                  <a:tcPr marL="0" marR="0" marT="298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9215" marR="912494">
                        <a:lnSpc>
                          <a:spcPct val="100000"/>
                        </a:lnSpc>
                        <a:spcBef>
                          <a:spcPts val="234"/>
                        </a:spcBef>
                      </a:pPr>
                      <a:r>
                        <a:rPr sz="1600" dirty="0">
                          <a:latin typeface="Arial" panose="020B0604020202020204" pitchFamily="34" charset="0"/>
                          <a:cs typeface="Arial" panose="020B0604020202020204" pitchFamily="34" charset="0"/>
                        </a:rPr>
                        <a:t>Клей</a:t>
                      </a:r>
                      <a:r>
                        <a:rPr sz="1600" spc="-25" dirty="0">
                          <a:latin typeface="Arial" panose="020B0604020202020204" pitchFamily="34" charset="0"/>
                          <a:cs typeface="Arial" panose="020B0604020202020204" pitchFamily="34" charset="0"/>
                        </a:rPr>
                        <a:t> </a:t>
                      </a:r>
                      <a:r>
                        <a:rPr sz="1600" spc="405" dirty="0">
                          <a:latin typeface="Arial" panose="020B0604020202020204" pitchFamily="34" charset="0"/>
                          <a:cs typeface="Arial" panose="020B0604020202020204" pitchFamily="34" charset="0"/>
                        </a:rPr>
                        <a:t>–</a:t>
                      </a:r>
                      <a:r>
                        <a:rPr sz="1600" spc="-50" dirty="0">
                          <a:latin typeface="Arial" panose="020B0604020202020204" pitchFamily="34" charset="0"/>
                          <a:cs typeface="Arial" panose="020B0604020202020204" pitchFamily="34" charset="0"/>
                        </a:rPr>
                        <a:t> </a:t>
                      </a:r>
                      <a:r>
                        <a:rPr sz="1600" dirty="0" err="1">
                          <a:latin typeface="Arial" panose="020B0604020202020204" pitchFamily="34" charset="0"/>
                          <a:cs typeface="Arial" panose="020B0604020202020204" pitchFamily="34" charset="0"/>
                        </a:rPr>
                        <a:t>Россия</a:t>
                      </a:r>
                      <a:endParaRPr lang="ru-RU" sz="1600" dirty="0">
                        <a:latin typeface="Arial" panose="020B0604020202020204" pitchFamily="34" charset="0"/>
                        <a:cs typeface="Arial" panose="020B0604020202020204" pitchFamily="34" charset="0"/>
                      </a:endParaRPr>
                    </a:p>
                    <a:p>
                      <a:pPr marL="69215" marR="912494">
                        <a:lnSpc>
                          <a:spcPct val="100000"/>
                        </a:lnSpc>
                        <a:spcBef>
                          <a:spcPts val="234"/>
                        </a:spcBef>
                      </a:pP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
                      </a:r>
                      <a:r>
                        <a:rPr sz="1600" spc="-35" dirty="0" err="1">
                          <a:latin typeface="Arial" panose="020B0604020202020204" pitchFamily="34" charset="0"/>
                          <a:cs typeface="Arial" panose="020B0604020202020204" pitchFamily="34" charset="0"/>
                        </a:rPr>
                        <a:t>из</a:t>
                      </a:r>
                      <a:r>
                        <a:rPr lang="ru-RU" sz="1600" spc="-35" dirty="0">
                          <a:latin typeface="Arial" panose="020B0604020202020204" pitchFamily="34" charset="0"/>
                          <a:cs typeface="Arial" panose="020B0604020202020204" pitchFamily="34" charset="0"/>
                        </a:rPr>
                        <a:t> </a:t>
                      </a:r>
                      <a:r>
                        <a:rPr sz="1600" spc="-10" dirty="0" err="1">
                          <a:latin typeface="Arial" panose="020B0604020202020204" pitchFamily="34" charset="0"/>
                          <a:cs typeface="Arial" panose="020B0604020202020204" pitchFamily="34" charset="0"/>
                        </a:rPr>
                        <a:t>реестра</a:t>
                      </a:r>
                      <a:r>
                        <a:rPr sz="1600" spc="-1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298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55702">
                <a:tc>
                  <a:txBody>
                    <a:bodyPr/>
                    <a:lstStyle/>
                    <a:p>
                      <a:pPr marL="68580">
                        <a:lnSpc>
                          <a:spcPct val="100000"/>
                        </a:lnSpc>
                        <a:spcBef>
                          <a:spcPts val="235"/>
                        </a:spcBef>
                      </a:pPr>
                      <a:r>
                        <a:rPr sz="1600" spc="-10" dirty="0">
                          <a:latin typeface="Arial" panose="020B0604020202020204" pitchFamily="34" charset="0"/>
                          <a:cs typeface="Arial" panose="020B0604020202020204" pitchFamily="34" charset="0"/>
                        </a:rPr>
                        <a:t>Блокнот</a:t>
                      </a:r>
                      <a:r>
                        <a:rPr sz="1600" spc="-25" dirty="0">
                          <a:latin typeface="Arial" panose="020B0604020202020204" pitchFamily="34" charset="0"/>
                          <a:cs typeface="Arial" panose="020B0604020202020204" pitchFamily="34" charset="0"/>
                        </a:rPr>
                        <a:t> </a:t>
                      </a:r>
                      <a:r>
                        <a:rPr sz="1600" spc="405" dirty="0">
                          <a:latin typeface="Arial" panose="020B0604020202020204" pitchFamily="34" charset="0"/>
                          <a:cs typeface="Arial" panose="020B0604020202020204" pitchFamily="34" charset="0"/>
                        </a:rPr>
                        <a:t>–</a:t>
                      </a:r>
                      <a:r>
                        <a:rPr sz="1600" spc="-6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Россия</a:t>
                      </a:r>
                      <a:r>
                        <a:rPr sz="1600" spc="-5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(реестр)</a:t>
                      </a:r>
                      <a:endParaRPr sz="16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235"/>
                        </a:spcBef>
                      </a:pPr>
                      <a:r>
                        <a:rPr sz="1600" spc="-10" dirty="0">
                          <a:latin typeface="Arial" panose="020B0604020202020204" pitchFamily="34" charset="0"/>
                          <a:cs typeface="Arial" panose="020B0604020202020204" pitchFamily="34" charset="0"/>
                        </a:rPr>
                        <a:t>Блокнот</a:t>
                      </a:r>
                      <a:r>
                        <a:rPr sz="1600" spc="-25" dirty="0">
                          <a:latin typeface="Arial" panose="020B0604020202020204" pitchFamily="34" charset="0"/>
                          <a:cs typeface="Arial" panose="020B0604020202020204" pitchFamily="34" charset="0"/>
                        </a:rPr>
                        <a:t> </a:t>
                      </a:r>
                      <a:r>
                        <a:rPr sz="1600" spc="405" dirty="0">
                          <a:latin typeface="Arial" panose="020B0604020202020204" pitchFamily="34" charset="0"/>
                          <a:cs typeface="Arial" panose="020B0604020202020204" pitchFamily="34" charset="0"/>
                        </a:rPr>
                        <a:t>–</a:t>
                      </a:r>
                      <a:r>
                        <a:rPr sz="1600" spc="-6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Россия</a:t>
                      </a:r>
                      <a:r>
                        <a:rPr sz="1600" spc="-5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(реестр)</a:t>
                      </a:r>
                      <a:endParaRPr sz="160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9215">
                        <a:lnSpc>
                          <a:spcPct val="100000"/>
                        </a:lnSpc>
                        <a:spcBef>
                          <a:spcPts val="235"/>
                        </a:spcBef>
                      </a:pPr>
                      <a:r>
                        <a:rPr sz="1600" spc="-10" dirty="0">
                          <a:latin typeface="Arial" panose="020B0604020202020204" pitchFamily="34" charset="0"/>
                          <a:cs typeface="Arial" panose="020B0604020202020204" pitchFamily="34" charset="0"/>
                        </a:rPr>
                        <a:t>Блокнот</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
                      </a:r>
                      <a:r>
                        <a:rPr sz="1600" spc="-5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Китай</a:t>
                      </a:r>
                      <a:endParaRPr sz="16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55702">
                <a:tc>
                  <a:txBody>
                    <a:bodyPr/>
                    <a:lstStyle/>
                    <a:p>
                      <a:pPr marL="68580">
                        <a:lnSpc>
                          <a:spcPct val="100000"/>
                        </a:lnSpc>
                        <a:spcBef>
                          <a:spcPts val="235"/>
                        </a:spcBef>
                      </a:pPr>
                      <a:r>
                        <a:rPr sz="1600" dirty="0">
                          <a:latin typeface="Arial" panose="020B0604020202020204" pitchFamily="34" charset="0"/>
                          <a:cs typeface="Arial" panose="020B0604020202020204" pitchFamily="34" charset="0"/>
                        </a:rPr>
                        <a:t>Ручка</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
                      </a:r>
                      <a:r>
                        <a:rPr sz="1600" spc="-60"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Китай</a:t>
                      </a:r>
                      <a:endParaRPr sz="160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35"/>
                        </a:spcBef>
                      </a:pPr>
                      <a:r>
                        <a:rPr sz="1600" dirty="0">
                          <a:latin typeface="Arial" panose="020B0604020202020204" pitchFamily="34" charset="0"/>
                          <a:cs typeface="Arial" panose="020B0604020202020204" pitchFamily="34" charset="0"/>
                        </a:rPr>
                        <a:t>Ручка</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
                      </a:r>
                      <a:r>
                        <a:rPr sz="1600" spc="-6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Россия</a:t>
                      </a:r>
                      <a:endParaRPr sz="160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9215">
                        <a:lnSpc>
                          <a:spcPct val="100000"/>
                        </a:lnSpc>
                        <a:spcBef>
                          <a:spcPts val="235"/>
                        </a:spcBef>
                      </a:pPr>
                      <a:r>
                        <a:rPr sz="1600" dirty="0">
                          <a:latin typeface="Arial" panose="020B0604020202020204" pitchFamily="34" charset="0"/>
                          <a:cs typeface="Arial" panose="020B0604020202020204" pitchFamily="34" charset="0"/>
                        </a:rPr>
                        <a:t>Ручка</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
                      </a:r>
                      <a:r>
                        <a:rPr sz="1600" spc="-60"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Китай</a:t>
                      </a:r>
                      <a:endParaRPr sz="16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355702">
                <a:tc>
                  <a:txBody>
                    <a:bodyPr/>
                    <a:lstStyle/>
                    <a:p>
                      <a:pPr marL="68580">
                        <a:lnSpc>
                          <a:spcPct val="100000"/>
                        </a:lnSpc>
                        <a:spcBef>
                          <a:spcPts val="235"/>
                        </a:spcBef>
                      </a:pPr>
                      <a:r>
                        <a:rPr sz="1600" dirty="0">
                          <a:latin typeface="Arial" panose="020B0604020202020204" pitchFamily="34" charset="0"/>
                          <a:cs typeface="Arial" panose="020B0604020202020204" pitchFamily="34" charset="0"/>
                        </a:rPr>
                        <a:t>700000</a:t>
                      </a:r>
                      <a:r>
                        <a:rPr sz="1600" spc="1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руб.</a:t>
                      </a:r>
                      <a:endParaRPr sz="160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235"/>
                        </a:spcBef>
                      </a:pPr>
                      <a:r>
                        <a:rPr sz="1600" dirty="0">
                          <a:latin typeface="Arial" panose="020B0604020202020204" pitchFamily="34" charset="0"/>
                          <a:cs typeface="Arial" panose="020B0604020202020204" pitchFamily="34" charset="0"/>
                        </a:rPr>
                        <a:t>800</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000</a:t>
                      </a:r>
                      <a:r>
                        <a:rPr sz="1600" spc="2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руб.</a:t>
                      </a:r>
                      <a:endParaRPr sz="16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9215">
                        <a:lnSpc>
                          <a:spcPct val="100000"/>
                        </a:lnSpc>
                        <a:spcBef>
                          <a:spcPts val="235"/>
                        </a:spcBef>
                      </a:pPr>
                      <a:r>
                        <a:rPr sz="1600" dirty="0">
                          <a:latin typeface="Arial" panose="020B0604020202020204" pitchFamily="34" charset="0"/>
                          <a:cs typeface="Arial" panose="020B0604020202020204" pitchFamily="34" charset="0"/>
                        </a:rPr>
                        <a:t>600</a:t>
                      </a:r>
                      <a:r>
                        <a:rPr sz="1600" spc="1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000руб.</a:t>
                      </a:r>
                      <a:endParaRPr sz="16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pic>
        <p:nvPicPr>
          <p:cNvPr id="7" name="Рисунок 1">
            <a:extLst>
              <a:ext uri="{FF2B5EF4-FFF2-40B4-BE49-F238E27FC236}">
                <a16:creationId xmlns:a16="http://schemas.microsoft.com/office/drawing/2014/main" id="{8F8DC481-63A2-ECFD-01BC-63FC94FE9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3590" y="211919"/>
            <a:ext cx="8389034" cy="628377"/>
          </a:xfrm>
          <a:prstGeom prst="rect">
            <a:avLst/>
          </a:prstGeom>
        </p:spPr>
        <p:txBody>
          <a:bodyPr vert="horz" wrap="square" lIns="0" tIns="12700" rIns="0" bIns="0" numCol="1" rtlCol="0" anchor="ctr" anchorCtr="0" compatLnSpc="1">
            <a:prstTxWarp prst="textNoShape">
              <a:avLst/>
            </a:prstTxWarp>
            <a:spAutoFit/>
          </a:bodyPr>
          <a:lstStyle/>
          <a:p>
            <a:pPr marL="1270">
              <a:spcBef>
                <a:spcPts val="100"/>
              </a:spcBef>
            </a:pPr>
            <a:r>
              <a:rPr sz="2000" b="1" dirty="0">
                <a:latin typeface="Arial" panose="020B0604020202020204" pitchFamily="34" charset="0"/>
                <a:cs typeface="Arial" panose="020B0604020202020204" pitchFamily="34" charset="0"/>
              </a:rPr>
              <a:t>Пример</a:t>
            </a:r>
            <a:r>
              <a:rPr sz="2000" b="1" spc="-8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предоставления</a:t>
            </a:r>
            <a:r>
              <a:rPr sz="2000" b="1" spc="-6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преимущества</a:t>
            </a:r>
            <a:r>
              <a:rPr sz="2000" b="1" spc="-55" dirty="0">
                <a:latin typeface="Arial" panose="020B0604020202020204" pitchFamily="34" charset="0"/>
                <a:cs typeface="Arial" panose="020B0604020202020204" pitchFamily="34" charset="0"/>
              </a:rPr>
              <a:t> </a:t>
            </a:r>
            <a:r>
              <a:rPr sz="2000" b="1" spc="-50" dirty="0">
                <a:latin typeface="Arial" panose="020B0604020202020204" pitchFamily="34" charset="0"/>
                <a:cs typeface="Arial" panose="020B0604020202020204" pitchFamily="34" charset="0"/>
              </a:rPr>
              <a:t>в</a:t>
            </a:r>
            <a:endParaRPr sz="2000" b="1" dirty="0">
              <a:latin typeface="Arial" panose="020B0604020202020204" pitchFamily="34" charset="0"/>
              <a:cs typeface="Arial" panose="020B0604020202020204" pitchFamily="34" charset="0"/>
            </a:endParaRPr>
          </a:p>
          <a:p>
            <a:pPr algn="ctr">
              <a:lnSpc>
                <a:spcPct val="100000"/>
              </a:lnSpc>
            </a:pPr>
            <a:r>
              <a:rPr sz="2000" b="1" dirty="0">
                <a:latin typeface="Arial" panose="020B0604020202020204" pitchFamily="34" charset="0"/>
                <a:cs typeface="Arial" panose="020B0604020202020204" pitchFamily="34" charset="0"/>
              </a:rPr>
              <a:t>отношении</a:t>
            </a:r>
            <a:r>
              <a:rPr sz="2000" b="1" spc="-6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товара</a:t>
            </a:r>
            <a:r>
              <a:rPr sz="2000" b="1" spc="-60"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российского</a:t>
            </a:r>
            <a:r>
              <a:rPr sz="2000" b="1" spc="-80"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происхождения:</a:t>
            </a:r>
            <a:endParaRPr sz="2000" b="1" dirty="0">
              <a:latin typeface="Arial" panose="020B0604020202020204" pitchFamily="34" charset="0"/>
              <a:cs typeface="Arial" panose="020B0604020202020204" pitchFamily="34" charset="0"/>
            </a:endParaRPr>
          </a:p>
        </p:txBody>
      </p:sp>
      <p:sp>
        <p:nvSpPr>
          <p:cNvPr id="3" name="object 3"/>
          <p:cNvSpPr txBox="1"/>
          <p:nvPr/>
        </p:nvSpPr>
        <p:spPr>
          <a:xfrm>
            <a:off x="1341120" y="1035178"/>
            <a:ext cx="6785788" cy="566822"/>
          </a:xfrm>
          <a:prstGeom prst="rect">
            <a:avLst/>
          </a:prstGeom>
        </p:spPr>
        <p:txBody>
          <a:bodyPr vert="horz" wrap="square" lIns="0" tIns="12700" rIns="0" bIns="0" rtlCol="0">
            <a:spAutoFit/>
          </a:bodyPr>
          <a:lstStyle/>
          <a:p>
            <a:pPr marL="266054" indent="-253355">
              <a:spcBef>
                <a:spcPts val="100"/>
              </a:spcBef>
              <a:buAutoNum type="arabicPeriod"/>
              <a:tabLst>
                <a:tab pos="266054" algn="l"/>
              </a:tabLst>
            </a:pPr>
            <a:r>
              <a:rPr spc="-10" dirty="0">
                <a:cs typeface="Arial" panose="020B0604020202020204" pitchFamily="34" charset="0"/>
              </a:rPr>
              <a:t>Блокнот</a:t>
            </a:r>
            <a:r>
              <a:rPr spc="-30" dirty="0">
                <a:cs typeface="Arial" panose="020B0604020202020204" pitchFamily="34" charset="0"/>
              </a:rPr>
              <a:t> </a:t>
            </a:r>
            <a:r>
              <a:rPr dirty="0">
                <a:cs typeface="Arial" panose="020B0604020202020204" pitchFamily="34" charset="0"/>
              </a:rPr>
              <a:t>для</a:t>
            </a:r>
            <a:r>
              <a:rPr spc="-40" dirty="0">
                <a:cs typeface="Arial" panose="020B0604020202020204" pitchFamily="34" charset="0"/>
              </a:rPr>
              <a:t> </a:t>
            </a:r>
            <a:r>
              <a:rPr dirty="0">
                <a:cs typeface="Arial" panose="020B0604020202020204" pitchFamily="34" charset="0"/>
              </a:rPr>
              <a:t>записи</a:t>
            </a:r>
            <a:r>
              <a:rPr spc="-44" dirty="0">
                <a:cs typeface="Arial" panose="020B0604020202020204" pitchFamily="34" charset="0"/>
              </a:rPr>
              <a:t> </a:t>
            </a:r>
            <a:r>
              <a:rPr dirty="0">
                <a:cs typeface="Arial" panose="020B0604020202020204" pitchFamily="34" charset="0"/>
              </a:rPr>
              <a:t>-</a:t>
            </a:r>
            <a:r>
              <a:rPr spc="-55" dirty="0">
                <a:cs typeface="Arial" panose="020B0604020202020204" pitchFamily="34" charset="0"/>
              </a:rPr>
              <a:t> </a:t>
            </a:r>
            <a:r>
              <a:rPr dirty="0">
                <a:cs typeface="Arial" panose="020B0604020202020204" pitchFamily="34" charset="0"/>
              </a:rPr>
              <a:t>17.23.13.191-</a:t>
            </a:r>
            <a:r>
              <a:rPr spc="-30" dirty="0">
                <a:cs typeface="Arial" panose="020B0604020202020204" pitchFamily="34" charset="0"/>
              </a:rPr>
              <a:t> </a:t>
            </a:r>
            <a:r>
              <a:rPr spc="-10" dirty="0">
                <a:cs typeface="Arial" panose="020B0604020202020204" pitchFamily="34" charset="0"/>
              </a:rPr>
              <a:t>ограничение</a:t>
            </a:r>
            <a:endParaRPr dirty="0">
              <a:cs typeface="Arial" panose="020B0604020202020204" pitchFamily="34" charset="0"/>
            </a:endParaRPr>
          </a:p>
          <a:p>
            <a:pPr marL="265420" indent="-252719">
              <a:buAutoNum type="arabicPeriod"/>
              <a:tabLst>
                <a:tab pos="265420" algn="l"/>
              </a:tabLst>
            </a:pPr>
            <a:r>
              <a:rPr spc="-10" dirty="0">
                <a:cs typeface="Arial" panose="020B0604020202020204" pitchFamily="34" charset="0"/>
              </a:rPr>
              <a:t>Ручки</a:t>
            </a:r>
            <a:r>
              <a:rPr spc="-35" dirty="0">
                <a:cs typeface="Arial" panose="020B0604020202020204" pitchFamily="34" charset="0"/>
              </a:rPr>
              <a:t> </a:t>
            </a:r>
            <a:r>
              <a:rPr spc="-10" dirty="0">
                <a:cs typeface="Arial" panose="020B0604020202020204" pitchFamily="34" charset="0"/>
              </a:rPr>
              <a:t>шариковые</a:t>
            </a:r>
            <a:r>
              <a:rPr spc="-14" dirty="0">
                <a:cs typeface="Arial" panose="020B0604020202020204" pitchFamily="34" charset="0"/>
              </a:rPr>
              <a:t> </a:t>
            </a:r>
            <a:r>
              <a:rPr dirty="0">
                <a:cs typeface="Arial" panose="020B0604020202020204" pitchFamily="34" charset="0"/>
              </a:rPr>
              <a:t>-</a:t>
            </a:r>
            <a:r>
              <a:rPr spc="-50" dirty="0">
                <a:cs typeface="Arial" panose="020B0604020202020204" pitchFamily="34" charset="0"/>
              </a:rPr>
              <a:t> </a:t>
            </a:r>
            <a:r>
              <a:rPr spc="-10" dirty="0">
                <a:cs typeface="Arial" panose="020B0604020202020204" pitchFamily="34" charset="0"/>
              </a:rPr>
              <a:t>32.99.12.110</a:t>
            </a:r>
            <a:r>
              <a:rPr spc="-35" dirty="0">
                <a:cs typeface="Arial" panose="020B0604020202020204" pitchFamily="34" charset="0"/>
              </a:rPr>
              <a:t> </a:t>
            </a:r>
            <a:r>
              <a:rPr spc="470" dirty="0">
                <a:cs typeface="Arial" panose="020B0604020202020204" pitchFamily="34" charset="0"/>
              </a:rPr>
              <a:t>–</a:t>
            </a:r>
            <a:r>
              <a:rPr spc="-35" dirty="0">
                <a:cs typeface="Arial" panose="020B0604020202020204" pitchFamily="34" charset="0"/>
              </a:rPr>
              <a:t> </a:t>
            </a:r>
            <a:r>
              <a:rPr spc="-10" dirty="0">
                <a:cs typeface="Arial" panose="020B0604020202020204" pitchFamily="34" charset="0"/>
              </a:rPr>
              <a:t>преимущества</a:t>
            </a:r>
            <a:endParaRPr dirty="0">
              <a:cs typeface="Arial" panose="020B0604020202020204" pitchFamily="34" charset="0"/>
            </a:endParaRPr>
          </a:p>
        </p:txBody>
      </p:sp>
      <p:graphicFrame>
        <p:nvGraphicFramePr>
          <p:cNvPr id="4" name="object 4"/>
          <p:cNvGraphicFramePr>
            <a:graphicFrameLocks noGrp="1"/>
          </p:cNvGraphicFramePr>
          <p:nvPr/>
        </p:nvGraphicFramePr>
        <p:xfrm>
          <a:off x="2293937" y="1798702"/>
          <a:ext cx="7720968" cy="1370965"/>
        </p:xfrm>
        <a:graphic>
          <a:graphicData uri="http://schemas.openxmlformats.org/drawingml/2006/table">
            <a:tbl>
              <a:tblPr firstRow="1" bandRow="1">
                <a:tableStyleId>{2D5ABB26-0587-4C30-8999-92F81FD0307C}</a:tableStyleId>
              </a:tblPr>
              <a:tblGrid>
                <a:gridCol w="2573656">
                  <a:extLst>
                    <a:ext uri="{9D8B030D-6E8A-4147-A177-3AD203B41FA5}">
                      <a16:colId xmlns:a16="http://schemas.microsoft.com/office/drawing/2014/main" val="20000"/>
                    </a:ext>
                  </a:extLst>
                </a:gridCol>
                <a:gridCol w="2573656">
                  <a:extLst>
                    <a:ext uri="{9D8B030D-6E8A-4147-A177-3AD203B41FA5}">
                      <a16:colId xmlns:a16="http://schemas.microsoft.com/office/drawing/2014/main" val="20001"/>
                    </a:ext>
                  </a:extLst>
                </a:gridCol>
                <a:gridCol w="2573656">
                  <a:extLst>
                    <a:ext uri="{9D8B030D-6E8A-4147-A177-3AD203B41FA5}">
                      <a16:colId xmlns:a16="http://schemas.microsoft.com/office/drawing/2014/main" val="20002"/>
                    </a:ext>
                  </a:extLst>
                </a:gridCol>
              </a:tblGrid>
              <a:tr h="342900">
                <a:tc>
                  <a:txBody>
                    <a:bodyPr/>
                    <a:lstStyle/>
                    <a:p>
                      <a:pPr marL="68580">
                        <a:lnSpc>
                          <a:spcPct val="100000"/>
                        </a:lnSpc>
                        <a:spcBef>
                          <a:spcPts val="225"/>
                        </a:spcBef>
                      </a:pPr>
                      <a:r>
                        <a:rPr sz="1800" b="1" dirty="0">
                          <a:solidFill>
                            <a:srgbClr val="FFFFFF"/>
                          </a:solidFill>
                          <a:latin typeface="Arial" panose="020B0604020202020204" pitchFamily="34" charset="0"/>
                          <a:cs typeface="Arial" panose="020B0604020202020204" pitchFamily="34" charset="0"/>
                        </a:rPr>
                        <a:t>Заявка</a:t>
                      </a:r>
                      <a:r>
                        <a:rPr sz="1800" b="1" spc="-25" dirty="0">
                          <a:solidFill>
                            <a:srgbClr val="FFFFFF"/>
                          </a:solidFill>
                          <a:latin typeface="Arial" panose="020B0604020202020204" pitchFamily="34" charset="0"/>
                          <a:cs typeface="Arial" panose="020B0604020202020204" pitchFamily="34" charset="0"/>
                        </a:rPr>
                        <a:t> </a:t>
                      </a:r>
                      <a:r>
                        <a:rPr sz="1800" b="1" spc="-5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8580">
                        <a:lnSpc>
                          <a:spcPct val="100000"/>
                        </a:lnSpc>
                        <a:spcBef>
                          <a:spcPts val="225"/>
                        </a:spcBef>
                      </a:pPr>
                      <a:r>
                        <a:rPr sz="1800" b="1" dirty="0">
                          <a:solidFill>
                            <a:srgbClr val="FFFFFF"/>
                          </a:solidFill>
                          <a:latin typeface="Arial" panose="020B0604020202020204" pitchFamily="34" charset="0"/>
                          <a:cs typeface="Arial" panose="020B0604020202020204" pitchFamily="34" charset="0"/>
                        </a:rPr>
                        <a:t>Заявка</a:t>
                      </a:r>
                      <a:r>
                        <a:rPr sz="1800" b="1" spc="-25" dirty="0">
                          <a:solidFill>
                            <a:srgbClr val="FFFFFF"/>
                          </a:solidFill>
                          <a:latin typeface="Arial" panose="020B0604020202020204" pitchFamily="34" charset="0"/>
                          <a:cs typeface="Arial" panose="020B0604020202020204" pitchFamily="34" charset="0"/>
                        </a:rPr>
                        <a:t> </a:t>
                      </a:r>
                      <a:r>
                        <a:rPr sz="1800" b="1" spc="-5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9215">
                        <a:lnSpc>
                          <a:spcPct val="100000"/>
                        </a:lnSpc>
                        <a:spcBef>
                          <a:spcPts val="225"/>
                        </a:spcBef>
                      </a:pPr>
                      <a:r>
                        <a:rPr sz="1800" b="1" dirty="0">
                          <a:solidFill>
                            <a:srgbClr val="FFFFFF"/>
                          </a:solidFill>
                          <a:latin typeface="Arial" panose="020B0604020202020204" pitchFamily="34" charset="0"/>
                          <a:cs typeface="Arial" panose="020B0604020202020204" pitchFamily="34" charset="0"/>
                        </a:rPr>
                        <a:t>Заявка</a:t>
                      </a:r>
                      <a:r>
                        <a:rPr sz="1800" b="1" spc="-50" dirty="0">
                          <a:solidFill>
                            <a:srgbClr val="FFFFFF"/>
                          </a:solidFill>
                          <a:latin typeface="Arial" panose="020B0604020202020204" pitchFamily="34" charset="0"/>
                          <a:cs typeface="Arial" panose="020B0604020202020204" pitchFamily="34" charset="0"/>
                        </a:rPr>
                        <a:t> 3</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42900">
                <a:tc>
                  <a:txBody>
                    <a:bodyPr/>
                    <a:lstStyle/>
                    <a:p>
                      <a:pPr marL="68580">
                        <a:lnSpc>
                          <a:spcPct val="100000"/>
                        </a:lnSpc>
                        <a:spcBef>
                          <a:spcPts val="225"/>
                        </a:spcBef>
                      </a:pPr>
                      <a:r>
                        <a:rPr sz="1800" spc="-10" dirty="0">
                          <a:latin typeface="Arial" panose="020B0604020202020204" pitchFamily="34" charset="0"/>
                          <a:cs typeface="Arial" panose="020B0604020202020204" pitchFamily="34" charset="0"/>
                        </a:rPr>
                        <a:t>Блокнот</a:t>
                      </a:r>
                      <a:r>
                        <a:rPr sz="1800" spc="-20" dirty="0">
                          <a:latin typeface="Arial" panose="020B0604020202020204" pitchFamily="34" charset="0"/>
                          <a:cs typeface="Arial" panose="020B0604020202020204" pitchFamily="34" charset="0"/>
                        </a:rPr>
                        <a:t> </a:t>
                      </a:r>
                      <a:r>
                        <a:rPr sz="1800" spc="470" dirty="0">
                          <a:latin typeface="Arial" panose="020B0604020202020204" pitchFamily="34" charset="0"/>
                          <a:cs typeface="Arial" panose="020B0604020202020204" pitchFamily="34" charset="0"/>
                        </a:rPr>
                        <a:t>–</a:t>
                      </a:r>
                      <a:r>
                        <a:rPr sz="1800" spc="-2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Россия</a:t>
                      </a:r>
                      <a:endParaRPr sz="180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25"/>
                        </a:spcBef>
                      </a:pPr>
                      <a:r>
                        <a:rPr sz="1800" spc="-10" dirty="0">
                          <a:latin typeface="Arial" panose="020B0604020202020204" pitchFamily="34" charset="0"/>
                          <a:cs typeface="Arial" panose="020B0604020202020204" pitchFamily="34" charset="0"/>
                        </a:rPr>
                        <a:t>Блокнот</a:t>
                      </a:r>
                      <a:r>
                        <a:rPr sz="1800" spc="-15" dirty="0">
                          <a:latin typeface="Arial" panose="020B0604020202020204" pitchFamily="34" charset="0"/>
                          <a:cs typeface="Arial" panose="020B0604020202020204" pitchFamily="34" charset="0"/>
                        </a:rPr>
                        <a:t> </a:t>
                      </a:r>
                      <a:r>
                        <a:rPr sz="1800" spc="470" dirty="0">
                          <a:latin typeface="Arial" panose="020B0604020202020204" pitchFamily="34" charset="0"/>
                          <a:cs typeface="Arial" panose="020B0604020202020204" pitchFamily="34" charset="0"/>
                        </a:rPr>
                        <a:t>–</a:t>
                      </a:r>
                      <a:r>
                        <a:rPr sz="1800" spc="-2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Россия</a:t>
                      </a:r>
                      <a:endParaRPr sz="180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9215">
                        <a:lnSpc>
                          <a:spcPct val="100000"/>
                        </a:lnSpc>
                        <a:spcBef>
                          <a:spcPts val="225"/>
                        </a:spcBef>
                      </a:pPr>
                      <a:r>
                        <a:rPr sz="1800" spc="-10" dirty="0">
                          <a:latin typeface="Arial" panose="020B0604020202020204" pitchFamily="34" charset="0"/>
                          <a:cs typeface="Arial" panose="020B0604020202020204" pitchFamily="34" charset="0"/>
                        </a:rPr>
                        <a:t>Блокнот</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6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Китай</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42900">
                <a:tc>
                  <a:txBody>
                    <a:bodyPr/>
                    <a:lstStyle/>
                    <a:p>
                      <a:pPr marL="68580">
                        <a:lnSpc>
                          <a:spcPct val="100000"/>
                        </a:lnSpc>
                        <a:spcBef>
                          <a:spcPts val="225"/>
                        </a:spcBef>
                      </a:pPr>
                      <a:r>
                        <a:rPr sz="1800" dirty="0">
                          <a:latin typeface="Arial" panose="020B0604020202020204" pitchFamily="34" charset="0"/>
                          <a:cs typeface="Arial" panose="020B0604020202020204" pitchFamily="34" charset="0"/>
                        </a:rPr>
                        <a:t>Ручка</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7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Китай</a:t>
                      </a:r>
                      <a:endParaRPr sz="180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225"/>
                        </a:spcBef>
                      </a:pPr>
                      <a:r>
                        <a:rPr sz="1800" dirty="0">
                          <a:latin typeface="Arial" panose="020B0604020202020204" pitchFamily="34" charset="0"/>
                          <a:cs typeface="Arial" panose="020B0604020202020204" pitchFamily="34" charset="0"/>
                        </a:rPr>
                        <a:t>Ручка</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7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Россия</a:t>
                      </a:r>
                      <a:endParaRPr sz="180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9215">
                        <a:lnSpc>
                          <a:spcPct val="100000"/>
                        </a:lnSpc>
                        <a:spcBef>
                          <a:spcPts val="225"/>
                        </a:spcBef>
                      </a:pPr>
                      <a:r>
                        <a:rPr sz="1800" dirty="0">
                          <a:latin typeface="Arial" panose="020B0604020202020204" pitchFamily="34" charset="0"/>
                          <a:cs typeface="Arial" panose="020B0604020202020204" pitchFamily="34" charset="0"/>
                        </a:rPr>
                        <a:t>Ручка</a:t>
                      </a:r>
                      <a:r>
                        <a:rPr sz="1800" spc="-3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t>
                      </a:r>
                      <a:r>
                        <a:rPr sz="1800" spc="-7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Китай</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42265">
                <a:tc>
                  <a:txBody>
                    <a:bodyPr/>
                    <a:lstStyle/>
                    <a:p>
                      <a:pPr marL="68580">
                        <a:lnSpc>
                          <a:spcPct val="100000"/>
                        </a:lnSpc>
                        <a:spcBef>
                          <a:spcPts val="225"/>
                        </a:spcBef>
                      </a:pPr>
                      <a:r>
                        <a:rPr sz="1800" dirty="0">
                          <a:latin typeface="Arial" panose="020B0604020202020204" pitchFamily="34" charset="0"/>
                          <a:cs typeface="Arial" panose="020B0604020202020204" pitchFamily="34" charset="0"/>
                        </a:rPr>
                        <a:t>700000 </a:t>
                      </a:r>
                      <a:r>
                        <a:rPr sz="1800" spc="-20" dirty="0">
                          <a:latin typeface="Arial" panose="020B0604020202020204" pitchFamily="34" charset="0"/>
                          <a:cs typeface="Arial" panose="020B0604020202020204" pitchFamily="34" charset="0"/>
                        </a:rPr>
                        <a:t>руб.</a:t>
                      </a:r>
                      <a:endParaRPr sz="180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25"/>
                        </a:spcBef>
                      </a:pPr>
                      <a:r>
                        <a:rPr lang="ru-RU" sz="1800" dirty="0">
                          <a:latin typeface="Arial" panose="020B0604020202020204" pitchFamily="34" charset="0"/>
                          <a:cs typeface="Arial" panose="020B0604020202020204" pitchFamily="34" charset="0"/>
                        </a:rPr>
                        <a:t>800</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000</a:t>
                      </a:r>
                      <a:r>
                        <a:rPr sz="1800" spc="10"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руб.</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9215">
                        <a:lnSpc>
                          <a:spcPct val="100000"/>
                        </a:lnSpc>
                        <a:spcBef>
                          <a:spcPts val="225"/>
                        </a:spcBef>
                      </a:pPr>
                      <a:r>
                        <a:rPr sz="1800" dirty="0">
                          <a:latin typeface="Arial" panose="020B0604020202020204" pitchFamily="34" charset="0"/>
                          <a:cs typeface="Arial" panose="020B0604020202020204" pitchFamily="34" charset="0"/>
                        </a:rPr>
                        <a:t>600</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000руб.</a:t>
                      </a:r>
                      <a:endParaRPr sz="1800" dirty="0">
                        <a:latin typeface="Arial" panose="020B0604020202020204" pitchFamily="34" charset="0"/>
                        <a:cs typeface="Arial" panose="020B0604020202020204" pitchFamily="34" charset="0"/>
                      </a:endParaRPr>
                    </a:p>
                  </a:txBody>
                  <a:tcPr marL="0" marR="0" marT="28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1074553" y="3688334"/>
            <a:ext cx="10332720" cy="2228174"/>
          </a:xfrm>
          <a:prstGeom prst="rect">
            <a:avLst/>
          </a:prstGeom>
          <a:ln>
            <a:solidFill>
              <a:srgbClr val="000000"/>
            </a:solidFill>
          </a:ln>
        </p:spPr>
        <p:txBody>
          <a:bodyPr vert="horz" wrap="square" lIns="0" tIns="12065" rIns="0" bIns="0" rtlCol="0">
            <a:spAutoFit/>
          </a:bodyPr>
          <a:lstStyle/>
          <a:p>
            <a:pPr marL="354950" indent="-342251">
              <a:spcBef>
                <a:spcPts val="95"/>
              </a:spcBef>
              <a:buFont typeface="Arial MT"/>
              <a:buAutoNum type="arabicPeriod"/>
              <a:tabLst>
                <a:tab pos="354950" algn="l"/>
              </a:tabLst>
            </a:pPr>
            <a:r>
              <a:rPr dirty="0">
                <a:cs typeface="Arial" panose="020B0604020202020204" pitchFamily="34" charset="0"/>
              </a:rPr>
              <a:t>Ограничение</a:t>
            </a:r>
            <a:r>
              <a:rPr spc="-20" dirty="0">
                <a:cs typeface="Arial" panose="020B0604020202020204" pitchFamily="34" charset="0"/>
              </a:rPr>
              <a:t> </a:t>
            </a:r>
            <a:r>
              <a:rPr dirty="0">
                <a:cs typeface="Arial" panose="020B0604020202020204" pitchFamily="34" charset="0"/>
              </a:rPr>
              <a:t>не</a:t>
            </a:r>
            <a:r>
              <a:rPr spc="-44" dirty="0">
                <a:cs typeface="Arial" panose="020B0604020202020204" pitchFamily="34" charset="0"/>
              </a:rPr>
              <a:t> </a:t>
            </a:r>
            <a:r>
              <a:rPr spc="-10" dirty="0">
                <a:cs typeface="Arial" panose="020B0604020202020204" pitchFamily="34" charset="0"/>
              </a:rPr>
              <a:t>применяем,</a:t>
            </a:r>
            <a:r>
              <a:rPr spc="-25" dirty="0">
                <a:cs typeface="Arial" panose="020B0604020202020204" pitchFamily="34" charset="0"/>
              </a:rPr>
              <a:t> </a:t>
            </a:r>
            <a:r>
              <a:rPr spc="-60" dirty="0">
                <a:cs typeface="Arial" panose="020B0604020202020204" pitchFamily="34" charset="0"/>
              </a:rPr>
              <a:t>т.к.</a:t>
            </a:r>
            <a:r>
              <a:rPr spc="-50" dirty="0">
                <a:cs typeface="Arial" panose="020B0604020202020204" pitchFamily="34" charset="0"/>
              </a:rPr>
              <a:t> </a:t>
            </a:r>
            <a:r>
              <a:rPr dirty="0">
                <a:cs typeface="Arial" panose="020B0604020202020204" pitchFamily="34" charset="0"/>
              </a:rPr>
              <a:t>нет</a:t>
            </a:r>
            <a:r>
              <a:rPr spc="-55" dirty="0">
                <a:cs typeface="Arial" panose="020B0604020202020204" pitchFamily="34" charset="0"/>
              </a:rPr>
              <a:t> </a:t>
            </a:r>
            <a:r>
              <a:rPr dirty="0">
                <a:cs typeface="Arial" panose="020B0604020202020204" pitchFamily="34" charset="0"/>
              </a:rPr>
              <a:t>товаров</a:t>
            </a:r>
            <a:r>
              <a:rPr spc="-60" dirty="0">
                <a:cs typeface="Arial" panose="020B0604020202020204" pitchFamily="34" charset="0"/>
              </a:rPr>
              <a:t> </a:t>
            </a:r>
            <a:r>
              <a:rPr dirty="0">
                <a:cs typeface="Arial" panose="020B0604020202020204" pitchFamily="34" charset="0"/>
              </a:rPr>
              <a:t>из</a:t>
            </a:r>
            <a:r>
              <a:rPr spc="-50" dirty="0">
                <a:cs typeface="Arial" panose="020B0604020202020204" pitchFamily="34" charset="0"/>
              </a:rPr>
              <a:t> </a:t>
            </a:r>
            <a:r>
              <a:rPr spc="-10" dirty="0">
                <a:cs typeface="Arial" panose="020B0604020202020204" pitchFamily="34" charset="0"/>
              </a:rPr>
              <a:t>реестра.</a:t>
            </a:r>
            <a:endParaRPr dirty="0">
              <a:cs typeface="Arial" panose="020B0604020202020204" pitchFamily="34" charset="0"/>
            </a:endParaRPr>
          </a:p>
          <a:p>
            <a:pPr marL="355585" marR="5080" indent="-342887">
              <a:buFont typeface="Arial MT"/>
              <a:buAutoNum type="arabicPeriod"/>
              <a:tabLst>
                <a:tab pos="355585" algn="l"/>
              </a:tabLst>
            </a:pPr>
            <a:r>
              <a:rPr lang="ru-RU" spc="-35" dirty="0">
                <a:cs typeface="Arial" panose="020B0604020202020204" pitchFamily="34" charset="0"/>
              </a:rPr>
              <a:t>К</a:t>
            </a:r>
            <a:r>
              <a:rPr spc="-35" dirty="0">
                <a:cs typeface="Arial" panose="020B0604020202020204" pitchFamily="34" charset="0"/>
              </a:rPr>
              <a:t> </a:t>
            </a:r>
            <a:r>
              <a:rPr spc="-10" dirty="0">
                <a:cs typeface="Arial" panose="020B0604020202020204" pitchFamily="34" charset="0"/>
              </a:rPr>
              <a:t>заявке</a:t>
            </a:r>
            <a:r>
              <a:rPr spc="-30" dirty="0">
                <a:cs typeface="Arial" panose="020B0604020202020204" pitchFamily="34" charset="0"/>
              </a:rPr>
              <a:t> </a:t>
            </a:r>
            <a:r>
              <a:rPr dirty="0">
                <a:cs typeface="Arial" panose="020B0604020202020204" pitchFamily="34" charset="0"/>
              </a:rPr>
              <a:t>№2</a:t>
            </a:r>
            <a:r>
              <a:rPr spc="-40" dirty="0">
                <a:cs typeface="Arial" panose="020B0604020202020204" pitchFamily="34" charset="0"/>
              </a:rPr>
              <a:t> </a:t>
            </a:r>
            <a:r>
              <a:rPr dirty="0">
                <a:cs typeface="Arial" panose="020B0604020202020204" pitchFamily="34" charset="0"/>
              </a:rPr>
              <a:t>должно</a:t>
            </a:r>
            <a:r>
              <a:rPr spc="-14" dirty="0">
                <a:cs typeface="Arial" panose="020B0604020202020204" pitchFamily="34" charset="0"/>
              </a:rPr>
              <a:t> </a:t>
            </a:r>
            <a:r>
              <a:rPr spc="-10" dirty="0">
                <a:cs typeface="Arial" panose="020B0604020202020204" pitchFamily="34" charset="0"/>
              </a:rPr>
              <a:t>применяться</a:t>
            </a:r>
            <a:r>
              <a:rPr spc="-5" dirty="0">
                <a:cs typeface="Arial" panose="020B0604020202020204" pitchFamily="34" charset="0"/>
              </a:rPr>
              <a:t> </a:t>
            </a:r>
            <a:r>
              <a:rPr spc="-10" dirty="0">
                <a:cs typeface="Arial" panose="020B0604020202020204" pitchFamily="34" charset="0"/>
              </a:rPr>
              <a:t>преимущество,</a:t>
            </a:r>
            <a:r>
              <a:rPr dirty="0">
                <a:cs typeface="Arial" panose="020B0604020202020204" pitchFamily="34" charset="0"/>
              </a:rPr>
              <a:t> но</a:t>
            </a:r>
            <a:r>
              <a:rPr spc="-20" dirty="0">
                <a:cs typeface="Arial" panose="020B0604020202020204" pitchFamily="34" charset="0"/>
              </a:rPr>
              <a:t> </a:t>
            </a:r>
            <a:r>
              <a:rPr dirty="0">
                <a:cs typeface="Arial" panose="020B0604020202020204" pitchFamily="34" charset="0"/>
              </a:rPr>
              <a:t>в</a:t>
            </a:r>
            <a:r>
              <a:rPr spc="-40" dirty="0">
                <a:cs typeface="Arial" panose="020B0604020202020204" pitchFamily="34" charset="0"/>
              </a:rPr>
              <a:t> </a:t>
            </a:r>
            <a:r>
              <a:rPr spc="-20" dirty="0">
                <a:cs typeface="Arial" panose="020B0604020202020204" pitchFamily="34" charset="0"/>
              </a:rPr>
              <a:t>силу </a:t>
            </a:r>
            <a:r>
              <a:rPr dirty="0">
                <a:cs typeface="Arial" panose="020B0604020202020204" pitchFamily="34" charset="0"/>
              </a:rPr>
              <a:t>пп</a:t>
            </a:r>
            <a:r>
              <a:rPr spc="-40" dirty="0">
                <a:cs typeface="Arial" panose="020B0604020202020204" pitchFamily="34" charset="0"/>
              </a:rPr>
              <a:t> </a:t>
            </a:r>
            <a:r>
              <a:rPr dirty="0">
                <a:cs typeface="Arial" panose="020B0604020202020204" pitchFamily="34" charset="0"/>
              </a:rPr>
              <a:t>«в»</a:t>
            </a:r>
            <a:r>
              <a:rPr spc="-40" dirty="0">
                <a:cs typeface="Arial" panose="020B0604020202020204" pitchFamily="34" charset="0"/>
              </a:rPr>
              <a:t> </a:t>
            </a:r>
            <a:r>
              <a:rPr dirty="0">
                <a:cs typeface="Arial" panose="020B0604020202020204" pitchFamily="34" charset="0"/>
              </a:rPr>
              <a:t>п.4</a:t>
            </a:r>
            <a:r>
              <a:rPr spc="-30" dirty="0">
                <a:cs typeface="Arial" panose="020B0604020202020204" pitchFamily="34" charset="0"/>
              </a:rPr>
              <a:t> </a:t>
            </a:r>
            <a:r>
              <a:rPr dirty="0">
                <a:cs typeface="Arial" panose="020B0604020202020204" pitchFamily="34" charset="0"/>
              </a:rPr>
              <a:t>ни</a:t>
            </a:r>
            <a:r>
              <a:rPr spc="-14" dirty="0">
                <a:cs typeface="Arial" panose="020B0604020202020204" pitchFamily="34" charset="0"/>
              </a:rPr>
              <a:t> </a:t>
            </a:r>
            <a:r>
              <a:rPr dirty="0">
                <a:cs typeface="Arial" panose="020B0604020202020204" pitchFamily="34" charset="0"/>
              </a:rPr>
              <a:t>один</a:t>
            </a:r>
            <a:r>
              <a:rPr spc="-25" dirty="0">
                <a:cs typeface="Arial" panose="020B0604020202020204" pitchFamily="34" charset="0"/>
              </a:rPr>
              <a:t> </a:t>
            </a:r>
            <a:r>
              <a:rPr dirty="0">
                <a:cs typeface="Arial" panose="020B0604020202020204" pitchFamily="34" charset="0"/>
              </a:rPr>
              <a:t>из</a:t>
            </a:r>
            <a:r>
              <a:rPr spc="-20" dirty="0">
                <a:cs typeface="Arial" panose="020B0604020202020204" pitchFamily="34" charset="0"/>
              </a:rPr>
              <a:t> </a:t>
            </a:r>
            <a:r>
              <a:rPr spc="-10" dirty="0">
                <a:cs typeface="Arial" panose="020B0604020202020204" pitchFamily="34" charset="0"/>
              </a:rPr>
              <a:t>участников</a:t>
            </a:r>
            <a:r>
              <a:rPr spc="35" dirty="0">
                <a:cs typeface="Arial" panose="020B0604020202020204" pitchFamily="34" charset="0"/>
              </a:rPr>
              <a:t> </a:t>
            </a:r>
            <a:r>
              <a:rPr b="1" i="1" dirty="0">
                <a:cs typeface="Arial" panose="020B0604020202020204" pitchFamily="34" charset="0"/>
              </a:rPr>
              <a:t>не</a:t>
            </a:r>
            <a:r>
              <a:rPr b="1" i="1" spc="-55" dirty="0">
                <a:cs typeface="Arial" panose="020B0604020202020204" pitchFamily="34" charset="0"/>
              </a:rPr>
              <a:t> </a:t>
            </a:r>
            <a:r>
              <a:rPr b="1" i="1" spc="-10" dirty="0">
                <a:cs typeface="Arial" panose="020B0604020202020204" pitchFamily="34" charset="0"/>
              </a:rPr>
              <a:t>подтвердил,</a:t>
            </a:r>
            <a:r>
              <a:rPr b="1" i="1" spc="-30" dirty="0">
                <a:cs typeface="Arial" panose="020B0604020202020204" pitchFamily="34" charset="0"/>
              </a:rPr>
              <a:t> </a:t>
            </a:r>
            <a:r>
              <a:rPr b="1" i="1" dirty="0">
                <a:cs typeface="Arial" panose="020B0604020202020204" pitchFamily="34" charset="0"/>
              </a:rPr>
              <a:t>что</a:t>
            </a:r>
            <a:r>
              <a:rPr b="1" i="1" spc="-40" dirty="0">
                <a:cs typeface="Arial" panose="020B0604020202020204" pitchFamily="34" charset="0"/>
              </a:rPr>
              <a:t> </a:t>
            </a:r>
            <a:r>
              <a:rPr b="1" i="1" dirty="0">
                <a:cs typeface="Arial" panose="020B0604020202020204" pitchFamily="34" charset="0"/>
              </a:rPr>
              <a:t>товар</a:t>
            </a:r>
            <a:r>
              <a:rPr b="1" i="1" spc="-40" dirty="0">
                <a:cs typeface="Arial" panose="020B0604020202020204" pitchFamily="34" charset="0"/>
              </a:rPr>
              <a:t> </a:t>
            </a:r>
            <a:r>
              <a:rPr b="1" i="1" spc="-25" dirty="0">
                <a:cs typeface="Arial" panose="020B0604020202020204" pitchFamily="34" charset="0"/>
              </a:rPr>
              <a:t>№1 </a:t>
            </a:r>
            <a:r>
              <a:rPr b="1" i="1" dirty="0">
                <a:cs typeface="Arial" panose="020B0604020202020204" pitchFamily="34" charset="0"/>
              </a:rPr>
              <a:t>является</a:t>
            </a:r>
            <a:r>
              <a:rPr b="1" i="1" spc="-60" dirty="0">
                <a:cs typeface="Arial" panose="020B0604020202020204" pitchFamily="34" charset="0"/>
              </a:rPr>
              <a:t> </a:t>
            </a:r>
            <a:r>
              <a:rPr b="1" i="1" dirty="0">
                <a:cs typeface="Arial" panose="020B0604020202020204" pitchFamily="34" charset="0"/>
              </a:rPr>
              <a:t>российским</a:t>
            </a:r>
            <a:r>
              <a:rPr dirty="0">
                <a:cs typeface="Arial" panose="020B0604020202020204" pitchFamily="34" charset="0"/>
              </a:rPr>
              <a:t>,</a:t>
            </a:r>
            <a:r>
              <a:rPr spc="-10" dirty="0">
                <a:cs typeface="Arial" panose="020B0604020202020204" pitchFamily="34" charset="0"/>
              </a:rPr>
              <a:t> потому</a:t>
            </a:r>
            <a:r>
              <a:rPr spc="-35" dirty="0">
                <a:cs typeface="Arial" panose="020B0604020202020204" pitchFamily="34" charset="0"/>
              </a:rPr>
              <a:t> </a:t>
            </a:r>
            <a:r>
              <a:rPr dirty="0">
                <a:cs typeface="Arial" panose="020B0604020202020204" pitchFamily="34" charset="0"/>
              </a:rPr>
              <a:t>что</a:t>
            </a:r>
            <a:r>
              <a:rPr spc="-30" dirty="0">
                <a:cs typeface="Arial" panose="020B0604020202020204" pitchFamily="34" charset="0"/>
              </a:rPr>
              <a:t> </a:t>
            </a:r>
            <a:r>
              <a:rPr dirty="0">
                <a:cs typeface="Arial" panose="020B0604020202020204" pitchFamily="34" charset="0"/>
              </a:rPr>
              <a:t>он</a:t>
            </a:r>
            <a:r>
              <a:rPr spc="-44" dirty="0">
                <a:cs typeface="Arial" panose="020B0604020202020204" pitchFamily="34" charset="0"/>
              </a:rPr>
              <a:t> </a:t>
            </a:r>
            <a:r>
              <a:rPr dirty="0">
                <a:cs typeface="Arial" panose="020B0604020202020204" pitchFamily="34" charset="0"/>
              </a:rPr>
              <a:t>не</a:t>
            </a:r>
            <a:r>
              <a:rPr spc="-44" dirty="0">
                <a:cs typeface="Arial" panose="020B0604020202020204" pitchFamily="34" charset="0"/>
              </a:rPr>
              <a:t> </a:t>
            </a:r>
            <a:r>
              <a:rPr spc="-20" dirty="0">
                <a:cs typeface="Arial" panose="020B0604020202020204" pitchFamily="34" charset="0"/>
              </a:rPr>
              <a:t>может</a:t>
            </a:r>
            <a:r>
              <a:rPr spc="-30" dirty="0">
                <a:cs typeface="Arial" panose="020B0604020202020204" pitchFamily="34" charset="0"/>
              </a:rPr>
              <a:t> </a:t>
            </a:r>
            <a:r>
              <a:rPr dirty="0">
                <a:cs typeface="Arial" panose="020B0604020202020204" pitchFamily="34" charset="0"/>
              </a:rPr>
              <a:t>это</a:t>
            </a:r>
            <a:r>
              <a:rPr spc="-50" dirty="0">
                <a:cs typeface="Arial" panose="020B0604020202020204" pitchFamily="34" charset="0"/>
              </a:rPr>
              <a:t> </a:t>
            </a:r>
            <a:r>
              <a:rPr spc="-10" dirty="0">
                <a:cs typeface="Arial" panose="020B0604020202020204" pitchFamily="34" charset="0"/>
              </a:rPr>
              <a:t>подтвердить,</a:t>
            </a:r>
            <a:r>
              <a:rPr spc="-25" dirty="0">
                <a:cs typeface="Arial" panose="020B0604020202020204" pitchFamily="34" charset="0"/>
              </a:rPr>
              <a:t> </a:t>
            </a:r>
            <a:r>
              <a:rPr spc="-10" dirty="0">
                <a:cs typeface="Arial" panose="020B0604020202020204" pitchFamily="34" charset="0"/>
              </a:rPr>
              <a:t>просто </a:t>
            </a:r>
            <a:r>
              <a:rPr spc="-20" dirty="0">
                <a:cs typeface="Arial" panose="020B0604020202020204" pitchFamily="34" charset="0"/>
              </a:rPr>
              <a:t>указав </a:t>
            </a:r>
            <a:r>
              <a:rPr dirty="0">
                <a:cs typeface="Arial" panose="020B0604020202020204" pitchFamily="34" charset="0"/>
              </a:rPr>
              <a:t>страну</a:t>
            </a:r>
            <a:r>
              <a:rPr spc="-20" dirty="0">
                <a:cs typeface="Arial" panose="020B0604020202020204" pitchFamily="34" charset="0"/>
              </a:rPr>
              <a:t> </a:t>
            </a:r>
            <a:r>
              <a:rPr spc="404" dirty="0">
                <a:cs typeface="Arial" panose="020B0604020202020204" pitchFamily="34" charset="0"/>
              </a:rPr>
              <a:t>–</a:t>
            </a:r>
            <a:r>
              <a:rPr spc="-35" dirty="0">
                <a:cs typeface="Arial" panose="020B0604020202020204" pitchFamily="34" charset="0"/>
              </a:rPr>
              <a:t> </a:t>
            </a:r>
            <a:r>
              <a:rPr dirty="0">
                <a:cs typeface="Arial" panose="020B0604020202020204" pitchFamily="34" charset="0"/>
              </a:rPr>
              <a:t>для</a:t>
            </a:r>
            <a:r>
              <a:rPr spc="-40" dirty="0">
                <a:cs typeface="Arial" panose="020B0604020202020204" pitchFamily="34" charset="0"/>
              </a:rPr>
              <a:t> </a:t>
            </a:r>
            <a:r>
              <a:rPr dirty="0">
                <a:cs typeface="Arial" panose="020B0604020202020204" pitchFamily="34" charset="0"/>
              </a:rPr>
              <a:t>целей</a:t>
            </a:r>
            <a:r>
              <a:rPr spc="-35" dirty="0">
                <a:cs typeface="Arial" panose="020B0604020202020204" pitchFamily="34" charset="0"/>
              </a:rPr>
              <a:t> </a:t>
            </a:r>
            <a:r>
              <a:rPr spc="-30" dirty="0">
                <a:cs typeface="Arial" panose="020B0604020202020204" pitchFamily="34" charset="0"/>
              </a:rPr>
              <a:t>закупки</a:t>
            </a:r>
            <a:r>
              <a:rPr dirty="0">
                <a:cs typeface="Arial" panose="020B0604020202020204" pitchFamily="34" charset="0"/>
              </a:rPr>
              <a:t> товаров</a:t>
            </a:r>
            <a:r>
              <a:rPr spc="-44" dirty="0">
                <a:cs typeface="Arial" panose="020B0604020202020204" pitchFamily="34" charset="0"/>
              </a:rPr>
              <a:t> </a:t>
            </a:r>
            <a:r>
              <a:rPr dirty="0">
                <a:cs typeface="Arial" panose="020B0604020202020204" pitchFamily="34" charset="0"/>
              </a:rPr>
              <a:t>по</a:t>
            </a:r>
            <a:r>
              <a:rPr spc="-44" dirty="0">
                <a:cs typeface="Arial" panose="020B0604020202020204" pitchFamily="34" charset="0"/>
              </a:rPr>
              <a:t> </a:t>
            </a:r>
            <a:r>
              <a:rPr spc="-20" dirty="0">
                <a:cs typeface="Arial" panose="020B0604020202020204" pitchFamily="34" charset="0"/>
              </a:rPr>
              <a:t>позициям </a:t>
            </a:r>
            <a:r>
              <a:rPr spc="-10" dirty="0">
                <a:cs typeface="Arial" panose="020B0604020202020204" pitchFamily="34" charset="0"/>
              </a:rPr>
              <a:t>1-</a:t>
            </a:r>
            <a:r>
              <a:rPr spc="-25" dirty="0">
                <a:cs typeface="Arial" panose="020B0604020202020204" pitchFamily="34" charset="0"/>
              </a:rPr>
              <a:t>433</a:t>
            </a:r>
            <a:r>
              <a:rPr spc="500" dirty="0">
                <a:cs typeface="Arial" panose="020B0604020202020204" pitchFamily="34" charset="0"/>
              </a:rPr>
              <a:t> </a:t>
            </a:r>
            <a:r>
              <a:rPr spc="-10" dirty="0">
                <a:cs typeface="Arial" panose="020B0604020202020204" pitchFamily="34" charset="0"/>
              </a:rPr>
              <a:t>установлен</a:t>
            </a:r>
            <a:r>
              <a:rPr spc="-25" dirty="0">
                <a:cs typeface="Arial" panose="020B0604020202020204" pitchFamily="34" charset="0"/>
              </a:rPr>
              <a:t> </a:t>
            </a:r>
            <a:r>
              <a:rPr spc="-10" dirty="0">
                <a:cs typeface="Arial" panose="020B0604020202020204" pitchFamily="34" charset="0"/>
              </a:rPr>
              <a:t>перечень</a:t>
            </a:r>
            <a:r>
              <a:rPr spc="-35" dirty="0">
                <a:cs typeface="Arial" panose="020B0604020202020204" pitchFamily="34" charset="0"/>
              </a:rPr>
              <a:t> </a:t>
            </a:r>
            <a:r>
              <a:rPr dirty="0">
                <a:cs typeface="Arial" panose="020B0604020202020204" pitchFamily="34" charset="0"/>
              </a:rPr>
              <a:t>информации</a:t>
            </a:r>
            <a:r>
              <a:rPr spc="14" dirty="0">
                <a:cs typeface="Arial" panose="020B0604020202020204" pitchFamily="34" charset="0"/>
              </a:rPr>
              <a:t> </a:t>
            </a:r>
            <a:r>
              <a:rPr dirty="0">
                <a:cs typeface="Arial" panose="020B0604020202020204" pitchFamily="34" charset="0"/>
              </a:rPr>
              <a:t>и</a:t>
            </a:r>
            <a:r>
              <a:rPr spc="-40" dirty="0">
                <a:cs typeface="Arial" panose="020B0604020202020204" pitchFamily="34" charset="0"/>
              </a:rPr>
              <a:t> </a:t>
            </a:r>
            <a:r>
              <a:rPr spc="-20" dirty="0">
                <a:cs typeface="Arial" panose="020B0604020202020204" pitchFamily="34" charset="0"/>
              </a:rPr>
              <a:t>документов!!!,</a:t>
            </a:r>
            <a:r>
              <a:rPr dirty="0">
                <a:cs typeface="Arial" panose="020B0604020202020204" pitchFamily="34" charset="0"/>
              </a:rPr>
              <a:t> </a:t>
            </a:r>
            <a:r>
              <a:rPr spc="-10" dirty="0">
                <a:cs typeface="Arial" panose="020B0604020202020204" pitchFamily="34" charset="0"/>
              </a:rPr>
              <a:t>которые </a:t>
            </a:r>
            <a:r>
              <a:rPr spc="-20" dirty="0">
                <a:cs typeface="Arial" panose="020B0604020202020204" pitchFamily="34" charset="0"/>
              </a:rPr>
              <a:t>подтверждают</a:t>
            </a:r>
            <a:r>
              <a:rPr spc="-44" dirty="0">
                <a:cs typeface="Arial" panose="020B0604020202020204" pitchFamily="34" charset="0"/>
              </a:rPr>
              <a:t> </a:t>
            </a:r>
            <a:r>
              <a:rPr dirty="0">
                <a:cs typeface="Arial" panose="020B0604020202020204" pitchFamily="34" charset="0"/>
              </a:rPr>
              <a:t>страну</a:t>
            </a:r>
            <a:r>
              <a:rPr spc="-30" dirty="0">
                <a:cs typeface="Arial" panose="020B0604020202020204" pitchFamily="34" charset="0"/>
              </a:rPr>
              <a:t> </a:t>
            </a:r>
            <a:r>
              <a:rPr spc="-10" dirty="0">
                <a:cs typeface="Arial" panose="020B0604020202020204" pitchFamily="34" charset="0"/>
              </a:rPr>
              <a:t>происхождения</a:t>
            </a:r>
            <a:r>
              <a:rPr spc="-25" dirty="0">
                <a:cs typeface="Arial" panose="020B0604020202020204" pitchFamily="34" charset="0"/>
              </a:rPr>
              <a:t> </a:t>
            </a:r>
            <a:r>
              <a:rPr dirty="0">
                <a:cs typeface="Arial" panose="020B0604020202020204" pitchFamily="34" charset="0"/>
              </a:rPr>
              <a:t>товара.</a:t>
            </a:r>
            <a:r>
              <a:rPr spc="-50" dirty="0">
                <a:cs typeface="Arial" panose="020B0604020202020204" pitchFamily="34" charset="0"/>
              </a:rPr>
              <a:t> </a:t>
            </a:r>
            <a:r>
              <a:rPr dirty="0">
                <a:cs typeface="Arial" panose="020B0604020202020204" pitchFamily="34" charset="0"/>
              </a:rPr>
              <a:t>Поэтому</a:t>
            </a:r>
            <a:r>
              <a:rPr spc="-35" dirty="0">
                <a:cs typeface="Arial" panose="020B0604020202020204" pitchFamily="34" charset="0"/>
              </a:rPr>
              <a:t> </a:t>
            </a:r>
            <a:r>
              <a:rPr spc="-10" dirty="0">
                <a:cs typeface="Arial" panose="020B0604020202020204" pitchFamily="34" charset="0"/>
              </a:rPr>
              <a:t>преимущество</a:t>
            </a:r>
            <a:r>
              <a:rPr spc="-25" dirty="0">
                <a:cs typeface="Arial" panose="020B0604020202020204" pitchFamily="34" charset="0"/>
              </a:rPr>
              <a:t> </a:t>
            </a:r>
            <a:r>
              <a:rPr spc="-50" dirty="0">
                <a:cs typeface="Arial" panose="020B0604020202020204" pitchFamily="34" charset="0"/>
              </a:rPr>
              <a:t>в </a:t>
            </a:r>
            <a:r>
              <a:rPr dirty="0">
                <a:cs typeface="Arial" panose="020B0604020202020204" pitchFamily="34" charset="0"/>
              </a:rPr>
              <a:t>данном</a:t>
            </a:r>
            <a:r>
              <a:rPr spc="-10" dirty="0">
                <a:cs typeface="Arial" panose="020B0604020202020204" pitchFamily="34" charset="0"/>
              </a:rPr>
              <a:t> </a:t>
            </a:r>
            <a:r>
              <a:rPr dirty="0">
                <a:cs typeface="Arial" panose="020B0604020202020204" pitchFamily="34" charset="0"/>
              </a:rPr>
              <a:t>случае не</a:t>
            </a:r>
            <a:r>
              <a:rPr spc="-25" dirty="0">
                <a:cs typeface="Arial" panose="020B0604020202020204" pitchFamily="34" charset="0"/>
              </a:rPr>
              <a:t> </a:t>
            </a:r>
            <a:r>
              <a:rPr spc="-10" dirty="0" err="1">
                <a:cs typeface="Arial" panose="020B0604020202020204" pitchFamily="34" charset="0"/>
              </a:rPr>
              <a:t>применяется</a:t>
            </a:r>
            <a:r>
              <a:rPr spc="-10" dirty="0">
                <a:cs typeface="Arial" panose="020B0604020202020204" pitchFamily="34" charset="0"/>
              </a:rPr>
              <a:t>.</a:t>
            </a:r>
            <a:r>
              <a:rPr lang="ru-RU" spc="-10" dirty="0">
                <a:cs typeface="Arial" panose="020B0604020202020204" pitchFamily="34" charset="0"/>
              </a:rPr>
              <a:t> Победителем</a:t>
            </a:r>
            <a:r>
              <a:rPr lang="ru-RU" spc="-25" dirty="0">
                <a:cs typeface="Arial" panose="020B0604020202020204" pitchFamily="34" charset="0"/>
              </a:rPr>
              <a:t> </a:t>
            </a:r>
            <a:r>
              <a:rPr lang="ru-RU" spc="-20" dirty="0">
                <a:cs typeface="Arial" panose="020B0604020202020204" pitchFamily="34" charset="0"/>
              </a:rPr>
              <a:t>признается</a:t>
            </a:r>
            <a:r>
              <a:rPr lang="ru-RU" spc="-10" dirty="0">
                <a:cs typeface="Arial" panose="020B0604020202020204" pitchFamily="34" charset="0"/>
              </a:rPr>
              <a:t> </a:t>
            </a:r>
            <a:r>
              <a:rPr lang="ru-RU" spc="-20" dirty="0">
                <a:cs typeface="Arial" panose="020B0604020202020204" pitchFamily="34" charset="0"/>
              </a:rPr>
              <a:t>заявка </a:t>
            </a:r>
            <a:r>
              <a:rPr lang="ru-RU" spc="110" dirty="0">
                <a:cs typeface="Arial" panose="020B0604020202020204" pitchFamily="34" charset="0"/>
              </a:rPr>
              <a:t>№</a:t>
            </a:r>
            <a:r>
              <a:rPr lang="ru-RU" spc="-35" dirty="0">
                <a:cs typeface="Arial" panose="020B0604020202020204" pitchFamily="34" charset="0"/>
              </a:rPr>
              <a:t> </a:t>
            </a:r>
            <a:r>
              <a:rPr lang="ru-RU" dirty="0">
                <a:cs typeface="Arial" panose="020B0604020202020204" pitchFamily="34" charset="0"/>
              </a:rPr>
              <a:t>3,</a:t>
            </a:r>
            <a:r>
              <a:rPr lang="ru-RU" spc="-14" dirty="0">
                <a:cs typeface="Arial" panose="020B0604020202020204" pitchFamily="34" charset="0"/>
              </a:rPr>
              <a:t> </a:t>
            </a:r>
            <a:r>
              <a:rPr lang="ru-RU" spc="-10" dirty="0">
                <a:cs typeface="Arial" panose="020B0604020202020204" pitchFamily="34" charset="0"/>
              </a:rPr>
              <a:t>контракт</a:t>
            </a:r>
            <a:r>
              <a:rPr lang="ru-RU" spc="-35" dirty="0">
                <a:cs typeface="Arial" panose="020B0604020202020204" pitchFamily="34" charset="0"/>
              </a:rPr>
              <a:t> </a:t>
            </a:r>
            <a:r>
              <a:rPr lang="ru-RU" spc="-20" dirty="0">
                <a:cs typeface="Arial" panose="020B0604020202020204" pitchFamily="34" charset="0"/>
              </a:rPr>
              <a:t>заключается</a:t>
            </a:r>
            <a:r>
              <a:rPr lang="ru-RU" spc="-10" dirty="0">
                <a:cs typeface="Arial" panose="020B0604020202020204" pitchFamily="34" charset="0"/>
              </a:rPr>
              <a:t> </a:t>
            </a:r>
            <a:r>
              <a:rPr lang="ru-RU" dirty="0">
                <a:cs typeface="Arial" panose="020B0604020202020204" pitchFamily="34" charset="0"/>
              </a:rPr>
              <a:t>по</a:t>
            </a:r>
            <a:r>
              <a:rPr lang="ru-RU" spc="-30" dirty="0">
                <a:cs typeface="Arial" panose="020B0604020202020204" pitchFamily="34" charset="0"/>
              </a:rPr>
              <a:t> </a:t>
            </a:r>
            <a:r>
              <a:rPr lang="ru-RU" spc="-20" dirty="0">
                <a:cs typeface="Arial" panose="020B0604020202020204" pitchFamily="34" charset="0"/>
              </a:rPr>
              <a:t>цене </a:t>
            </a:r>
            <a:r>
              <a:rPr lang="ru-RU" dirty="0">
                <a:cs typeface="Arial" panose="020B0604020202020204" pitchFamily="34" charset="0"/>
              </a:rPr>
              <a:t>600000</a:t>
            </a:r>
            <a:r>
              <a:rPr lang="ru-RU" spc="14" dirty="0">
                <a:cs typeface="Arial" panose="020B0604020202020204" pitchFamily="34" charset="0"/>
              </a:rPr>
              <a:t> </a:t>
            </a:r>
            <a:r>
              <a:rPr lang="ru-RU" spc="-20" dirty="0">
                <a:cs typeface="Arial" panose="020B0604020202020204" pitchFamily="34" charset="0"/>
              </a:rPr>
              <a:t>руб.</a:t>
            </a:r>
            <a:endParaRPr lang="ru-RU" dirty="0">
              <a:cs typeface="Arial" panose="020B0604020202020204" pitchFamily="34" charset="0"/>
            </a:endParaRPr>
          </a:p>
          <a:p>
            <a:pPr marL="12698" marR="5080">
              <a:tabLst>
                <a:tab pos="355585" algn="l"/>
              </a:tabLst>
            </a:pPr>
            <a:endParaRPr lang="ru-RU" spc="-10" dirty="0">
              <a:cs typeface="Arial" panose="020B0604020202020204" pitchFamily="34" charset="0"/>
            </a:endParaRPr>
          </a:p>
        </p:txBody>
      </p:sp>
      <p:pic>
        <p:nvPicPr>
          <p:cNvPr id="5" name="Рисунок 1">
            <a:extLst>
              <a:ext uri="{FF2B5EF4-FFF2-40B4-BE49-F238E27FC236}">
                <a16:creationId xmlns:a16="http://schemas.microsoft.com/office/drawing/2014/main" id="{B4D4AD9B-7DF6-1457-564C-A42D5490A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6231-F32C-F625-3ADD-A6BBAACFBC6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642BE-D095-6BFB-C9DD-E67037CAC6E9}"/>
              </a:ext>
            </a:extLst>
          </p:cNvPr>
          <p:cNvSpPr>
            <a:spLocks noGrp="1"/>
          </p:cNvSpPr>
          <p:nvPr>
            <p:ph type="title"/>
          </p:nvPr>
        </p:nvSpPr>
        <p:spPr>
          <a:xfrm>
            <a:off x="2208213" y="46038"/>
            <a:ext cx="9983787" cy="720725"/>
          </a:xfrm>
          <a:solidFill>
            <a:schemeClr val="accent6"/>
          </a:solidFill>
        </p:spPr>
        <p:txBody>
          <a:bodyPr rtlCol="0">
            <a:normAutofit fontScale="90000"/>
          </a:bodyPr>
          <a:lstStyle/>
          <a:p>
            <a:pPr eaLnBrk="1" fontAlgn="auto" hangingPunct="1">
              <a:spcAft>
                <a:spcPts val="0"/>
              </a:spcAft>
              <a:defRPr/>
            </a:pPr>
            <a:r>
              <a:rPr lang="ru-RU" sz="2800" b="1" dirty="0">
                <a:solidFill>
                  <a:schemeClr val="bg1"/>
                </a:solidFill>
                <a:latin typeface="Arial" panose="020B0604020202020204" pitchFamily="34" charset="0"/>
                <a:cs typeface="Arial" panose="020B0604020202020204" pitchFamily="34" charset="0"/>
              </a:rPr>
              <a:t>Примеры неправильно размещенной информации в ЕИС</a:t>
            </a:r>
          </a:p>
        </p:txBody>
      </p:sp>
      <p:pic>
        <p:nvPicPr>
          <p:cNvPr id="18437" name="Рисунок 1">
            <a:extLst>
              <a:ext uri="{FF2B5EF4-FFF2-40B4-BE49-F238E27FC236}">
                <a16:creationId xmlns:a16="http://schemas.microsoft.com/office/drawing/2014/main" id="{386655D9-1F9C-943B-00D8-30A085A4A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2E91D7F0-EDFD-8E0B-8245-EE647FFC1FB1}"/>
              </a:ext>
            </a:extLst>
          </p:cNvPr>
          <p:cNvPicPr>
            <a:picLocks noChangeAspect="1"/>
          </p:cNvPicPr>
          <p:nvPr/>
        </p:nvPicPr>
        <p:blipFill>
          <a:blip r:embed="rId3"/>
          <a:stretch>
            <a:fillRect/>
          </a:stretch>
        </p:blipFill>
        <p:spPr>
          <a:xfrm>
            <a:off x="767408" y="825324"/>
            <a:ext cx="10345594" cy="2543530"/>
          </a:xfrm>
          <a:prstGeom prst="rect">
            <a:avLst/>
          </a:prstGeom>
        </p:spPr>
      </p:pic>
      <p:sp>
        <p:nvSpPr>
          <p:cNvPr id="7" name="Прямоугольник 6">
            <a:extLst>
              <a:ext uri="{FF2B5EF4-FFF2-40B4-BE49-F238E27FC236}">
                <a16:creationId xmlns:a16="http://schemas.microsoft.com/office/drawing/2014/main" id="{605605E9-5D8D-BA41-1966-5CE33E3843F0}"/>
              </a:ext>
            </a:extLst>
          </p:cNvPr>
          <p:cNvSpPr/>
          <p:nvPr/>
        </p:nvSpPr>
        <p:spPr>
          <a:xfrm>
            <a:off x="4007768" y="1668247"/>
            <a:ext cx="3095699" cy="144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2C2BA1E6-D76D-1812-6401-39089E056C9C}"/>
              </a:ext>
            </a:extLst>
          </p:cNvPr>
          <p:cNvSpPr/>
          <p:nvPr/>
        </p:nvSpPr>
        <p:spPr>
          <a:xfrm>
            <a:off x="2871909" y="1953073"/>
            <a:ext cx="3240360" cy="144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D3B560CC-CD50-4B70-FE10-258ACCDE9C17}"/>
              </a:ext>
            </a:extLst>
          </p:cNvPr>
          <p:cNvSpPr/>
          <p:nvPr/>
        </p:nvSpPr>
        <p:spPr>
          <a:xfrm>
            <a:off x="8005727" y="1966579"/>
            <a:ext cx="432048" cy="144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C3E0DD2D-155A-72B7-09C8-4DC5B240DA6E}"/>
              </a:ext>
            </a:extLst>
          </p:cNvPr>
          <p:cNvPicPr>
            <a:picLocks noChangeAspect="1"/>
          </p:cNvPicPr>
          <p:nvPr/>
        </p:nvPicPr>
        <p:blipFill>
          <a:blip r:embed="rId4"/>
          <a:stretch>
            <a:fillRect/>
          </a:stretch>
        </p:blipFill>
        <p:spPr>
          <a:xfrm>
            <a:off x="1271464" y="3512604"/>
            <a:ext cx="8164362" cy="3276098"/>
          </a:xfrm>
          <a:prstGeom prst="rect">
            <a:avLst/>
          </a:prstGeom>
        </p:spPr>
      </p:pic>
      <p:sp>
        <p:nvSpPr>
          <p:cNvPr id="13" name="Прямоугольник 12">
            <a:extLst>
              <a:ext uri="{FF2B5EF4-FFF2-40B4-BE49-F238E27FC236}">
                <a16:creationId xmlns:a16="http://schemas.microsoft.com/office/drawing/2014/main" id="{4F840376-A60C-84E2-AF74-E3FE4A37D663}"/>
              </a:ext>
            </a:extLst>
          </p:cNvPr>
          <p:cNvSpPr/>
          <p:nvPr/>
        </p:nvSpPr>
        <p:spPr>
          <a:xfrm>
            <a:off x="7020086" y="5733256"/>
            <a:ext cx="87611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8FE84522-DBA9-37B2-DA79-3CF6B7F7DB0D}"/>
              </a:ext>
            </a:extLst>
          </p:cNvPr>
          <p:cNvSpPr txBox="1"/>
          <p:nvPr/>
        </p:nvSpPr>
        <p:spPr>
          <a:xfrm>
            <a:off x="8760296" y="2474008"/>
            <a:ext cx="2952328" cy="369332"/>
          </a:xfrm>
          <a:prstGeom prst="rect">
            <a:avLst/>
          </a:prstGeom>
          <a:noFill/>
          <a:ln>
            <a:solidFill>
              <a:schemeClr val="accent1"/>
            </a:solidFill>
          </a:ln>
        </p:spPr>
        <p:txBody>
          <a:bodyPr wrap="square" rtlCol="0">
            <a:spAutoFit/>
          </a:bodyPr>
          <a:lstStyle/>
          <a:p>
            <a:r>
              <a:rPr lang="ru-RU" dirty="0"/>
              <a:t>Нет перечня изменений</a:t>
            </a:r>
          </a:p>
        </p:txBody>
      </p:sp>
      <p:sp>
        <p:nvSpPr>
          <p:cNvPr id="15" name="TextBox 14">
            <a:extLst>
              <a:ext uri="{FF2B5EF4-FFF2-40B4-BE49-F238E27FC236}">
                <a16:creationId xmlns:a16="http://schemas.microsoft.com/office/drawing/2014/main" id="{40B682F3-F932-3D68-9988-39E9CAB82526}"/>
              </a:ext>
            </a:extLst>
          </p:cNvPr>
          <p:cNvSpPr txBox="1"/>
          <p:nvPr/>
        </p:nvSpPr>
        <p:spPr>
          <a:xfrm>
            <a:off x="9048328" y="4014661"/>
            <a:ext cx="2808312" cy="646331"/>
          </a:xfrm>
          <a:prstGeom prst="rect">
            <a:avLst/>
          </a:prstGeom>
          <a:noFill/>
          <a:ln>
            <a:solidFill>
              <a:schemeClr val="accent1">
                <a:shade val="15000"/>
              </a:schemeClr>
            </a:solidFill>
          </a:ln>
        </p:spPr>
        <p:txBody>
          <a:bodyPr wrap="square" rtlCol="0">
            <a:spAutoFit/>
          </a:bodyPr>
          <a:lstStyle/>
          <a:p>
            <a:r>
              <a:rPr lang="ru-RU" dirty="0"/>
              <a:t>Положение о закупке не размещено</a:t>
            </a:r>
          </a:p>
        </p:txBody>
      </p:sp>
      <p:sp>
        <p:nvSpPr>
          <p:cNvPr id="16" name="Овал 15">
            <a:extLst>
              <a:ext uri="{FF2B5EF4-FFF2-40B4-BE49-F238E27FC236}">
                <a16:creationId xmlns:a16="http://schemas.microsoft.com/office/drawing/2014/main" id="{21078289-D3A9-AE1B-ED6F-71C7A2040E56}"/>
              </a:ext>
            </a:extLst>
          </p:cNvPr>
          <p:cNvSpPr/>
          <p:nvPr/>
        </p:nvSpPr>
        <p:spPr>
          <a:xfrm>
            <a:off x="4799856" y="4149080"/>
            <a:ext cx="1512168" cy="6463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40A60FC5-1842-2E7A-1D8E-963477AD7B60}"/>
              </a:ext>
            </a:extLst>
          </p:cNvPr>
          <p:cNvSpPr/>
          <p:nvPr/>
        </p:nvSpPr>
        <p:spPr>
          <a:xfrm>
            <a:off x="4871864" y="5557345"/>
            <a:ext cx="1512168" cy="6463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2680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EDB0009-52B6-5CB7-7F40-54A7C8B20AD2}"/>
              </a:ext>
            </a:extLst>
          </p:cNvPr>
          <p:cNvSpPr txBox="1"/>
          <p:nvPr/>
        </p:nvSpPr>
        <p:spPr>
          <a:xfrm>
            <a:off x="1846028" y="1090852"/>
            <a:ext cx="8146733" cy="855362"/>
          </a:xfrm>
          <a:prstGeom prst="rect">
            <a:avLst/>
          </a:prstGeom>
        </p:spPr>
        <p:txBody>
          <a:bodyPr lIns="0" tIns="11430" rIns="0" bIns="0">
            <a:spAutoFit/>
          </a:bodyPr>
          <a:lstStyle/>
          <a:p>
            <a:pPr marL="239449" indent="-228019">
              <a:spcBef>
                <a:spcPts val="90"/>
              </a:spcBef>
              <a:buFontTx/>
              <a:buAutoNum type="arabicPeriod"/>
              <a:tabLst>
                <a:tab pos="239449" algn="l"/>
              </a:tabLst>
              <a:defRPr/>
            </a:pPr>
            <a:r>
              <a:rPr spc="-10" dirty="0">
                <a:cs typeface="Arial" panose="020B0604020202020204" pitchFamily="34" charset="0"/>
              </a:rPr>
              <a:t>Блокнот</a:t>
            </a:r>
            <a:r>
              <a:rPr spc="-28" dirty="0">
                <a:cs typeface="Arial" panose="020B0604020202020204" pitchFamily="34" charset="0"/>
              </a:rPr>
              <a:t> </a:t>
            </a:r>
            <a:r>
              <a:rPr dirty="0">
                <a:cs typeface="Arial" panose="020B0604020202020204" pitchFamily="34" charset="0"/>
              </a:rPr>
              <a:t>для</a:t>
            </a:r>
            <a:r>
              <a:rPr spc="-36" dirty="0">
                <a:cs typeface="Arial" panose="020B0604020202020204" pitchFamily="34" charset="0"/>
              </a:rPr>
              <a:t> </a:t>
            </a:r>
            <a:r>
              <a:rPr dirty="0">
                <a:cs typeface="Arial" panose="020B0604020202020204" pitchFamily="34" charset="0"/>
              </a:rPr>
              <a:t>записи</a:t>
            </a:r>
            <a:r>
              <a:rPr spc="-40" dirty="0">
                <a:cs typeface="Arial" panose="020B0604020202020204" pitchFamily="34" charset="0"/>
              </a:rPr>
              <a:t> </a:t>
            </a:r>
            <a:r>
              <a:rPr dirty="0">
                <a:cs typeface="Arial" panose="020B0604020202020204" pitchFamily="34" charset="0"/>
              </a:rPr>
              <a:t>-</a:t>
            </a:r>
            <a:r>
              <a:rPr spc="-49" dirty="0">
                <a:cs typeface="Arial" panose="020B0604020202020204" pitchFamily="34" charset="0"/>
              </a:rPr>
              <a:t> </a:t>
            </a:r>
            <a:r>
              <a:rPr dirty="0">
                <a:cs typeface="Arial" panose="020B0604020202020204" pitchFamily="34" charset="0"/>
              </a:rPr>
              <a:t>17.23.13.191-</a:t>
            </a:r>
            <a:r>
              <a:rPr spc="-28" dirty="0">
                <a:cs typeface="Arial" panose="020B0604020202020204" pitchFamily="34" charset="0"/>
              </a:rPr>
              <a:t> </a:t>
            </a:r>
            <a:r>
              <a:rPr spc="-10" dirty="0" err="1">
                <a:cs typeface="Arial" panose="020B0604020202020204" pitchFamily="34" charset="0"/>
              </a:rPr>
              <a:t>ограничение</a:t>
            </a:r>
            <a:endParaRPr lang="ru-RU" spc="-10" dirty="0">
              <a:cs typeface="Arial" panose="020B0604020202020204" pitchFamily="34" charset="0"/>
            </a:endParaRPr>
          </a:p>
          <a:p>
            <a:pPr marL="239449" indent="-228019">
              <a:spcBef>
                <a:spcPts val="90"/>
              </a:spcBef>
              <a:buFontTx/>
              <a:buAutoNum type="arabicPeriod"/>
              <a:tabLst>
                <a:tab pos="239449" algn="l"/>
              </a:tabLst>
              <a:defRPr/>
            </a:pPr>
            <a:r>
              <a:rPr lang="ru-RU" spc="-10" dirty="0">
                <a:cs typeface="Arial" panose="020B0604020202020204" pitchFamily="34" charset="0"/>
              </a:rPr>
              <a:t>Тетрадь - 17.23.13.194 - ограничение</a:t>
            </a:r>
            <a:endParaRPr dirty="0">
              <a:cs typeface="Arial" panose="020B0604020202020204" pitchFamily="34" charset="0"/>
            </a:endParaRPr>
          </a:p>
          <a:p>
            <a:pPr marL="238878" indent="-227447">
              <a:buFontTx/>
              <a:buAutoNum type="arabicPeriod"/>
              <a:tabLst>
                <a:tab pos="238878" algn="l"/>
              </a:tabLst>
              <a:defRPr/>
            </a:pPr>
            <a:r>
              <a:rPr spc="-10" dirty="0">
                <a:cs typeface="Arial" panose="020B0604020202020204" pitchFamily="34" charset="0"/>
              </a:rPr>
              <a:t>Ручки</a:t>
            </a:r>
            <a:r>
              <a:rPr spc="-31" dirty="0">
                <a:cs typeface="Arial" panose="020B0604020202020204" pitchFamily="34" charset="0"/>
              </a:rPr>
              <a:t> </a:t>
            </a:r>
            <a:r>
              <a:rPr spc="-10" dirty="0">
                <a:cs typeface="Arial" panose="020B0604020202020204" pitchFamily="34" charset="0"/>
              </a:rPr>
              <a:t>шариковые</a:t>
            </a:r>
            <a:r>
              <a:rPr spc="-13" dirty="0">
                <a:cs typeface="Arial" panose="020B0604020202020204" pitchFamily="34" charset="0"/>
              </a:rPr>
              <a:t> </a:t>
            </a:r>
            <a:r>
              <a:rPr dirty="0">
                <a:cs typeface="Arial" panose="020B0604020202020204" pitchFamily="34" charset="0"/>
              </a:rPr>
              <a:t>-</a:t>
            </a:r>
            <a:r>
              <a:rPr spc="-46" dirty="0">
                <a:cs typeface="Arial" panose="020B0604020202020204" pitchFamily="34" charset="0"/>
              </a:rPr>
              <a:t> </a:t>
            </a:r>
            <a:r>
              <a:rPr spc="-10" dirty="0">
                <a:cs typeface="Arial" panose="020B0604020202020204" pitchFamily="34" charset="0"/>
              </a:rPr>
              <a:t>32.99.12.110</a:t>
            </a:r>
            <a:r>
              <a:rPr spc="-31" dirty="0">
                <a:cs typeface="Arial" panose="020B0604020202020204" pitchFamily="34" charset="0"/>
              </a:rPr>
              <a:t> </a:t>
            </a:r>
            <a:r>
              <a:rPr spc="424" dirty="0">
                <a:cs typeface="Arial" panose="020B0604020202020204" pitchFamily="34" charset="0"/>
              </a:rPr>
              <a:t>–</a:t>
            </a:r>
            <a:r>
              <a:rPr spc="-31" dirty="0">
                <a:cs typeface="Arial" panose="020B0604020202020204" pitchFamily="34" charset="0"/>
              </a:rPr>
              <a:t> </a:t>
            </a:r>
            <a:r>
              <a:rPr spc="-10" dirty="0">
                <a:cs typeface="Arial" panose="020B0604020202020204" pitchFamily="34" charset="0"/>
              </a:rPr>
              <a:t>преимущества</a:t>
            </a:r>
            <a:endParaRPr dirty="0">
              <a:cs typeface="Arial" panose="020B0604020202020204" pitchFamily="34" charset="0"/>
            </a:endParaRPr>
          </a:p>
        </p:txBody>
      </p:sp>
      <p:graphicFrame>
        <p:nvGraphicFramePr>
          <p:cNvPr id="4" name="object 4">
            <a:extLst>
              <a:ext uri="{FF2B5EF4-FFF2-40B4-BE49-F238E27FC236}">
                <a16:creationId xmlns:a16="http://schemas.microsoft.com/office/drawing/2014/main" id="{EFFFA609-C32A-221E-2CD5-EB8DC8499094}"/>
              </a:ext>
            </a:extLst>
          </p:cNvPr>
          <p:cNvGraphicFramePr>
            <a:graphicFrameLocks noGrp="1"/>
          </p:cNvGraphicFramePr>
          <p:nvPr/>
        </p:nvGraphicFramePr>
        <p:xfrm>
          <a:off x="2255520" y="2253201"/>
          <a:ext cx="6949440" cy="2014094"/>
        </p:xfrm>
        <a:graphic>
          <a:graphicData uri="http://schemas.openxmlformats.org/drawingml/2006/table">
            <a:tbl>
              <a:tblPr firstRow="1" bandRow="1">
                <a:tableStyleId>{2D5ABB26-0587-4C30-8999-92F81FD0307C}</a:tableStyleId>
              </a:tblPr>
              <a:tblGrid>
                <a:gridCol w="2316480">
                  <a:extLst>
                    <a:ext uri="{9D8B030D-6E8A-4147-A177-3AD203B41FA5}">
                      <a16:colId xmlns:a16="http://schemas.microsoft.com/office/drawing/2014/main" val="20000"/>
                    </a:ext>
                  </a:extLst>
                </a:gridCol>
                <a:gridCol w="2316480">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tblGrid>
              <a:tr h="308951">
                <a:tc>
                  <a:txBody>
                    <a:bodyPr/>
                    <a:lstStyle/>
                    <a:p>
                      <a:pPr marL="68580">
                        <a:lnSpc>
                          <a:spcPct val="100000"/>
                        </a:lnSpc>
                        <a:spcBef>
                          <a:spcPts val="225"/>
                        </a:spcBef>
                      </a:pPr>
                      <a:r>
                        <a:rPr sz="1700" b="1" dirty="0">
                          <a:solidFill>
                            <a:srgbClr val="FFFFFF"/>
                          </a:solidFill>
                          <a:latin typeface="Arial" panose="020B0604020202020204" pitchFamily="34" charset="0"/>
                          <a:cs typeface="Arial" panose="020B0604020202020204" pitchFamily="34" charset="0"/>
                        </a:rPr>
                        <a:t>Заявка</a:t>
                      </a:r>
                      <a:r>
                        <a:rPr sz="1700" b="1" spc="-25" dirty="0">
                          <a:solidFill>
                            <a:srgbClr val="FFFFFF"/>
                          </a:solidFill>
                          <a:latin typeface="Arial" panose="020B0604020202020204" pitchFamily="34" charset="0"/>
                          <a:cs typeface="Arial" panose="020B0604020202020204" pitchFamily="34" charset="0"/>
                        </a:rPr>
                        <a:t> </a:t>
                      </a:r>
                      <a:r>
                        <a:rPr sz="1700" b="1" spc="-50" dirty="0">
                          <a:solidFill>
                            <a:srgbClr val="FFFFFF"/>
                          </a:solidFill>
                          <a:latin typeface="Arial" panose="020B0604020202020204" pitchFamily="34" charset="0"/>
                          <a:cs typeface="Arial" panose="020B0604020202020204" pitchFamily="34" charset="0"/>
                        </a:rPr>
                        <a:t>1</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8580">
                        <a:lnSpc>
                          <a:spcPct val="100000"/>
                        </a:lnSpc>
                        <a:spcBef>
                          <a:spcPts val="225"/>
                        </a:spcBef>
                      </a:pPr>
                      <a:r>
                        <a:rPr sz="1700" b="1" dirty="0">
                          <a:solidFill>
                            <a:srgbClr val="FFFFFF"/>
                          </a:solidFill>
                          <a:latin typeface="Arial" panose="020B0604020202020204" pitchFamily="34" charset="0"/>
                          <a:cs typeface="Arial" panose="020B0604020202020204" pitchFamily="34" charset="0"/>
                        </a:rPr>
                        <a:t>Заявка</a:t>
                      </a:r>
                      <a:r>
                        <a:rPr sz="1700" b="1" spc="-25" dirty="0">
                          <a:solidFill>
                            <a:srgbClr val="FFFFFF"/>
                          </a:solidFill>
                          <a:latin typeface="Arial" panose="020B0604020202020204" pitchFamily="34" charset="0"/>
                          <a:cs typeface="Arial" panose="020B0604020202020204" pitchFamily="34" charset="0"/>
                        </a:rPr>
                        <a:t> </a:t>
                      </a:r>
                      <a:r>
                        <a:rPr sz="1700" b="1" spc="-50" dirty="0">
                          <a:solidFill>
                            <a:srgbClr val="FFFFFF"/>
                          </a:solidFill>
                          <a:latin typeface="Arial" panose="020B0604020202020204" pitchFamily="34" charset="0"/>
                          <a:cs typeface="Arial" panose="020B0604020202020204" pitchFamily="34" charset="0"/>
                        </a:rPr>
                        <a:t>2</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9215">
                        <a:lnSpc>
                          <a:spcPct val="100000"/>
                        </a:lnSpc>
                        <a:spcBef>
                          <a:spcPts val="225"/>
                        </a:spcBef>
                      </a:pPr>
                      <a:r>
                        <a:rPr sz="1700" b="1" dirty="0">
                          <a:solidFill>
                            <a:srgbClr val="FFFFFF"/>
                          </a:solidFill>
                          <a:latin typeface="Arial" panose="020B0604020202020204" pitchFamily="34" charset="0"/>
                          <a:cs typeface="Arial" panose="020B0604020202020204" pitchFamily="34" charset="0"/>
                        </a:rPr>
                        <a:t>Заявка</a:t>
                      </a:r>
                      <a:r>
                        <a:rPr sz="1700" b="1" spc="-50" dirty="0">
                          <a:solidFill>
                            <a:srgbClr val="FFFFFF"/>
                          </a:solidFill>
                          <a:latin typeface="Arial" panose="020B0604020202020204" pitchFamily="34" charset="0"/>
                          <a:cs typeface="Arial" panose="020B0604020202020204" pitchFamily="34" charset="0"/>
                        </a:rPr>
                        <a:t> 3</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537810">
                <a:tc>
                  <a:txBody>
                    <a:bodyPr/>
                    <a:lstStyle/>
                    <a:p>
                      <a:pPr marL="68580">
                        <a:lnSpc>
                          <a:spcPct val="100000"/>
                        </a:lnSpc>
                        <a:spcBef>
                          <a:spcPts val="225"/>
                        </a:spcBef>
                      </a:pPr>
                      <a:r>
                        <a:rPr sz="1700" spc="-10" dirty="0">
                          <a:latin typeface="Arial" panose="020B0604020202020204" pitchFamily="34" charset="0"/>
                          <a:cs typeface="Arial" panose="020B0604020202020204" pitchFamily="34" charset="0"/>
                        </a:rPr>
                        <a:t>Блокнот</a:t>
                      </a:r>
                      <a:r>
                        <a:rPr sz="1700" spc="-20" dirty="0">
                          <a:latin typeface="Arial" panose="020B0604020202020204" pitchFamily="34" charset="0"/>
                          <a:cs typeface="Arial" panose="020B0604020202020204" pitchFamily="34" charset="0"/>
                        </a:rPr>
                        <a:t> </a:t>
                      </a:r>
                      <a:r>
                        <a:rPr sz="1700" spc="470" dirty="0">
                          <a:latin typeface="Arial" panose="020B0604020202020204" pitchFamily="34" charset="0"/>
                          <a:cs typeface="Arial" panose="020B0604020202020204" pitchFamily="34" charset="0"/>
                        </a:rPr>
                        <a:t>–</a:t>
                      </a:r>
                      <a:r>
                        <a:rPr sz="1700" spc="-25" dirty="0">
                          <a:latin typeface="Arial" panose="020B0604020202020204" pitchFamily="34" charset="0"/>
                          <a:cs typeface="Arial" panose="020B0604020202020204" pitchFamily="34" charset="0"/>
                        </a:rPr>
                        <a:t> </a:t>
                      </a:r>
                      <a:r>
                        <a:rPr sz="1700" spc="-10" dirty="0" err="1">
                          <a:latin typeface="Arial" panose="020B0604020202020204" pitchFamily="34" charset="0"/>
                          <a:cs typeface="Arial" panose="020B0604020202020204" pitchFamily="34" charset="0"/>
                        </a:rPr>
                        <a:t>Россия</a:t>
                      </a:r>
                      <a:r>
                        <a:rPr lang="ru-RU" sz="1700" spc="-10" dirty="0">
                          <a:latin typeface="Arial" panose="020B0604020202020204" pitchFamily="34" charset="0"/>
                          <a:cs typeface="Arial" panose="020B0604020202020204" pitchFamily="34" charset="0"/>
                        </a:rPr>
                        <a:t> (реестр)</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25"/>
                        </a:spcBef>
                      </a:pPr>
                      <a:r>
                        <a:rPr sz="1700" spc="-10" dirty="0">
                          <a:latin typeface="Arial" panose="020B0604020202020204" pitchFamily="34" charset="0"/>
                          <a:cs typeface="Arial" panose="020B0604020202020204" pitchFamily="34" charset="0"/>
                        </a:rPr>
                        <a:t>Блокнот</a:t>
                      </a:r>
                      <a:r>
                        <a:rPr sz="1700" spc="-15" dirty="0">
                          <a:latin typeface="Arial" panose="020B0604020202020204" pitchFamily="34" charset="0"/>
                          <a:cs typeface="Arial" panose="020B0604020202020204" pitchFamily="34" charset="0"/>
                        </a:rPr>
                        <a:t> </a:t>
                      </a:r>
                      <a:r>
                        <a:rPr sz="1700" spc="470" dirty="0">
                          <a:latin typeface="Arial" panose="020B0604020202020204" pitchFamily="34" charset="0"/>
                          <a:cs typeface="Arial" panose="020B0604020202020204" pitchFamily="34" charset="0"/>
                        </a:rPr>
                        <a:t>–</a:t>
                      </a:r>
                      <a:r>
                        <a:rPr sz="1700" spc="-25" dirty="0">
                          <a:latin typeface="Arial" panose="020B0604020202020204" pitchFamily="34" charset="0"/>
                          <a:cs typeface="Arial" panose="020B0604020202020204" pitchFamily="34" charset="0"/>
                        </a:rPr>
                        <a:t> </a:t>
                      </a:r>
                      <a:r>
                        <a:rPr sz="1700" spc="-10" dirty="0">
                          <a:latin typeface="Arial" panose="020B0604020202020204" pitchFamily="34" charset="0"/>
                          <a:cs typeface="Arial" panose="020B0604020202020204" pitchFamily="34" charset="0"/>
                        </a:rPr>
                        <a:t>Россия</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9215">
                        <a:lnSpc>
                          <a:spcPct val="100000"/>
                        </a:lnSpc>
                        <a:spcBef>
                          <a:spcPts val="225"/>
                        </a:spcBef>
                      </a:pPr>
                      <a:r>
                        <a:rPr sz="1700" spc="-10" dirty="0">
                          <a:latin typeface="Arial" panose="020B0604020202020204" pitchFamily="34" charset="0"/>
                          <a:cs typeface="Arial" panose="020B0604020202020204" pitchFamily="34" charset="0"/>
                        </a:rPr>
                        <a:t>Блокнот</a:t>
                      </a:r>
                      <a:r>
                        <a:rPr sz="1700" spc="-4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a:t>
                      </a:r>
                      <a:r>
                        <a:rPr sz="1700" spc="-60" dirty="0">
                          <a:latin typeface="Arial" panose="020B0604020202020204" pitchFamily="34" charset="0"/>
                          <a:cs typeface="Arial" panose="020B0604020202020204" pitchFamily="34" charset="0"/>
                        </a:rPr>
                        <a:t> </a:t>
                      </a:r>
                      <a:r>
                        <a:rPr sz="1700" spc="-20" dirty="0">
                          <a:latin typeface="Arial" panose="020B0604020202020204" pitchFamily="34" charset="0"/>
                          <a:cs typeface="Arial" panose="020B0604020202020204" pitchFamily="34" charset="0"/>
                        </a:rPr>
                        <a:t>Китай</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37810">
                <a:tc>
                  <a:txBody>
                    <a:bodyPr/>
                    <a:lstStyle/>
                    <a:p>
                      <a:pPr marL="68580">
                        <a:lnSpc>
                          <a:spcPct val="100000"/>
                        </a:lnSpc>
                        <a:spcBef>
                          <a:spcPts val="225"/>
                        </a:spcBef>
                      </a:pPr>
                      <a:r>
                        <a:rPr lang="ru-RU" sz="1700" dirty="0">
                          <a:latin typeface="Arial" panose="020B0604020202020204" pitchFamily="34" charset="0"/>
                          <a:cs typeface="Arial" panose="020B0604020202020204" pitchFamily="34" charset="0"/>
                        </a:rPr>
                        <a:t>Тетрадь – Россия </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8580">
                        <a:lnSpc>
                          <a:spcPct val="100000"/>
                        </a:lnSpc>
                        <a:spcBef>
                          <a:spcPts val="225"/>
                        </a:spcBef>
                      </a:pPr>
                      <a:r>
                        <a:rPr lang="ru-RU" sz="1700" dirty="0">
                          <a:latin typeface="Arial" panose="020B0604020202020204" pitchFamily="34" charset="0"/>
                          <a:cs typeface="Arial" panose="020B0604020202020204" pitchFamily="34" charset="0"/>
                        </a:rPr>
                        <a:t>Тетрадь- Россия (реестр)</a:t>
                      </a:r>
                      <a:endParaRPr sz="1700" dirty="0">
                        <a:latin typeface="Arial" panose="020B0604020202020204" pitchFamily="34" charset="0"/>
                        <a:cs typeface="Arial" panose="020B0604020202020204" pitchFamily="34" charset="0"/>
                      </a:endParaRPr>
                    </a:p>
                  </a:txBody>
                  <a:tcPr marL="0" marR="0" marT="257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9215">
                        <a:lnSpc>
                          <a:spcPct val="100000"/>
                        </a:lnSpc>
                        <a:spcBef>
                          <a:spcPts val="225"/>
                        </a:spcBef>
                      </a:pPr>
                      <a:r>
                        <a:rPr lang="ru-RU" sz="1700" dirty="0">
                          <a:latin typeface="Arial" panose="020B0604020202020204" pitchFamily="34" charset="0"/>
                          <a:cs typeface="Arial" panose="020B0604020202020204" pitchFamily="34" charset="0"/>
                        </a:rPr>
                        <a:t>Тетрадь - Россия</a:t>
                      </a:r>
                      <a:endParaRPr sz="1700" dirty="0">
                        <a:latin typeface="Arial" panose="020B0604020202020204" pitchFamily="34" charset="0"/>
                        <a:cs typeface="Arial" panose="020B0604020202020204" pitchFamily="34" charset="0"/>
                      </a:endParaRPr>
                    </a:p>
                  </a:txBody>
                  <a:tcPr marL="0" marR="0" marT="25746"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308951">
                <a:tc>
                  <a:txBody>
                    <a:bodyPr/>
                    <a:lstStyle/>
                    <a:p>
                      <a:pPr marL="68580">
                        <a:lnSpc>
                          <a:spcPct val="100000"/>
                        </a:lnSpc>
                        <a:spcBef>
                          <a:spcPts val="225"/>
                        </a:spcBef>
                      </a:pPr>
                      <a:r>
                        <a:rPr sz="1700" dirty="0">
                          <a:latin typeface="Arial" panose="020B0604020202020204" pitchFamily="34" charset="0"/>
                          <a:cs typeface="Arial" panose="020B0604020202020204" pitchFamily="34" charset="0"/>
                        </a:rPr>
                        <a:t>Ручка</a:t>
                      </a:r>
                      <a:r>
                        <a:rPr sz="1700" spc="-3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a:t>
                      </a:r>
                      <a:r>
                        <a:rPr sz="1700" spc="-70" dirty="0">
                          <a:latin typeface="Arial" panose="020B0604020202020204" pitchFamily="34" charset="0"/>
                          <a:cs typeface="Arial" panose="020B0604020202020204" pitchFamily="34" charset="0"/>
                        </a:rPr>
                        <a:t> </a:t>
                      </a:r>
                      <a:r>
                        <a:rPr sz="1700" spc="-20" dirty="0">
                          <a:latin typeface="Arial" panose="020B0604020202020204" pitchFamily="34" charset="0"/>
                          <a:cs typeface="Arial" panose="020B0604020202020204" pitchFamily="34" charset="0"/>
                        </a:rPr>
                        <a:t>Китай</a:t>
                      </a:r>
                      <a:endParaRPr sz="170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225"/>
                        </a:spcBef>
                      </a:pPr>
                      <a:r>
                        <a:rPr sz="1700" dirty="0">
                          <a:latin typeface="Arial" panose="020B0604020202020204" pitchFamily="34" charset="0"/>
                          <a:cs typeface="Arial" panose="020B0604020202020204" pitchFamily="34" charset="0"/>
                        </a:rPr>
                        <a:t>Ручка</a:t>
                      </a:r>
                      <a:r>
                        <a:rPr sz="1700" spc="-3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a:t>
                      </a:r>
                      <a:r>
                        <a:rPr sz="1700" spc="-70" dirty="0">
                          <a:latin typeface="Arial" panose="020B0604020202020204" pitchFamily="34" charset="0"/>
                          <a:cs typeface="Arial" panose="020B0604020202020204" pitchFamily="34" charset="0"/>
                        </a:rPr>
                        <a:t> </a:t>
                      </a:r>
                      <a:r>
                        <a:rPr sz="1700" spc="-10" dirty="0">
                          <a:latin typeface="Arial" panose="020B0604020202020204" pitchFamily="34" charset="0"/>
                          <a:cs typeface="Arial" panose="020B0604020202020204" pitchFamily="34" charset="0"/>
                        </a:rPr>
                        <a:t>Россия</a:t>
                      </a:r>
                      <a:endParaRPr sz="170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9215">
                        <a:lnSpc>
                          <a:spcPct val="100000"/>
                        </a:lnSpc>
                        <a:spcBef>
                          <a:spcPts val="225"/>
                        </a:spcBef>
                      </a:pPr>
                      <a:r>
                        <a:rPr sz="1700" dirty="0">
                          <a:latin typeface="Arial" panose="020B0604020202020204" pitchFamily="34" charset="0"/>
                          <a:cs typeface="Arial" panose="020B0604020202020204" pitchFamily="34" charset="0"/>
                        </a:rPr>
                        <a:t>Ручка</a:t>
                      </a:r>
                      <a:r>
                        <a:rPr sz="1700" spc="-35"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a:t>
                      </a:r>
                      <a:r>
                        <a:rPr sz="1700" spc="-70" dirty="0">
                          <a:latin typeface="Arial" panose="020B0604020202020204" pitchFamily="34" charset="0"/>
                          <a:cs typeface="Arial" panose="020B0604020202020204" pitchFamily="34" charset="0"/>
                        </a:rPr>
                        <a:t> </a:t>
                      </a:r>
                      <a:r>
                        <a:rPr sz="1700" spc="-20" dirty="0">
                          <a:latin typeface="Arial" panose="020B0604020202020204" pitchFamily="34" charset="0"/>
                          <a:cs typeface="Arial" panose="020B0604020202020204" pitchFamily="34" charset="0"/>
                        </a:rPr>
                        <a:t>Китай</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308380">
                <a:tc>
                  <a:txBody>
                    <a:bodyPr/>
                    <a:lstStyle/>
                    <a:p>
                      <a:pPr marL="68580">
                        <a:lnSpc>
                          <a:spcPct val="100000"/>
                        </a:lnSpc>
                        <a:spcBef>
                          <a:spcPts val="225"/>
                        </a:spcBef>
                      </a:pPr>
                      <a:r>
                        <a:rPr sz="1700" dirty="0">
                          <a:latin typeface="Arial" panose="020B0604020202020204" pitchFamily="34" charset="0"/>
                          <a:cs typeface="Arial" panose="020B0604020202020204" pitchFamily="34" charset="0"/>
                        </a:rPr>
                        <a:t>700000 </a:t>
                      </a:r>
                      <a:r>
                        <a:rPr sz="1700" spc="-20" dirty="0">
                          <a:latin typeface="Arial" panose="020B0604020202020204" pitchFamily="34" charset="0"/>
                          <a:cs typeface="Arial" panose="020B0604020202020204" pitchFamily="34" charset="0"/>
                        </a:rPr>
                        <a:t>руб.</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225"/>
                        </a:spcBef>
                      </a:pPr>
                      <a:r>
                        <a:rPr lang="ru-RU" sz="1700" dirty="0">
                          <a:latin typeface="Arial" panose="020B0604020202020204" pitchFamily="34" charset="0"/>
                          <a:cs typeface="Arial" panose="020B0604020202020204" pitchFamily="34" charset="0"/>
                        </a:rPr>
                        <a:t>800</a:t>
                      </a:r>
                      <a:r>
                        <a:rPr sz="1700" spc="1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000</a:t>
                      </a:r>
                      <a:r>
                        <a:rPr sz="1700" spc="10" dirty="0">
                          <a:latin typeface="Arial" panose="020B0604020202020204" pitchFamily="34" charset="0"/>
                          <a:cs typeface="Arial" panose="020B0604020202020204" pitchFamily="34" charset="0"/>
                        </a:rPr>
                        <a:t> </a:t>
                      </a:r>
                      <a:r>
                        <a:rPr sz="1700" spc="-20" dirty="0">
                          <a:latin typeface="Arial" panose="020B0604020202020204" pitchFamily="34" charset="0"/>
                          <a:cs typeface="Arial" panose="020B0604020202020204" pitchFamily="34" charset="0"/>
                        </a:rPr>
                        <a:t>руб.</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9215">
                        <a:lnSpc>
                          <a:spcPct val="100000"/>
                        </a:lnSpc>
                        <a:spcBef>
                          <a:spcPts val="225"/>
                        </a:spcBef>
                      </a:pPr>
                      <a:r>
                        <a:rPr sz="1700" dirty="0">
                          <a:latin typeface="Arial" panose="020B0604020202020204" pitchFamily="34" charset="0"/>
                          <a:cs typeface="Arial" panose="020B0604020202020204" pitchFamily="34" charset="0"/>
                        </a:rPr>
                        <a:t>600</a:t>
                      </a:r>
                      <a:r>
                        <a:rPr sz="1700" spc="5" dirty="0">
                          <a:latin typeface="Arial" panose="020B0604020202020204" pitchFamily="34" charset="0"/>
                          <a:cs typeface="Arial" panose="020B0604020202020204" pitchFamily="34" charset="0"/>
                        </a:rPr>
                        <a:t> </a:t>
                      </a:r>
                      <a:r>
                        <a:rPr sz="1700" spc="-10" dirty="0">
                          <a:latin typeface="Arial" panose="020B0604020202020204" pitchFamily="34" charset="0"/>
                          <a:cs typeface="Arial" panose="020B0604020202020204" pitchFamily="34" charset="0"/>
                        </a:rPr>
                        <a:t>000руб.</a:t>
                      </a:r>
                      <a:endParaRPr sz="1700" dirty="0">
                        <a:latin typeface="Arial" panose="020B0604020202020204" pitchFamily="34" charset="0"/>
                        <a:cs typeface="Arial" panose="020B0604020202020204" pitchFamily="34" charset="0"/>
                      </a:endParaRPr>
                    </a:p>
                  </a:txBody>
                  <a:tcPr marL="0" marR="0" marT="257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bl>
          </a:graphicData>
        </a:graphic>
      </p:graphicFrame>
      <p:sp>
        <p:nvSpPr>
          <p:cNvPr id="70689" name="object 6">
            <a:extLst>
              <a:ext uri="{FF2B5EF4-FFF2-40B4-BE49-F238E27FC236}">
                <a16:creationId xmlns:a16="http://schemas.microsoft.com/office/drawing/2014/main" id="{BE58B50C-76E8-FC70-9C5D-4915953574D1}"/>
              </a:ext>
            </a:extLst>
          </p:cNvPr>
          <p:cNvSpPr txBox="1">
            <a:spLocks noChangeArrowheads="1"/>
          </p:cNvSpPr>
          <p:nvPr/>
        </p:nvSpPr>
        <p:spPr bwMode="auto">
          <a:xfrm>
            <a:off x="1167217" y="4588340"/>
            <a:ext cx="9979172" cy="19807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10859" rIns="0" bIns="0">
            <a:spAutoFit/>
          </a:bodyPr>
          <a:lstStyle>
            <a:lvl1pPr marL="354013" indent="-341313">
              <a:spcBef>
                <a:spcPct val="20000"/>
              </a:spcBef>
              <a:buFont typeface="Arial" panose="020B0604020202020204" pitchFamily="34" charset="0"/>
              <a:buChar char="•"/>
              <a:tabLst>
                <a:tab pos="3540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40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40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40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40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9pPr>
          </a:lstStyle>
          <a:p>
            <a:pPr>
              <a:spcBef>
                <a:spcPts val="90"/>
              </a:spcBef>
              <a:buFont typeface="Arial MT"/>
              <a:buAutoNum type="arabicPeriod"/>
            </a:pPr>
            <a:r>
              <a:rPr lang="ru-RU" altLang="ru-RU" sz="1600" dirty="0">
                <a:latin typeface="Arial" panose="020B0604020202020204" pitchFamily="34" charset="0"/>
                <a:cs typeface="Arial" panose="020B0604020202020204" pitchFamily="34" charset="0"/>
              </a:rPr>
              <a:t>Ограничение не применяем, т.к. нет товаров из реестра.</a:t>
            </a:r>
          </a:p>
          <a:p>
            <a:pPr>
              <a:spcBef>
                <a:spcPct val="0"/>
              </a:spcBef>
              <a:buFont typeface="Arial MT"/>
              <a:buAutoNum type="arabicPeriod"/>
            </a:pPr>
            <a:r>
              <a:rPr lang="ru-RU" altLang="ru-RU" sz="1600" dirty="0">
                <a:latin typeface="Arial" panose="020B0604020202020204" pitchFamily="34" charset="0"/>
                <a:cs typeface="Arial" panose="020B0604020202020204" pitchFamily="34" charset="0"/>
              </a:rPr>
              <a:t>К заявке №2 должно применяться преимущество, но в силу </a:t>
            </a:r>
            <a:r>
              <a:rPr lang="ru-RU" altLang="ru-RU" sz="1600" dirty="0" err="1">
                <a:latin typeface="Arial" panose="020B0604020202020204" pitchFamily="34" charset="0"/>
                <a:cs typeface="Arial" panose="020B0604020202020204" pitchFamily="34" charset="0"/>
              </a:rPr>
              <a:t>пп</a:t>
            </a:r>
            <a:r>
              <a:rPr lang="ru-RU" altLang="ru-RU" sz="1600" dirty="0">
                <a:latin typeface="Arial" panose="020B0604020202020204" pitchFamily="34" charset="0"/>
                <a:cs typeface="Arial" panose="020B0604020202020204" pitchFamily="34" charset="0"/>
              </a:rPr>
              <a:t> «в» п.4 ни один из участников </a:t>
            </a:r>
            <a:r>
              <a:rPr lang="ru-RU" altLang="ru-RU" sz="1600" b="1" i="1" dirty="0">
                <a:latin typeface="Arial" panose="020B0604020202020204" pitchFamily="34" charset="0"/>
                <a:cs typeface="Arial" panose="020B0604020202020204" pitchFamily="34" charset="0"/>
              </a:rPr>
              <a:t>не подтвердил, что товар №1 является российским</a:t>
            </a:r>
            <a:r>
              <a:rPr lang="ru-RU" altLang="ru-RU" sz="1600" dirty="0">
                <a:latin typeface="Arial" panose="020B0604020202020204" pitchFamily="34" charset="0"/>
                <a:cs typeface="Arial" panose="020B0604020202020204" pitchFamily="34" charset="0"/>
              </a:rPr>
              <a:t>, потому что он не может это подтвердить, просто указав страну – для целей закупки товаров по позициям 1-433 установлен перечень информации и документов!!!, которые подтверждают страну происхождения товара. Поэтому преимущество в данном случае не применяется. Победителем признается заявка № 3, договор заключается по цене 600000 руб.</a:t>
            </a:r>
          </a:p>
          <a:p>
            <a:pPr>
              <a:spcBef>
                <a:spcPct val="0"/>
              </a:spcBef>
              <a:buFontTx/>
              <a:buNone/>
            </a:pPr>
            <a:endParaRPr lang="ru-RU" altLang="ru-RU" sz="1600" dirty="0">
              <a:latin typeface="Arial" panose="020B0604020202020204" pitchFamily="34" charset="0"/>
              <a:cs typeface="Arial" panose="020B0604020202020204" pitchFamily="34" charset="0"/>
            </a:endParaRPr>
          </a:p>
        </p:txBody>
      </p:sp>
      <p:sp>
        <p:nvSpPr>
          <p:cNvPr id="7" name="object 2">
            <a:extLst>
              <a:ext uri="{FF2B5EF4-FFF2-40B4-BE49-F238E27FC236}">
                <a16:creationId xmlns:a16="http://schemas.microsoft.com/office/drawing/2014/main" id="{71192689-D0FF-E8FD-2FB6-DC9A3700A662}"/>
              </a:ext>
            </a:extLst>
          </p:cNvPr>
          <p:cNvSpPr txBox="1">
            <a:spLocks noChangeArrowheads="1"/>
          </p:cNvSpPr>
          <p:nvPr/>
        </p:nvSpPr>
        <p:spPr bwMode="auto">
          <a:xfrm>
            <a:off x="2999656" y="129188"/>
            <a:ext cx="8146733" cy="700386"/>
          </a:xfrm>
          <a:prstGeom prst="rect">
            <a:avLst/>
          </a:prstGeom>
          <a:solidFill>
            <a:schemeClr val="bg1"/>
          </a:solidFill>
          <a:ln w="9525">
            <a:solidFill>
              <a:srgbClr val="000000"/>
            </a:solidFill>
            <a:miter lim="800000"/>
            <a:headEnd/>
            <a:tailEnd/>
          </a:ln>
        </p:spPr>
        <p:txBody>
          <a:bodyPr lIns="0" tIns="84012"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Arial" panose="020B0604020202020204" pitchFamily="34" charset="0"/>
                <a:cs typeface="Arial" panose="020B0604020202020204" pitchFamily="34" charset="0"/>
              </a:rPr>
              <a:t>Пример предоставления преимущества в отношении товара российского происхождения:</a:t>
            </a:r>
            <a:endParaRPr lang="ru-RU" altLang="ru-RU" sz="200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EA789C0D-1A97-F343-A419-CC5489D75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53CD1-B8E9-A415-5B3D-3A8EABC9BB3B}"/>
              </a:ext>
            </a:extLst>
          </p:cNvPr>
          <p:cNvSpPr>
            <a:spLocks noGrp="1"/>
          </p:cNvSpPr>
          <p:nvPr>
            <p:ph type="title"/>
          </p:nvPr>
        </p:nvSpPr>
        <p:spPr>
          <a:xfrm>
            <a:off x="2063552" y="82550"/>
            <a:ext cx="9939536" cy="1073150"/>
          </a:xfrm>
          <a:solidFill>
            <a:schemeClr val="accent6"/>
          </a:solidFill>
        </p:spPr>
        <p:txBody>
          <a:bodyPr/>
          <a:lstStyle/>
          <a:p>
            <a:pPr>
              <a:defRPr/>
            </a:pPr>
            <a:r>
              <a:rPr lang="ru-RU" sz="2800" b="1" dirty="0">
                <a:solidFill>
                  <a:schemeClr val="bg1"/>
                </a:solidFill>
                <a:latin typeface="Arial" panose="020B0604020202020204" pitchFamily="34" charset="0"/>
                <a:cs typeface="Arial" panose="020B0604020202020204" pitchFamily="34" charset="0"/>
              </a:rPr>
              <a:t>Особенности закупки автоматизированного рабочего места</a:t>
            </a:r>
          </a:p>
        </p:txBody>
      </p:sp>
      <p:pic>
        <p:nvPicPr>
          <p:cNvPr id="74759" name="Рисунок 1">
            <a:extLst>
              <a:ext uri="{FF2B5EF4-FFF2-40B4-BE49-F238E27FC236}">
                <a16:creationId xmlns:a16="http://schemas.microsoft.com/office/drawing/2014/main" id="{338831E8-7C99-E85A-987A-127A60BD1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9718342B-C89D-40F5-5B0C-1F213C640035}"/>
              </a:ext>
            </a:extLst>
          </p:cNvPr>
          <p:cNvSpPr>
            <a:spLocks noGrp="1"/>
          </p:cNvSpPr>
          <p:nvPr>
            <p:ph idx="1"/>
          </p:nvPr>
        </p:nvSpPr>
        <p:spPr>
          <a:xfrm>
            <a:off x="609600" y="1412777"/>
            <a:ext cx="11243368" cy="890508"/>
          </a:xfrm>
          <a:ln>
            <a:solidFill>
              <a:srgbClr val="000000"/>
            </a:solidFill>
          </a:ln>
        </p:spPr>
        <p:txBody>
          <a:bodyPr/>
          <a:lstStyle/>
          <a:p>
            <a:pPr marL="0" indent="0">
              <a:buNone/>
            </a:pPr>
            <a:r>
              <a:rPr lang="ru-RU" sz="1800" dirty="0">
                <a:latin typeface="Arial" panose="020B0604020202020204" pitchFamily="34" charset="0"/>
                <a:cs typeface="Arial" panose="020B0604020202020204" pitchFamily="34" charset="0"/>
              </a:rPr>
              <a:t>Приказом Росстандарта от 10 октября 2025 г. N 1186-ст внесены изменения в Общероссийский классификатор продукции по видам экономической деятельности ОК 034-2014 (КПЕС 2008) в части </a:t>
            </a:r>
            <a:r>
              <a:rPr lang="ru-RU" sz="1800" b="1" dirty="0">
                <a:latin typeface="Arial" panose="020B0604020202020204" pitchFamily="34" charset="0"/>
                <a:cs typeface="Arial" panose="020B0604020202020204" pitchFamily="34" charset="0"/>
              </a:rPr>
              <a:t>аннулирования с 1 ноября 2025 г. кода 26.20.15.150 "Автоматизированное рабочее место".</a:t>
            </a:r>
          </a:p>
        </p:txBody>
      </p:sp>
      <p:sp>
        <p:nvSpPr>
          <p:cNvPr id="5" name="TextBox 4">
            <a:extLst>
              <a:ext uri="{FF2B5EF4-FFF2-40B4-BE49-F238E27FC236}">
                <a16:creationId xmlns:a16="http://schemas.microsoft.com/office/drawing/2014/main" id="{01220BA5-5D0B-2729-3CE1-E131FBACA9F1}"/>
              </a:ext>
            </a:extLst>
          </p:cNvPr>
          <p:cNvSpPr txBox="1"/>
          <p:nvPr/>
        </p:nvSpPr>
        <p:spPr>
          <a:xfrm>
            <a:off x="613272" y="2413337"/>
            <a:ext cx="11243368" cy="2031325"/>
          </a:xfrm>
          <a:prstGeom prst="rect">
            <a:avLst/>
          </a:prstGeom>
          <a:noFill/>
          <a:ln>
            <a:solidFill>
              <a:srgbClr val="000000"/>
            </a:solidFill>
          </a:ln>
        </p:spPr>
        <p:txBody>
          <a:bodyPr wrap="square" rtlCol="0">
            <a:spAutoFit/>
          </a:bodyPr>
          <a:lstStyle/>
          <a:p>
            <a:r>
              <a:rPr lang="ru-RU" dirty="0"/>
              <a:t>Уже сформированные реестровые записи в отношении промышленной продукции, классифицируемой кодом ОКПД 2 - 26.20.15.150 "Автоматизированное рабочее место", </a:t>
            </a:r>
            <a:r>
              <a:rPr lang="ru-RU" b="1" dirty="0"/>
              <a:t>продолжат действие</a:t>
            </a:r>
            <a:r>
              <a:rPr lang="ru-RU" dirty="0"/>
              <a:t> в соответствии с установленным периодом соответствия, при этом данные реестровые записи </a:t>
            </a:r>
            <a:r>
              <a:rPr lang="ru-RU" b="1" dirty="0"/>
              <a:t>будут подтверждать только </a:t>
            </a:r>
            <a:r>
              <a:rPr lang="ru-RU" dirty="0"/>
              <a:t>выполнение требований к промышленной продукции, предъявляемых в целях ее отнесения к российской промышленной продукции, </a:t>
            </a:r>
            <a:r>
              <a:rPr lang="ru-RU" b="1" dirty="0"/>
              <a:t>в части составных частей автоматизированного рабочего места, за которые были начислены баллы за выполнение соответствующих требований.</a:t>
            </a:r>
          </a:p>
        </p:txBody>
      </p:sp>
      <p:sp>
        <p:nvSpPr>
          <p:cNvPr id="7" name="Стрелка: вниз 6">
            <a:extLst>
              <a:ext uri="{FF2B5EF4-FFF2-40B4-BE49-F238E27FC236}">
                <a16:creationId xmlns:a16="http://schemas.microsoft.com/office/drawing/2014/main" id="{532A14EE-6529-2001-6EF9-E082A6D74534}"/>
              </a:ext>
            </a:extLst>
          </p:cNvPr>
          <p:cNvSpPr/>
          <p:nvPr/>
        </p:nvSpPr>
        <p:spPr>
          <a:xfrm>
            <a:off x="5984764" y="4192634"/>
            <a:ext cx="432048" cy="504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id="{9105868A-7B7D-770F-ABF1-F5941BCFB47D}"/>
              </a:ext>
            </a:extLst>
          </p:cNvPr>
          <p:cNvSpPr txBox="1"/>
          <p:nvPr/>
        </p:nvSpPr>
        <p:spPr>
          <a:xfrm>
            <a:off x="613272" y="4598548"/>
            <a:ext cx="11243368" cy="1754326"/>
          </a:xfrm>
          <a:prstGeom prst="rect">
            <a:avLst/>
          </a:prstGeom>
          <a:noFill/>
          <a:ln>
            <a:solidFill>
              <a:schemeClr val="accent1">
                <a:shade val="15000"/>
              </a:schemeClr>
            </a:solidFill>
          </a:ln>
        </p:spPr>
        <p:txBody>
          <a:bodyPr wrap="square" rtlCol="0">
            <a:spAutoFit/>
          </a:bodyPr>
          <a:lstStyle/>
          <a:p>
            <a:r>
              <a:rPr lang="ru-RU" dirty="0"/>
              <a:t>ОКПД 2-26.20.15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например, </a:t>
            </a:r>
            <a:r>
              <a:rPr lang="ru-RU" b="1" dirty="0"/>
              <a:t>системных блоков, моноблоков. </a:t>
            </a:r>
            <a:r>
              <a:rPr lang="ru-RU" dirty="0"/>
              <a:t>При этом такие реестровые записи </a:t>
            </a:r>
            <a:r>
              <a:rPr lang="ru-RU" b="1" u="sng" dirty="0"/>
              <a:t>не подтвердят </a:t>
            </a:r>
            <a:r>
              <a:rPr lang="ru-RU" dirty="0"/>
              <a:t>соответствие требованиям периферийного оборудования, в частности </a:t>
            </a:r>
            <a:r>
              <a:rPr lang="ru-RU" b="1" dirty="0"/>
              <a:t>мониторов, клавиатур, мышей и печатающих устройств</a:t>
            </a:r>
            <a:r>
              <a:rPr lang="ru-RU" dirty="0"/>
              <a:t>.</a:t>
            </a:r>
          </a:p>
        </p:txBody>
      </p:sp>
      <p:sp>
        <p:nvSpPr>
          <p:cNvPr id="9" name="TextBox 8">
            <a:extLst>
              <a:ext uri="{FF2B5EF4-FFF2-40B4-BE49-F238E27FC236}">
                <a16:creationId xmlns:a16="http://schemas.microsoft.com/office/drawing/2014/main" id="{167C9F9C-EF57-6593-05AE-B8EA3F39F668}"/>
              </a:ext>
            </a:extLst>
          </p:cNvPr>
          <p:cNvSpPr txBox="1"/>
          <p:nvPr/>
        </p:nvSpPr>
        <p:spPr>
          <a:xfrm>
            <a:off x="199244" y="6449794"/>
            <a:ext cx="11873420" cy="307777"/>
          </a:xfrm>
          <a:prstGeom prst="rect">
            <a:avLst/>
          </a:prstGeom>
          <a:solidFill>
            <a:schemeClr val="bg1">
              <a:lumMod val="85000"/>
            </a:schemeClr>
          </a:solidFill>
        </p:spPr>
        <p:txBody>
          <a:bodyPr wrap="square" rtlCol="0">
            <a:spAutoFit/>
          </a:bodyPr>
          <a:lstStyle/>
          <a:p>
            <a:r>
              <a:rPr lang="ru-RU" sz="1400" b="1" dirty="0"/>
              <a:t>Письмо Минпромторга России от 21.10.2025 N ШВ-117870/11 "Об исключении кода ОКПД 2 "Автоматизированное рабочее место"</a:t>
            </a:r>
            <a:endParaRPr lang="ru-RU" sz="1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8688-1001-A7B6-78C6-225007E8C90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10FA6-10E2-8F04-86EE-5CC882C0DD18}"/>
              </a:ext>
            </a:extLst>
          </p:cNvPr>
          <p:cNvSpPr>
            <a:spLocks noGrp="1"/>
          </p:cNvSpPr>
          <p:nvPr>
            <p:ph type="title"/>
          </p:nvPr>
        </p:nvSpPr>
        <p:spPr>
          <a:xfrm>
            <a:off x="2927648" y="211418"/>
            <a:ext cx="8288121" cy="886397"/>
          </a:xfrm>
          <a:solidFill>
            <a:schemeClr val="accent6"/>
          </a:solidFill>
          <a:ln>
            <a:solidFill>
              <a:schemeClr val="accent1">
                <a:shade val="15000"/>
              </a:schemeClr>
            </a:solidFill>
          </a:ln>
        </p:spPr>
        <p:txBody>
          <a:bodyPr/>
          <a:lstStyle/>
          <a:p>
            <a:pPr algn="ctr"/>
            <a:r>
              <a:rPr lang="ru-RU" sz="2880" b="1" dirty="0">
                <a:solidFill>
                  <a:schemeClr val="bg1"/>
                </a:solidFill>
                <a:latin typeface="Arial" panose="020B0604020202020204" pitchFamily="34" charset="0"/>
                <a:cs typeface="Arial" panose="020B0604020202020204" pitchFamily="34" charset="0"/>
              </a:rPr>
              <a:t>Изменение требований при закупке рыбной продукции с 01.07.2026</a:t>
            </a:r>
          </a:p>
        </p:txBody>
      </p:sp>
      <p:pic>
        <p:nvPicPr>
          <p:cNvPr id="4" name="Рисунок 3" descr="Изображение выглядит как текст, снимок экрана, Шрифт&#10;&#10;Содержимое, созданное искусственным интеллектом, может быть неверным.">
            <a:extLst>
              <a:ext uri="{FF2B5EF4-FFF2-40B4-BE49-F238E27FC236}">
                <a16:creationId xmlns:a16="http://schemas.microsoft.com/office/drawing/2014/main" id="{A0D68396-D207-A579-C8DC-65A911C93B8F}"/>
              </a:ext>
            </a:extLst>
          </p:cNvPr>
          <p:cNvPicPr>
            <a:picLocks noChangeAspect="1"/>
          </p:cNvPicPr>
          <p:nvPr/>
        </p:nvPicPr>
        <p:blipFill>
          <a:blip r:embed="rId2"/>
          <a:stretch>
            <a:fillRect/>
          </a:stretch>
        </p:blipFill>
        <p:spPr>
          <a:xfrm>
            <a:off x="792480" y="1417320"/>
            <a:ext cx="5074404" cy="3694010"/>
          </a:xfrm>
          <a:prstGeom prst="rect">
            <a:avLst/>
          </a:prstGeom>
        </p:spPr>
      </p:pic>
      <p:sp>
        <p:nvSpPr>
          <p:cNvPr id="5" name="TextBox 4">
            <a:extLst>
              <a:ext uri="{FF2B5EF4-FFF2-40B4-BE49-F238E27FC236}">
                <a16:creationId xmlns:a16="http://schemas.microsoft.com/office/drawing/2014/main" id="{BFE8395B-59DC-9DFE-1471-FB4111FADAAD}"/>
              </a:ext>
            </a:extLst>
          </p:cNvPr>
          <p:cNvSpPr txBox="1"/>
          <p:nvPr/>
        </p:nvSpPr>
        <p:spPr>
          <a:xfrm>
            <a:off x="6081172" y="1330225"/>
            <a:ext cx="5119769" cy="369332"/>
          </a:xfrm>
          <a:prstGeom prst="rect">
            <a:avLst/>
          </a:prstGeom>
          <a:noFill/>
          <a:ln>
            <a:solidFill>
              <a:schemeClr val="accent1">
                <a:shade val="15000"/>
              </a:schemeClr>
            </a:solidFill>
          </a:ln>
        </p:spPr>
        <p:txBody>
          <a:bodyPr wrap="square" rtlCol="0">
            <a:spAutoFit/>
          </a:bodyPr>
          <a:lstStyle/>
          <a:p>
            <a:r>
              <a:rPr lang="ru-RU" dirty="0"/>
              <a:t>Из Приложения 2 в Приложение 1</a:t>
            </a:r>
          </a:p>
        </p:txBody>
      </p:sp>
      <p:sp>
        <p:nvSpPr>
          <p:cNvPr id="6" name="TextBox 5">
            <a:extLst>
              <a:ext uri="{FF2B5EF4-FFF2-40B4-BE49-F238E27FC236}">
                <a16:creationId xmlns:a16="http://schemas.microsoft.com/office/drawing/2014/main" id="{3E6A6FC9-A144-BBB6-2710-4C23740D0C22}"/>
              </a:ext>
            </a:extLst>
          </p:cNvPr>
          <p:cNvSpPr txBox="1"/>
          <p:nvPr/>
        </p:nvSpPr>
        <p:spPr>
          <a:xfrm>
            <a:off x="6096000" y="1870112"/>
            <a:ext cx="5249383" cy="3342453"/>
          </a:xfrm>
          <a:prstGeom prst="rect">
            <a:avLst/>
          </a:prstGeom>
          <a:noFill/>
          <a:ln>
            <a:solidFill>
              <a:schemeClr val="accent1">
                <a:shade val="15000"/>
              </a:schemeClr>
            </a:solidFill>
          </a:ln>
        </p:spPr>
        <p:txBody>
          <a:bodyPr wrap="square" rtlCol="0">
            <a:spAutoFit/>
          </a:bodyPr>
          <a:lstStyle/>
          <a:p>
            <a:r>
              <a:rPr lang="ru-RU" sz="1920" b="1" dirty="0">
                <a:cs typeface="Arial" panose="020B0604020202020204" pitchFamily="34" charset="0"/>
              </a:rPr>
              <a:t>Что является подтверждением:</a:t>
            </a:r>
          </a:p>
          <a:p>
            <a:r>
              <a:rPr lang="ru-RU" sz="1920" dirty="0">
                <a:cs typeface="Arial" panose="020B0604020202020204" pitchFamily="34" charset="0"/>
              </a:rPr>
              <a:t>к) Наименование страны происхождения товара + ветеринарный сопроводительный документ, в т.ч. при поставке товара. – Российская Федерация.</a:t>
            </a:r>
          </a:p>
          <a:p>
            <a:r>
              <a:rPr lang="ru-RU" sz="1920" dirty="0">
                <a:cs typeface="Arial" panose="020B0604020202020204" pitchFamily="34" charset="0"/>
              </a:rPr>
              <a:t>л) наименование страны происхождения товара + ветеринарный сертификат, выдаваемый в соответствии с актами, составляющими право Евразийского экономического союза, в т.ч. При поставке – государства-члены ЕАЭС.</a:t>
            </a:r>
          </a:p>
        </p:txBody>
      </p:sp>
      <p:sp>
        <p:nvSpPr>
          <p:cNvPr id="7" name="TextBox 6">
            <a:extLst>
              <a:ext uri="{FF2B5EF4-FFF2-40B4-BE49-F238E27FC236}">
                <a16:creationId xmlns:a16="http://schemas.microsoft.com/office/drawing/2014/main" id="{762A1CC4-0C8E-3085-4AC9-23FABEFF7899}"/>
              </a:ext>
            </a:extLst>
          </p:cNvPr>
          <p:cNvSpPr txBox="1"/>
          <p:nvPr/>
        </p:nvSpPr>
        <p:spPr>
          <a:xfrm>
            <a:off x="970025" y="5715001"/>
            <a:ext cx="10433959" cy="369332"/>
          </a:xfrm>
          <a:prstGeom prst="rect">
            <a:avLst/>
          </a:prstGeom>
          <a:noFill/>
          <a:ln>
            <a:solidFill>
              <a:schemeClr val="accent1">
                <a:shade val="15000"/>
              </a:schemeClr>
            </a:solidFill>
          </a:ln>
        </p:spPr>
        <p:txBody>
          <a:bodyPr wrap="square" rtlCol="0">
            <a:spAutoFit/>
          </a:bodyPr>
          <a:lstStyle/>
          <a:p>
            <a:r>
              <a:rPr lang="ru-RU" dirty="0"/>
              <a:t>190(1). Батареи аккумуляторные литий-ионные  27.20.23.130 – дополнение в Приложение 2</a:t>
            </a:r>
          </a:p>
        </p:txBody>
      </p:sp>
      <p:pic>
        <p:nvPicPr>
          <p:cNvPr id="3" name="Рисунок 11">
            <a:extLst>
              <a:ext uri="{FF2B5EF4-FFF2-40B4-BE49-F238E27FC236}">
                <a16:creationId xmlns:a16="http://schemas.microsoft.com/office/drawing/2014/main" id="{F2AA60E8-633D-41DD-56BF-E1D7A98F0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361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8A5FB-9645-2780-B676-C48F119C3441}"/>
              </a:ext>
            </a:extLst>
          </p:cNvPr>
          <p:cNvSpPr>
            <a:spLocks noGrp="1"/>
          </p:cNvSpPr>
          <p:nvPr>
            <p:ph type="title"/>
          </p:nvPr>
        </p:nvSpPr>
        <p:spPr>
          <a:xfrm>
            <a:off x="4103171" y="260586"/>
            <a:ext cx="7762527" cy="1163395"/>
          </a:xfrm>
          <a:solidFill>
            <a:schemeClr val="accent6"/>
          </a:solidFill>
          <a:ln>
            <a:solidFill>
              <a:schemeClr val="accent1">
                <a:shade val="15000"/>
              </a:schemeClr>
            </a:solidFill>
          </a:ln>
        </p:spPr>
        <p:txBody>
          <a:bodyPr/>
          <a:lstStyle/>
          <a:p>
            <a:pPr algn="ctr"/>
            <a:r>
              <a:rPr lang="ru-RU" sz="2600" b="1" dirty="0">
                <a:solidFill>
                  <a:schemeClr val="bg1"/>
                </a:solidFill>
                <a:latin typeface="Arial" panose="020B0604020202020204" pitchFamily="34" charset="0"/>
                <a:cs typeface="Arial" panose="020B0604020202020204" pitchFamily="34" charset="0"/>
              </a:rPr>
              <a:t>Разъяснения контрольных органов– когда требовать документы, подтверждающие страну происхождения на рыбу</a:t>
            </a:r>
          </a:p>
        </p:txBody>
      </p:sp>
      <p:pic>
        <p:nvPicPr>
          <p:cNvPr id="7" name="Рисунок 6">
            <a:extLst>
              <a:ext uri="{FF2B5EF4-FFF2-40B4-BE49-F238E27FC236}">
                <a16:creationId xmlns:a16="http://schemas.microsoft.com/office/drawing/2014/main" id="{D625DE3F-46E7-D612-4ADA-5259F01AA9FC}"/>
              </a:ext>
            </a:extLst>
          </p:cNvPr>
          <p:cNvPicPr>
            <a:picLocks noChangeAspect="1"/>
          </p:cNvPicPr>
          <p:nvPr/>
        </p:nvPicPr>
        <p:blipFill>
          <a:blip r:embed="rId2"/>
          <a:stretch>
            <a:fillRect/>
          </a:stretch>
        </p:blipFill>
        <p:spPr>
          <a:xfrm>
            <a:off x="4094114" y="1737491"/>
            <a:ext cx="6916230" cy="2257735"/>
          </a:xfrm>
          <a:prstGeom prst="rect">
            <a:avLst/>
          </a:prstGeom>
        </p:spPr>
      </p:pic>
      <p:sp>
        <p:nvSpPr>
          <p:cNvPr id="8" name="TextBox 7">
            <a:extLst>
              <a:ext uri="{FF2B5EF4-FFF2-40B4-BE49-F238E27FC236}">
                <a16:creationId xmlns:a16="http://schemas.microsoft.com/office/drawing/2014/main" id="{E5B240D7-E808-C869-D0A6-C4D74BD1FC69}"/>
              </a:ext>
            </a:extLst>
          </p:cNvPr>
          <p:cNvSpPr txBox="1"/>
          <p:nvPr/>
        </p:nvSpPr>
        <p:spPr>
          <a:xfrm>
            <a:off x="975360" y="2423160"/>
            <a:ext cx="2468880" cy="369332"/>
          </a:xfrm>
          <a:prstGeom prst="rect">
            <a:avLst/>
          </a:prstGeom>
          <a:noFill/>
          <a:ln>
            <a:solidFill>
              <a:schemeClr val="accent1"/>
            </a:solidFill>
          </a:ln>
        </p:spPr>
        <p:txBody>
          <a:bodyPr wrap="square" rtlCol="0">
            <a:spAutoFit/>
          </a:bodyPr>
          <a:lstStyle/>
          <a:p>
            <a:r>
              <a:rPr lang="ru-RU" dirty="0"/>
              <a:t>Минсельхоз РФ</a:t>
            </a:r>
          </a:p>
        </p:txBody>
      </p:sp>
      <p:pic>
        <p:nvPicPr>
          <p:cNvPr id="10" name="Рисунок 9">
            <a:extLst>
              <a:ext uri="{FF2B5EF4-FFF2-40B4-BE49-F238E27FC236}">
                <a16:creationId xmlns:a16="http://schemas.microsoft.com/office/drawing/2014/main" id="{B175D570-A884-98E5-5131-442F2B90B09C}"/>
              </a:ext>
            </a:extLst>
          </p:cNvPr>
          <p:cNvPicPr>
            <a:picLocks noChangeAspect="1"/>
          </p:cNvPicPr>
          <p:nvPr/>
        </p:nvPicPr>
        <p:blipFill>
          <a:blip r:embed="rId3"/>
          <a:stretch>
            <a:fillRect/>
          </a:stretch>
        </p:blipFill>
        <p:spPr>
          <a:xfrm>
            <a:off x="6370320" y="4036874"/>
            <a:ext cx="4649167" cy="2821127"/>
          </a:xfrm>
          <a:prstGeom prst="rect">
            <a:avLst/>
          </a:prstGeom>
        </p:spPr>
      </p:pic>
      <p:sp>
        <p:nvSpPr>
          <p:cNvPr id="11" name="TextBox 10">
            <a:extLst>
              <a:ext uri="{FF2B5EF4-FFF2-40B4-BE49-F238E27FC236}">
                <a16:creationId xmlns:a16="http://schemas.microsoft.com/office/drawing/2014/main" id="{08E3AF8F-A059-74CE-8FF5-BC3BD293047E}"/>
              </a:ext>
            </a:extLst>
          </p:cNvPr>
          <p:cNvSpPr txBox="1"/>
          <p:nvPr/>
        </p:nvSpPr>
        <p:spPr>
          <a:xfrm>
            <a:off x="1249680" y="4800600"/>
            <a:ext cx="3291840" cy="369332"/>
          </a:xfrm>
          <a:prstGeom prst="rect">
            <a:avLst/>
          </a:prstGeom>
          <a:noFill/>
          <a:ln>
            <a:solidFill>
              <a:schemeClr val="accent1"/>
            </a:solidFill>
          </a:ln>
        </p:spPr>
        <p:txBody>
          <a:bodyPr wrap="square" rtlCol="0">
            <a:spAutoFit/>
          </a:bodyPr>
          <a:lstStyle/>
          <a:p>
            <a:r>
              <a:rPr lang="ru-RU" dirty="0"/>
              <a:t>Минфин РФ</a:t>
            </a:r>
          </a:p>
        </p:txBody>
      </p:sp>
      <p:pic>
        <p:nvPicPr>
          <p:cNvPr id="13" name="Рисунок 12">
            <a:extLst>
              <a:ext uri="{FF2B5EF4-FFF2-40B4-BE49-F238E27FC236}">
                <a16:creationId xmlns:a16="http://schemas.microsoft.com/office/drawing/2014/main" id="{A9769FA1-3860-D990-EC0D-A36DC0194F13}"/>
              </a:ext>
            </a:extLst>
          </p:cNvPr>
          <p:cNvPicPr>
            <a:picLocks noChangeAspect="1"/>
          </p:cNvPicPr>
          <p:nvPr/>
        </p:nvPicPr>
        <p:blipFill>
          <a:blip r:embed="rId4"/>
          <a:stretch>
            <a:fillRect/>
          </a:stretch>
        </p:blipFill>
        <p:spPr>
          <a:xfrm>
            <a:off x="900787" y="5700836"/>
            <a:ext cx="3989627" cy="457264"/>
          </a:xfrm>
          <a:prstGeom prst="rect">
            <a:avLst/>
          </a:prstGeom>
        </p:spPr>
      </p:pic>
      <p:pic>
        <p:nvPicPr>
          <p:cNvPr id="3" name="Рисунок 11">
            <a:extLst>
              <a:ext uri="{FF2B5EF4-FFF2-40B4-BE49-F238E27FC236}">
                <a16:creationId xmlns:a16="http://schemas.microsoft.com/office/drawing/2014/main" id="{276E6C9A-5041-679F-1C6B-FC08971F7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376238"/>
            <a:ext cx="1817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3293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8E4D08-0D7C-EB4C-85A3-B1B49A34E8C3}"/>
              </a:ext>
            </a:extLst>
          </p:cNvPr>
          <p:cNvSpPr>
            <a:spLocks noGrp="1"/>
          </p:cNvSpPr>
          <p:nvPr>
            <p:ph type="title"/>
          </p:nvPr>
        </p:nvSpPr>
        <p:spPr>
          <a:xfrm>
            <a:off x="2135188" y="115888"/>
            <a:ext cx="10056812" cy="865187"/>
          </a:xfrm>
          <a:solidFill>
            <a:schemeClr val="accent6"/>
          </a:solidFill>
        </p:spPr>
        <p:txBody>
          <a:bodyPr rtlCol="0">
            <a:noAutofit/>
          </a:bodyPr>
          <a:lstStyle/>
          <a:p>
            <a:pPr eaLnBrk="1" fontAlgn="auto" hangingPunct="1">
              <a:spcAft>
                <a:spcPts val="0"/>
              </a:spcAft>
              <a:defRPr/>
            </a:pPr>
            <a:r>
              <a:rPr lang="ru-RU" sz="2400" b="1" dirty="0">
                <a:solidFill>
                  <a:schemeClr val="bg1"/>
                </a:solidFill>
                <a:latin typeface="Arial" panose="020B0604020202020204" pitchFamily="34" charset="0"/>
                <a:cs typeface="Arial" panose="020B0604020202020204" pitchFamily="34" charset="0"/>
              </a:rPr>
              <a:t>Годовая отчетность корпоративных заказчиков</a:t>
            </a:r>
          </a:p>
        </p:txBody>
      </p:sp>
      <p:pic>
        <p:nvPicPr>
          <p:cNvPr id="10243" name="Рисунок 1">
            <a:extLst>
              <a:ext uri="{FF2B5EF4-FFF2-40B4-BE49-F238E27FC236}">
                <a16:creationId xmlns:a16="http://schemas.microsoft.com/office/drawing/2014/main" id="{3D07E5C4-1E20-ECB4-3FD8-F3D996C17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2">
            <a:extLst>
              <a:ext uri="{FF2B5EF4-FFF2-40B4-BE49-F238E27FC236}">
                <a16:creationId xmlns:a16="http://schemas.microsoft.com/office/drawing/2014/main" id="{5A45DB3D-ED3F-758C-8C29-A72C82783384}"/>
              </a:ext>
            </a:extLst>
          </p:cNvPr>
          <p:cNvSpPr txBox="1">
            <a:spLocks noChangeArrowheads="1"/>
          </p:cNvSpPr>
          <p:nvPr/>
        </p:nvSpPr>
        <p:spPr bwMode="auto">
          <a:xfrm>
            <a:off x="623888" y="1628775"/>
            <a:ext cx="11376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2400"/>
              <a:t>1. Годовой отчет о закупке у субъектов малого и среднего предпринимательства - часть 21 статьи 4 Закона № 223-ФЗ</a:t>
            </a:r>
          </a:p>
        </p:txBody>
      </p:sp>
      <p:sp>
        <p:nvSpPr>
          <p:cNvPr id="4" name="TextBox 3">
            <a:extLst>
              <a:ext uri="{FF2B5EF4-FFF2-40B4-BE49-F238E27FC236}">
                <a16:creationId xmlns:a16="http://schemas.microsoft.com/office/drawing/2014/main" id="{1D9B5DCD-2DC3-0C23-3985-297792569B1F}"/>
              </a:ext>
            </a:extLst>
          </p:cNvPr>
          <p:cNvSpPr txBox="1"/>
          <p:nvPr/>
        </p:nvSpPr>
        <p:spPr>
          <a:xfrm>
            <a:off x="623888" y="2708275"/>
            <a:ext cx="11304587" cy="369888"/>
          </a:xfrm>
          <a:prstGeom prst="rect">
            <a:avLst/>
          </a:prstGeom>
          <a:solidFill>
            <a:schemeClr val="bg1">
              <a:lumMod val="85000"/>
            </a:schemeClr>
          </a:solidFill>
        </p:spPr>
        <p:txBody>
          <a:bodyPr>
            <a:spAutoFit/>
          </a:bodyPr>
          <a:lstStyle/>
          <a:p>
            <a:pPr>
              <a:defRPr/>
            </a:pPr>
            <a:r>
              <a:rPr lang="ru-RU" b="1"/>
              <a:t>Постановление Правительства РФ от 11.12.2014 N 1352 (ред. от 22.05.2025) </a:t>
            </a:r>
            <a:endParaRPr lang="ru-RU" b="1" dirty="0"/>
          </a:p>
        </p:txBody>
      </p:sp>
      <p:sp>
        <p:nvSpPr>
          <p:cNvPr id="10246" name="TextBox 6">
            <a:extLst>
              <a:ext uri="{FF2B5EF4-FFF2-40B4-BE49-F238E27FC236}">
                <a16:creationId xmlns:a16="http://schemas.microsoft.com/office/drawing/2014/main" id="{3F040368-2723-F360-9550-A25646143B3E}"/>
              </a:ext>
            </a:extLst>
          </p:cNvPr>
          <p:cNvSpPr txBox="1">
            <a:spLocks noChangeArrowheads="1"/>
          </p:cNvSpPr>
          <p:nvPr/>
        </p:nvSpPr>
        <p:spPr bwMode="auto">
          <a:xfrm>
            <a:off x="695325" y="3500438"/>
            <a:ext cx="11088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2400"/>
              <a:t>2.Отчет об объеме закупок товаров российского происхождения, работ, услуг, соответственно выполняемых, оказываемых российскими лицами – част 6 статьи 3.1-4 Закона 223-ФЗ </a:t>
            </a:r>
          </a:p>
        </p:txBody>
      </p:sp>
      <p:sp>
        <p:nvSpPr>
          <p:cNvPr id="8" name="TextBox 7">
            <a:extLst>
              <a:ext uri="{FF2B5EF4-FFF2-40B4-BE49-F238E27FC236}">
                <a16:creationId xmlns:a16="http://schemas.microsoft.com/office/drawing/2014/main" id="{00FA06E2-0BD1-80F9-3354-D05872E2D360}"/>
              </a:ext>
            </a:extLst>
          </p:cNvPr>
          <p:cNvSpPr txBox="1"/>
          <p:nvPr/>
        </p:nvSpPr>
        <p:spPr>
          <a:xfrm>
            <a:off x="693738" y="5010150"/>
            <a:ext cx="11017250" cy="368300"/>
          </a:xfrm>
          <a:prstGeom prst="rect">
            <a:avLst/>
          </a:prstGeom>
          <a:solidFill>
            <a:schemeClr val="bg1">
              <a:lumMod val="85000"/>
            </a:schemeClr>
          </a:solidFill>
        </p:spPr>
        <p:txBody>
          <a:bodyPr>
            <a:spAutoFit/>
          </a:bodyPr>
          <a:lstStyle/>
          <a:p>
            <a:pPr>
              <a:defRPr/>
            </a:pPr>
            <a:r>
              <a:rPr lang="ru-RU" b="1"/>
              <a:t>Постановление Правительства РФ от 23.12.2024 N 1875 (ред. от 30.12.2025) </a:t>
            </a:r>
            <a:endParaRPr lang="ru-RU"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B063BA-00FA-B682-957C-D6E6DE8EFEBC}"/>
              </a:ext>
            </a:extLst>
          </p:cNvPr>
          <p:cNvSpPr>
            <a:spLocks noGrp="1"/>
          </p:cNvSpPr>
          <p:nvPr>
            <p:ph type="title"/>
          </p:nvPr>
        </p:nvSpPr>
        <p:spPr>
          <a:xfrm>
            <a:off x="2063750" y="223838"/>
            <a:ext cx="9793288" cy="1163637"/>
          </a:xfrm>
          <a:solidFill>
            <a:schemeClr val="accent6"/>
          </a:solidFill>
          <a:ln>
            <a:solidFill>
              <a:schemeClr val="accent6"/>
            </a:solidFill>
          </a:ln>
        </p:spPr>
        <p:txBody>
          <a:bodyPr/>
          <a:lstStyle/>
          <a:p>
            <a:pPr>
              <a:defRPr/>
            </a:pPr>
            <a:r>
              <a:rPr lang="ru-RU" sz="2000" b="1" dirty="0">
                <a:solidFill>
                  <a:schemeClr val="bg1"/>
                </a:solidFill>
                <a:latin typeface="Arial" panose="020B0604020202020204" pitchFamily="34" charset="0"/>
                <a:cs typeface="Arial" panose="020B0604020202020204" pitchFamily="34" charset="0"/>
              </a:rPr>
              <a:t>Отчет </a:t>
            </a:r>
            <a:r>
              <a:rPr lang="ru-RU" sz="2400" b="1" u="sng" dirty="0">
                <a:solidFill>
                  <a:schemeClr val="bg1"/>
                </a:solidFill>
                <a:latin typeface="Arial" panose="020B0604020202020204" pitchFamily="34" charset="0"/>
                <a:cs typeface="Arial" panose="020B0604020202020204" pitchFamily="34" charset="0"/>
              </a:rPr>
              <a:t>об объеме закупок товаров российского происхождения</a:t>
            </a:r>
            <a:r>
              <a:rPr lang="ru-RU" sz="2000" b="1" dirty="0">
                <a:solidFill>
                  <a:schemeClr val="bg1"/>
                </a:solidFill>
                <a:latin typeface="Arial" panose="020B0604020202020204" pitchFamily="34" charset="0"/>
                <a:cs typeface="Arial" panose="020B0604020202020204" pitchFamily="34" charset="0"/>
              </a:rPr>
              <a:t>, работ, услуг, соответственно выполняемых, оказываемых российскими гражданами, российскими юридическими лицами</a:t>
            </a:r>
          </a:p>
        </p:txBody>
      </p:sp>
      <p:sp>
        <p:nvSpPr>
          <p:cNvPr id="12291" name="object 16">
            <a:extLst>
              <a:ext uri="{FF2B5EF4-FFF2-40B4-BE49-F238E27FC236}">
                <a16:creationId xmlns:a16="http://schemas.microsoft.com/office/drawing/2014/main" id="{5EAB2CAE-3A2E-5B1F-E2C0-1BE54C3F577D}"/>
              </a:ext>
            </a:extLst>
          </p:cNvPr>
          <p:cNvSpPr txBox="1">
            <a:spLocks noChangeArrowheads="1"/>
          </p:cNvSpPr>
          <p:nvPr/>
        </p:nvSpPr>
        <p:spPr bwMode="auto">
          <a:xfrm>
            <a:off x="263525" y="1497013"/>
            <a:ext cx="11736388" cy="2227262"/>
          </a:xfrm>
          <a:prstGeom prst="rect">
            <a:avLst/>
          </a:prstGeom>
          <a:noFill/>
          <a:ln w="9525">
            <a:solidFill>
              <a:srgbClr val="4F81BC"/>
            </a:solidFill>
            <a:miter lim="800000"/>
            <a:headEnd/>
            <a:tailEnd/>
          </a:ln>
          <a:extLst>
            <a:ext uri="{909E8E84-426E-40DD-AFC4-6F175D3DCCD1}">
              <a14:hiddenFill xmlns:a14="http://schemas.microsoft.com/office/drawing/2010/main">
                <a:solidFill>
                  <a:srgbClr val="FFFFFF"/>
                </a:solidFill>
              </a14:hiddenFill>
            </a:ext>
          </a:extLst>
        </p:spPr>
        <p:txBody>
          <a:bodyPr lIns="0" tIns="12065"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a:latin typeface="Arial" panose="020B0604020202020204" pitchFamily="34" charset="0"/>
                <a:cs typeface="Arial" panose="020B0604020202020204" pitchFamily="34" charset="0"/>
              </a:rPr>
              <a:t>Кто формирует отчет – </a:t>
            </a:r>
            <a:r>
              <a:rPr lang="ru-RU" altLang="ru-RU" sz="1600">
                <a:latin typeface="Arial" panose="020B0604020202020204" pitchFamily="34" charset="0"/>
                <a:cs typeface="Arial" panose="020B0604020202020204" pitchFamily="34" charset="0"/>
              </a:rPr>
              <a:t>все заказчики, работающие по Закону 223-ФЗ. Исключений нет. </a:t>
            </a:r>
          </a:p>
          <a:p>
            <a:pPr>
              <a:spcBef>
                <a:spcPct val="0"/>
              </a:spcBef>
              <a:buFontTx/>
              <a:buNone/>
            </a:pPr>
            <a:endParaRPr lang="ru-RU" altLang="ru-RU" sz="1600">
              <a:latin typeface="Arial" panose="020B0604020202020204" pitchFamily="34" charset="0"/>
              <a:cs typeface="Arial" panose="020B0604020202020204" pitchFamily="34" charset="0"/>
            </a:endParaRPr>
          </a:p>
          <a:p>
            <a:pPr>
              <a:spcBef>
                <a:spcPct val="0"/>
              </a:spcBef>
              <a:buFontTx/>
              <a:buNone/>
            </a:pPr>
            <a:r>
              <a:rPr lang="ru-RU" altLang="ru-RU" sz="1600" b="1">
                <a:latin typeface="Arial" panose="020B0604020202020204" pitchFamily="34" charset="0"/>
                <a:cs typeface="Arial" panose="020B0604020202020204" pitchFamily="34" charset="0"/>
              </a:rPr>
              <a:t>Срок формирования отчета</a:t>
            </a:r>
            <a:r>
              <a:rPr lang="ru-RU" altLang="ru-RU" sz="1600">
                <a:latin typeface="Arial" panose="020B0604020202020204" pitchFamily="34" charset="0"/>
                <a:cs typeface="Arial" panose="020B0604020202020204" pitchFamily="34" charset="0"/>
              </a:rPr>
              <a:t>: </a:t>
            </a:r>
            <a:r>
              <a:rPr lang="ru-RU" altLang="ru-RU" sz="1600">
                <a:latin typeface="Arial" panose="020B0604020202020204" pitchFamily="34" charset="0"/>
              </a:rPr>
              <a:t>не позднее </a:t>
            </a:r>
            <a:r>
              <a:rPr lang="ru-RU" altLang="ru-RU" sz="1600" b="1">
                <a:latin typeface="Arial" panose="020B0604020202020204" pitchFamily="34" charset="0"/>
              </a:rPr>
              <a:t>31 января года</a:t>
            </a:r>
            <a:r>
              <a:rPr lang="ru-RU" altLang="ru-RU" sz="1600">
                <a:latin typeface="Arial" panose="020B0604020202020204" pitchFamily="34" charset="0"/>
              </a:rPr>
              <a:t>, следующего за отчетным. Т.о. до 31.01.2026 года отчет должен быть размещен в ЕИС.</a:t>
            </a:r>
            <a:br>
              <a:rPr lang="ru-RU" altLang="ru-RU" sz="1600">
                <a:latin typeface="Arial" panose="020B0604020202020204" pitchFamily="34" charset="0"/>
              </a:rPr>
            </a:br>
            <a:endParaRPr lang="ru-RU" altLang="ru-RU" sz="1600" b="1">
              <a:latin typeface="Arial" panose="020B0604020202020204" pitchFamily="34" charset="0"/>
              <a:cs typeface="Arial" panose="020B0604020202020204" pitchFamily="34" charset="0"/>
            </a:endParaRPr>
          </a:p>
          <a:p>
            <a:pPr>
              <a:spcBef>
                <a:spcPct val="0"/>
              </a:spcBef>
              <a:buFontTx/>
              <a:buNone/>
            </a:pPr>
            <a:r>
              <a:rPr lang="ru-RU" altLang="ru-RU" sz="1600" b="1">
                <a:latin typeface="Arial" panose="020B0604020202020204" pitchFamily="34" charset="0"/>
                <a:cs typeface="Arial" panose="020B0604020202020204" pitchFamily="34" charset="0"/>
              </a:rPr>
              <a:t>Где формируется отчет</a:t>
            </a:r>
            <a:r>
              <a:rPr lang="ru-RU" altLang="ru-RU" sz="1600">
                <a:latin typeface="Arial" panose="020B0604020202020204" pitchFamily="34" charset="0"/>
                <a:cs typeface="Arial" panose="020B0604020202020204" pitchFamily="34" charset="0"/>
              </a:rPr>
              <a:t>: Отчет формируется в ЕИС не позднее 15 января года, следующего за отчетным, путем обработки содержащейся в ЕИС информации, включенной в реестр контрактов, заключенных заказчиками, в т. ч. в части содержащейся в указанном реестре информации, не подлежащей размещению на официальном сайте.</a:t>
            </a:r>
          </a:p>
          <a:p>
            <a:pPr>
              <a:spcBef>
                <a:spcPct val="0"/>
              </a:spcBef>
              <a:buFontTx/>
              <a:buNone/>
            </a:pPr>
            <a:endParaRPr lang="ru-RU" altLang="ru-RU" sz="1600" b="1">
              <a:latin typeface="Arial" panose="020B0604020202020204" pitchFamily="34" charset="0"/>
              <a:cs typeface="Arial" panose="020B0604020202020204" pitchFamily="34" charset="0"/>
            </a:endParaRPr>
          </a:p>
        </p:txBody>
      </p:sp>
      <p:pic>
        <p:nvPicPr>
          <p:cNvPr id="12292" name="Рисунок 1">
            <a:extLst>
              <a:ext uri="{FF2B5EF4-FFF2-40B4-BE49-F238E27FC236}">
                <a16:creationId xmlns:a16="http://schemas.microsoft.com/office/drawing/2014/main" id="{6D1DE430-7F9A-6837-603E-E00508AA8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3" descr="Изображение выглядит как текст, снимок экрана, Шрифт, число&#10;&#10;Содержимое, созданное искусственным интеллектом, может быть неверным.">
            <a:extLst>
              <a:ext uri="{FF2B5EF4-FFF2-40B4-BE49-F238E27FC236}">
                <a16:creationId xmlns:a16="http://schemas.microsoft.com/office/drawing/2014/main" id="{2609B1D6-C194-065F-4D94-9581B5404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783013"/>
            <a:ext cx="381635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право 4">
            <a:extLst>
              <a:ext uri="{FF2B5EF4-FFF2-40B4-BE49-F238E27FC236}">
                <a16:creationId xmlns:a16="http://schemas.microsoft.com/office/drawing/2014/main" id="{046F46C3-4857-4DC1-738A-C7B246627BA0}"/>
              </a:ext>
            </a:extLst>
          </p:cNvPr>
          <p:cNvSpPr/>
          <p:nvPr/>
        </p:nvSpPr>
        <p:spPr>
          <a:xfrm>
            <a:off x="4079875" y="5013325"/>
            <a:ext cx="1223963" cy="3476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5" name="Рисунок 6">
            <a:extLst>
              <a:ext uri="{FF2B5EF4-FFF2-40B4-BE49-F238E27FC236}">
                <a16:creationId xmlns:a16="http://schemas.microsoft.com/office/drawing/2014/main" id="{DF945105-081F-A5B5-91FA-0F80909A7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3783013"/>
            <a:ext cx="55451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7">
            <a:extLst>
              <a:ext uri="{FF2B5EF4-FFF2-40B4-BE49-F238E27FC236}">
                <a16:creationId xmlns:a16="http://schemas.microsoft.com/office/drawing/2014/main" id="{A67ED9DC-0359-6E26-7A4D-8E9C668348BC}"/>
              </a:ext>
            </a:extLst>
          </p:cNvPr>
          <p:cNvSpPr txBox="1">
            <a:spLocks noChangeArrowheads="1"/>
          </p:cNvSpPr>
          <p:nvPr/>
        </p:nvSpPr>
        <p:spPr bwMode="auto">
          <a:xfrm>
            <a:off x="5951538" y="5792788"/>
            <a:ext cx="2736850" cy="50323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sp>
        <p:nvSpPr>
          <p:cNvPr id="3" name="TextBox 2">
            <a:extLst>
              <a:ext uri="{FF2B5EF4-FFF2-40B4-BE49-F238E27FC236}">
                <a16:creationId xmlns:a16="http://schemas.microsoft.com/office/drawing/2014/main" id="{CBB4FB7A-65AC-83EA-5AE5-A73A3E511F56}"/>
              </a:ext>
            </a:extLst>
          </p:cNvPr>
          <p:cNvSpPr txBox="1"/>
          <p:nvPr/>
        </p:nvSpPr>
        <p:spPr>
          <a:xfrm>
            <a:off x="2855913" y="2293938"/>
            <a:ext cx="4105275" cy="339725"/>
          </a:xfrm>
          <a:prstGeom prst="rect">
            <a:avLst/>
          </a:prstGeom>
          <a:noFill/>
          <a:ln>
            <a:solidFill>
              <a:schemeClr val="accent5"/>
            </a:solidFill>
          </a:ln>
        </p:spPr>
        <p:txBody>
          <a:bodyPr>
            <a:spAutoFit/>
          </a:bodyPr>
          <a:lstStyle/>
          <a:p>
            <a:pPr>
              <a:defRPr/>
            </a:pPr>
            <a:r>
              <a:rPr lang="ru-RU" sz="1600" b="1" dirty="0"/>
              <a:t>В 2026 г. – крайняя дата 02.02.26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418243-ECE5-AF47-01C7-6E70E18BA1B5}"/>
              </a:ext>
            </a:extLst>
          </p:cNvPr>
          <p:cNvSpPr>
            <a:spLocks noGrp="1"/>
          </p:cNvSpPr>
          <p:nvPr>
            <p:ph type="title"/>
          </p:nvPr>
        </p:nvSpPr>
        <p:spPr>
          <a:xfrm>
            <a:off x="3575050" y="115888"/>
            <a:ext cx="7754938" cy="615950"/>
          </a:xfrm>
          <a:solidFill>
            <a:schemeClr val="accent6"/>
          </a:solidFill>
          <a:ln>
            <a:solidFill>
              <a:srgbClr val="4F81BC"/>
            </a:solidFill>
          </a:ln>
        </p:spPr>
        <p:txBody>
          <a:bodyPr/>
          <a:lstStyle/>
          <a:p>
            <a:pPr>
              <a:defRPr/>
            </a:pPr>
            <a:r>
              <a:rPr lang="ru-RU" sz="3200" b="1" dirty="0">
                <a:solidFill>
                  <a:schemeClr val="bg1"/>
                </a:solidFill>
                <a:latin typeface="Arial" panose="020B0604020202020204" pitchFamily="34" charset="0"/>
                <a:cs typeface="Arial" panose="020B0604020202020204" pitchFamily="34" charset="0"/>
              </a:rPr>
              <a:t>Общая информация</a:t>
            </a:r>
          </a:p>
        </p:txBody>
      </p:sp>
      <p:pic>
        <p:nvPicPr>
          <p:cNvPr id="13315" name="Рисунок 1">
            <a:extLst>
              <a:ext uri="{FF2B5EF4-FFF2-40B4-BE49-F238E27FC236}">
                <a16:creationId xmlns:a16="http://schemas.microsoft.com/office/drawing/2014/main" id="{58E8C386-071A-4E19-98CB-BEB4BC38A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Рисунок 12" descr="Изображение выглядит как текст, снимок экрана, программное обеспечение, веб-страница&#10;&#10;Содержимое, созданное искусственным интеллектом, может быть неверным.">
            <a:extLst>
              <a:ext uri="{FF2B5EF4-FFF2-40B4-BE49-F238E27FC236}">
                <a16:creationId xmlns:a16="http://schemas.microsoft.com/office/drawing/2014/main" id="{F293084D-F85D-4174-7702-6C5488B16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942975"/>
            <a:ext cx="6167438"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51A5223-84EF-ACAB-9A72-4C10248116D4}"/>
              </a:ext>
            </a:extLst>
          </p:cNvPr>
          <p:cNvSpPr txBox="1"/>
          <p:nvPr/>
        </p:nvSpPr>
        <p:spPr>
          <a:xfrm>
            <a:off x="227013" y="3052763"/>
            <a:ext cx="5797550" cy="369887"/>
          </a:xfrm>
          <a:prstGeom prst="rect">
            <a:avLst/>
          </a:prstGeom>
          <a:noFill/>
          <a:ln w="28575">
            <a:solidFill>
              <a:schemeClr val="accent1">
                <a:shade val="15000"/>
              </a:schemeClr>
            </a:solidFill>
          </a:ln>
        </p:spPr>
        <p:txBody>
          <a:bodyPr>
            <a:spAutoFit/>
          </a:bodyPr>
          <a:lstStyle/>
          <a:p>
            <a:pPr>
              <a:defRPr/>
            </a:pPr>
            <a:endParaRPr lang="ru-RU" dirty="0"/>
          </a:p>
        </p:txBody>
      </p:sp>
      <p:sp>
        <p:nvSpPr>
          <p:cNvPr id="15" name="TextBox 14">
            <a:extLst>
              <a:ext uri="{FF2B5EF4-FFF2-40B4-BE49-F238E27FC236}">
                <a16:creationId xmlns:a16="http://schemas.microsoft.com/office/drawing/2014/main" id="{9B582CDE-E4A6-36F4-5617-96CF9B73A81B}"/>
              </a:ext>
            </a:extLst>
          </p:cNvPr>
          <p:cNvSpPr txBox="1"/>
          <p:nvPr/>
        </p:nvSpPr>
        <p:spPr>
          <a:xfrm>
            <a:off x="6348413" y="950913"/>
            <a:ext cx="5472112" cy="368300"/>
          </a:xfrm>
          <a:prstGeom prst="rect">
            <a:avLst/>
          </a:prstGeom>
          <a:noFill/>
          <a:ln>
            <a:solidFill>
              <a:schemeClr val="accent1">
                <a:shade val="15000"/>
              </a:schemeClr>
            </a:solidFill>
          </a:ln>
        </p:spPr>
        <p:txBody>
          <a:bodyPr>
            <a:spAutoFit/>
          </a:bodyPr>
          <a:lstStyle/>
          <a:p>
            <a:pPr>
              <a:defRPr/>
            </a:pPr>
            <a:r>
              <a:rPr lang="ru-RU" b="1" dirty="0"/>
              <a:t>Вид документа:</a:t>
            </a:r>
            <a:r>
              <a:rPr lang="ru-RU" dirty="0"/>
              <a:t> 02 Изменения </a:t>
            </a:r>
          </a:p>
        </p:txBody>
      </p:sp>
      <p:sp>
        <p:nvSpPr>
          <p:cNvPr id="16" name="TextBox 15">
            <a:extLst>
              <a:ext uri="{FF2B5EF4-FFF2-40B4-BE49-F238E27FC236}">
                <a16:creationId xmlns:a16="http://schemas.microsoft.com/office/drawing/2014/main" id="{F6DA037C-EF82-EA4E-5A33-B0299B26B65F}"/>
              </a:ext>
            </a:extLst>
          </p:cNvPr>
          <p:cNvSpPr txBox="1"/>
          <p:nvPr/>
        </p:nvSpPr>
        <p:spPr>
          <a:xfrm>
            <a:off x="254000" y="3567113"/>
            <a:ext cx="5797550" cy="369887"/>
          </a:xfrm>
          <a:prstGeom prst="rect">
            <a:avLst/>
          </a:prstGeom>
          <a:noFill/>
          <a:ln w="28575">
            <a:solidFill>
              <a:schemeClr val="accent1">
                <a:shade val="15000"/>
              </a:schemeClr>
            </a:solidFill>
          </a:ln>
        </p:spPr>
        <p:txBody>
          <a:bodyPr>
            <a:spAutoFit/>
          </a:bodyPr>
          <a:lstStyle/>
          <a:p>
            <a:pPr>
              <a:defRPr/>
            </a:pPr>
            <a:endParaRPr lang="ru-RU" dirty="0"/>
          </a:p>
        </p:txBody>
      </p:sp>
      <p:sp>
        <p:nvSpPr>
          <p:cNvPr id="17" name="TextBox 16">
            <a:extLst>
              <a:ext uri="{FF2B5EF4-FFF2-40B4-BE49-F238E27FC236}">
                <a16:creationId xmlns:a16="http://schemas.microsoft.com/office/drawing/2014/main" id="{1710873F-D7C2-E505-50F4-BE4E1ED8F49A}"/>
              </a:ext>
            </a:extLst>
          </p:cNvPr>
          <p:cNvSpPr txBox="1"/>
          <p:nvPr/>
        </p:nvSpPr>
        <p:spPr>
          <a:xfrm>
            <a:off x="6383338" y="1700213"/>
            <a:ext cx="5400675" cy="647700"/>
          </a:xfrm>
          <a:prstGeom prst="rect">
            <a:avLst/>
          </a:prstGeom>
          <a:noFill/>
          <a:ln>
            <a:solidFill>
              <a:schemeClr val="accent1">
                <a:shade val="15000"/>
              </a:schemeClr>
            </a:solidFill>
          </a:ln>
        </p:spPr>
        <p:txBody>
          <a:bodyPr>
            <a:spAutoFit/>
          </a:bodyPr>
          <a:lstStyle/>
          <a:p>
            <a:pPr>
              <a:defRPr/>
            </a:pPr>
            <a:r>
              <a:rPr lang="ru-RU" b="1" dirty="0"/>
              <a:t>Причина внесения изменений: </a:t>
            </a:r>
            <a:r>
              <a:rPr lang="ru-RU" dirty="0"/>
              <a:t>формирование отчета об объеме закупок товара </a:t>
            </a:r>
          </a:p>
        </p:txBody>
      </p:sp>
      <p:sp>
        <p:nvSpPr>
          <p:cNvPr id="19" name="TextBox 18">
            <a:extLst>
              <a:ext uri="{FF2B5EF4-FFF2-40B4-BE49-F238E27FC236}">
                <a16:creationId xmlns:a16="http://schemas.microsoft.com/office/drawing/2014/main" id="{A3331129-118A-3D19-2F12-80F17BEC3B1B}"/>
              </a:ext>
            </a:extLst>
          </p:cNvPr>
          <p:cNvSpPr txBox="1"/>
          <p:nvPr/>
        </p:nvSpPr>
        <p:spPr>
          <a:xfrm>
            <a:off x="141288" y="5027613"/>
            <a:ext cx="5797550" cy="369887"/>
          </a:xfrm>
          <a:prstGeom prst="rect">
            <a:avLst/>
          </a:prstGeom>
          <a:noFill/>
          <a:ln w="25400">
            <a:solidFill>
              <a:schemeClr val="accent1">
                <a:shade val="15000"/>
              </a:schemeClr>
            </a:solidFill>
          </a:ln>
        </p:spPr>
        <p:txBody>
          <a:bodyPr>
            <a:spAutoFit/>
          </a:bodyPr>
          <a:lstStyle/>
          <a:p>
            <a:pPr>
              <a:defRPr/>
            </a:pPr>
            <a:endParaRPr lang="ru-RU" dirty="0"/>
          </a:p>
        </p:txBody>
      </p:sp>
      <p:sp>
        <p:nvSpPr>
          <p:cNvPr id="20" name="TextBox 19">
            <a:extLst>
              <a:ext uri="{FF2B5EF4-FFF2-40B4-BE49-F238E27FC236}">
                <a16:creationId xmlns:a16="http://schemas.microsoft.com/office/drawing/2014/main" id="{49044DC8-4EE7-471B-7110-D0763AB90502}"/>
              </a:ext>
            </a:extLst>
          </p:cNvPr>
          <p:cNvSpPr txBox="1"/>
          <p:nvPr/>
        </p:nvSpPr>
        <p:spPr>
          <a:xfrm>
            <a:off x="6383338" y="2565400"/>
            <a:ext cx="5473700" cy="922338"/>
          </a:xfrm>
          <a:prstGeom prst="rect">
            <a:avLst/>
          </a:prstGeom>
          <a:noFill/>
          <a:ln>
            <a:solidFill>
              <a:schemeClr val="accent1">
                <a:shade val="15000"/>
              </a:schemeClr>
            </a:solidFill>
          </a:ln>
        </p:spPr>
        <p:txBody>
          <a:bodyPr>
            <a:spAutoFit/>
          </a:bodyPr>
          <a:lstStyle/>
          <a:p>
            <a:pPr>
              <a:defRPr/>
            </a:pPr>
            <a:r>
              <a:rPr lang="ru-RU" b="1" dirty="0"/>
              <a:t>Организационно-правовая </a:t>
            </a:r>
            <a:r>
              <a:rPr lang="ru-RU" dirty="0"/>
              <a:t>форма влияет на форму и количество вкладок при формировании отчета</a:t>
            </a:r>
          </a:p>
        </p:txBody>
      </p:sp>
      <p:sp>
        <p:nvSpPr>
          <p:cNvPr id="21" name="TextBox 20">
            <a:extLst>
              <a:ext uri="{FF2B5EF4-FFF2-40B4-BE49-F238E27FC236}">
                <a16:creationId xmlns:a16="http://schemas.microsoft.com/office/drawing/2014/main" id="{8D3F3219-6AEB-DD9B-267E-22A506F95F5B}"/>
              </a:ext>
            </a:extLst>
          </p:cNvPr>
          <p:cNvSpPr txBox="1"/>
          <p:nvPr/>
        </p:nvSpPr>
        <p:spPr>
          <a:xfrm>
            <a:off x="6383338" y="3789363"/>
            <a:ext cx="5554662" cy="2030412"/>
          </a:xfrm>
          <a:prstGeom prst="rect">
            <a:avLst/>
          </a:prstGeom>
          <a:noFill/>
          <a:ln>
            <a:solidFill>
              <a:schemeClr val="accent1">
                <a:shade val="15000"/>
              </a:schemeClr>
            </a:solidFill>
          </a:ln>
        </p:spPr>
        <p:txBody>
          <a:bodyPr>
            <a:spAutoFit/>
          </a:bodyPr>
          <a:lstStyle/>
          <a:p>
            <a:pPr>
              <a:defRPr/>
            </a:pPr>
            <a:r>
              <a:rPr lang="ru-RU" b="1" dirty="0"/>
              <a:t>Заказчики - ХО </a:t>
            </a:r>
            <a:r>
              <a:rPr lang="ru-RU" dirty="0"/>
              <a:t>– «информация об объеме закупок товаров» (выполняющие минимальную долю).</a:t>
            </a:r>
          </a:p>
          <a:p>
            <a:pPr>
              <a:defRPr/>
            </a:pPr>
            <a:endParaRPr lang="ru-RU" dirty="0"/>
          </a:p>
          <a:p>
            <a:pPr>
              <a:defRPr/>
            </a:pPr>
            <a:r>
              <a:rPr lang="ru-RU" b="1" dirty="0"/>
              <a:t>Заказчики применяющие нац. режим </a:t>
            </a:r>
            <a:r>
              <a:rPr lang="ru-RU" dirty="0"/>
              <a:t>– «информация об объеме закупок товаров» и «информация об объеме закупок работ, услуг». </a:t>
            </a:r>
          </a:p>
        </p:txBody>
      </p:sp>
      <p:sp>
        <p:nvSpPr>
          <p:cNvPr id="22" name="Овал 21">
            <a:extLst>
              <a:ext uri="{FF2B5EF4-FFF2-40B4-BE49-F238E27FC236}">
                <a16:creationId xmlns:a16="http://schemas.microsoft.com/office/drawing/2014/main" id="{96A7B02C-FB08-E811-3953-EC5E8B79ABBC}"/>
              </a:ext>
            </a:extLst>
          </p:cNvPr>
          <p:cNvSpPr/>
          <p:nvPr/>
        </p:nvSpPr>
        <p:spPr>
          <a:xfrm>
            <a:off x="2819400" y="1263650"/>
            <a:ext cx="1512888" cy="368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Овал 22">
            <a:extLst>
              <a:ext uri="{FF2B5EF4-FFF2-40B4-BE49-F238E27FC236}">
                <a16:creationId xmlns:a16="http://schemas.microsoft.com/office/drawing/2014/main" id="{39A66D5E-6554-F223-B99B-E9244600E810}"/>
              </a:ext>
            </a:extLst>
          </p:cNvPr>
          <p:cNvSpPr/>
          <p:nvPr/>
        </p:nvSpPr>
        <p:spPr>
          <a:xfrm>
            <a:off x="4367213" y="1196975"/>
            <a:ext cx="1728787" cy="503238"/>
          </a:xfrm>
          <a:prstGeom prst="ellipse">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a:extLst>
              <a:ext uri="{FF2B5EF4-FFF2-40B4-BE49-F238E27FC236}">
                <a16:creationId xmlns:a16="http://schemas.microsoft.com/office/drawing/2014/main" id="{81F90375-622C-63DE-9F4E-60569A326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7" descr="Изображение выглядит как текст, снимок экрана, линия, число&#10;&#10;Содержимое, созданное искусственным интеллектом, может быть неверным.">
            <a:extLst>
              <a:ext uri="{FF2B5EF4-FFF2-40B4-BE49-F238E27FC236}">
                <a16:creationId xmlns:a16="http://schemas.microsoft.com/office/drawing/2014/main" id="{AAF80F3A-64B6-4E37-1E1F-730790745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772815"/>
            <a:ext cx="11834763" cy="359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55E67A1D-334B-A895-F71B-4B622728FDE8}"/>
              </a:ext>
            </a:extLst>
          </p:cNvPr>
          <p:cNvSpPr txBox="1">
            <a:spLocks/>
          </p:cNvSpPr>
          <p:nvPr/>
        </p:nvSpPr>
        <p:spPr bwMode="auto">
          <a:xfrm>
            <a:off x="2495600" y="348178"/>
            <a:ext cx="8258175" cy="776565"/>
          </a:xfrm>
          <a:prstGeom prst="rect">
            <a:avLst/>
          </a:prstGeom>
          <a:solidFill>
            <a:schemeClr val="accent6"/>
          </a:solidFill>
          <a:ln>
            <a:solidFill>
              <a:srgbClr val="4F81BC"/>
            </a:solid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800" b="1" dirty="0">
                <a:solidFill>
                  <a:schemeClr val="bg1"/>
                </a:solidFill>
                <a:latin typeface="Arial" panose="020B0604020202020204" pitchFamily="34" charset="0"/>
                <a:cs typeface="Arial" panose="020B0604020202020204" pitchFamily="34" charset="0"/>
              </a:rPr>
              <a:t>Форма отчета у заказчиков с </a:t>
            </a:r>
            <a:r>
              <a:rPr lang="ru-RU" sz="2800" b="1" dirty="0" err="1">
                <a:solidFill>
                  <a:schemeClr val="bg1"/>
                </a:solidFill>
                <a:latin typeface="Arial" panose="020B0604020202020204" pitchFamily="34" charset="0"/>
                <a:cs typeface="Arial" panose="020B0604020202020204" pitchFamily="34" charset="0"/>
              </a:rPr>
              <a:t>нацрежимом</a:t>
            </a:r>
            <a:endParaRPr lang="ru-RU" sz="28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6CB771-5CA2-3291-748C-ED735A2098E3}"/>
              </a:ext>
            </a:extLst>
          </p:cNvPr>
          <p:cNvSpPr>
            <a:spLocks noGrp="1"/>
          </p:cNvSpPr>
          <p:nvPr>
            <p:ph type="title"/>
          </p:nvPr>
        </p:nvSpPr>
        <p:spPr>
          <a:xfrm>
            <a:off x="3575050" y="115888"/>
            <a:ext cx="7754938" cy="615950"/>
          </a:xfrm>
          <a:solidFill>
            <a:schemeClr val="accent6"/>
          </a:solidFill>
          <a:ln>
            <a:solidFill>
              <a:srgbClr val="4F81BC"/>
            </a:solidFill>
          </a:ln>
        </p:spPr>
        <p:txBody>
          <a:bodyPr/>
          <a:lstStyle/>
          <a:p>
            <a:pPr>
              <a:defRPr/>
            </a:pPr>
            <a:r>
              <a:rPr lang="ru-RU" sz="3200" b="1" dirty="0">
                <a:solidFill>
                  <a:schemeClr val="bg1"/>
                </a:solidFill>
                <a:latin typeface="Arial" panose="020B0604020202020204" pitchFamily="34" charset="0"/>
                <a:cs typeface="Arial" panose="020B0604020202020204" pitchFamily="34" charset="0"/>
              </a:rPr>
              <a:t>Какие закупки включаются в отчет</a:t>
            </a:r>
          </a:p>
        </p:txBody>
      </p:sp>
      <p:pic>
        <p:nvPicPr>
          <p:cNvPr id="15363" name="Рисунок 1">
            <a:extLst>
              <a:ext uri="{FF2B5EF4-FFF2-40B4-BE49-F238E27FC236}">
                <a16:creationId xmlns:a16="http://schemas.microsoft.com/office/drawing/2014/main" id="{58AC0DB1-C120-54DD-08B0-D6FC38BAB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Объект 3">
            <a:extLst>
              <a:ext uri="{FF2B5EF4-FFF2-40B4-BE49-F238E27FC236}">
                <a16:creationId xmlns:a16="http://schemas.microsoft.com/office/drawing/2014/main" id="{9CA5C4FE-16A0-D88A-B2C9-D8A4C648CFD3}"/>
              </a:ext>
            </a:extLst>
          </p:cNvPr>
          <p:cNvSpPr>
            <a:spLocks noGrp="1"/>
          </p:cNvSpPr>
          <p:nvPr>
            <p:ph idx="1"/>
          </p:nvPr>
        </p:nvSpPr>
        <p:spPr>
          <a:xfrm>
            <a:off x="609600" y="1196975"/>
            <a:ext cx="10972800" cy="1727200"/>
          </a:xfrm>
        </p:spPr>
        <p:txBody>
          <a:bodyPr/>
          <a:lstStyle/>
          <a:p>
            <a:pPr marL="457200" indent="-457200">
              <a:buFont typeface="Arial" panose="020B0604020202020204" pitchFamily="34" charset="0"/>
              <a:buAutoNum type="arabicPeriod"/>
            </a:pPr>
            <a:r>
              <a:rPr lang="ru-RU" altLang="ru-RU" sz="2400">
                <a:latin typeface="Arial" panose="020B0604020202020204" pitchFamily="34" charset="0"/>
                <a:cs typeface="Arial" panose="020B0604020202020204" pitchFamily="34" charset="0"/>
              </a:rPr>
              <a:t>Порядок формирования отчета определяется ПП 1875, которое вступило в действие с 01.01.2025 (ч. 12 ПП 1875)</a:t>
            </a:r>
          </a:p>
          <a:p>
            <a:pPr marL="457200" indent="-457200">
              <a:buFont typeface="Arial" panose="020B0604020202020204" pitchFamily="34" charset="0"/>
              <a:buAutoNum type="arabicPeriod"/>
            </a:pPr>
            <a:r>
              <a:rPr lang="ru-RU" altLang="ru-RU" sz="2400">
                <a:latin typeface="Arial" panose="020B0604020202020204" pitchFamily="34" charset="0"/>
                <a:cs typeface="Arial" panose="020B0604020202020204" pitchFamily="34" charset="0"/>
              </a:rPr>
              <a:t>Отчетным периодом при формировании отчета является календарный год - с 1 января по 31 декабря (п. 2 Положения об отчете ПП 1875) </a:t>
            </a:r>
          </a:p>
          <a:p>
            <a:pPr marL="457200" indent="-457200">
              <a:buFont typeface="Arial" panose="020B0604020202020204" pitchFamily="34" charset="0"/>
              <a:buAutoNum type="arabicPeriod"/>
            </a:pPr>
            <a:endParaRPr lang="ru-RU" altLang="ru-RU" sz="2400">
              <a:latin typeface="Arial" panose="020B0604020202020204" pitchFamily="34" charset="0"/>
              <a:cs typeface="Arial" panose="020B0604020202020204" pitchFamily="34" charset="0"/>
            </a:endParaRPr>
          </a:p>
        </p:txBody>
      </p:sp>
      <p:sp>
        <p:nvSpPr>
          <p:cNvPr id="6" name="Стрелка: вниз 5">
            <a:extLst>
              <a:ext uri="{FF2B5EF4-FFF2-40B4-BE49-F238E27FC236}">
                <a16:creationId xmlns:a16="http://schemas.microsoft.com/office/drawing/2014/main" id="{4494B741-0FFF-284F-282E-1946B3E6F528}"/>
              </a:ext>
            </a:extLst>
          </p:cNvPr>
          <p:cNvSpPr/>
          <p:nvPr/>
        </p:nvSpPr>
        <p:spPr>
          <a:xfrm>
            <a:off x="5448300" y="2865438"/>
            <a:ext cx="360363" cy="5032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6" name="TextBox 7">
            <a:extLst>
              <a:ext uri="{FF2B5EF4-FFF2-40B4-BE49-F238E27FC236}">
                <a16:creationId xmlns:a16="http://schemas.microsoft.com/office/drawing/2014/main" id="{6FE6A8B6-143D-824D-F1A6-7E55D2A71813}"/>
              </a:ext>
            </a:extLst>
          </p:cNvPr>
          <p:cNvSpPr txBox="1">
            <a:spLocks noChangeArrowheads="1"/>
          </p:cNvSpPr>
          <p:nvPr/>
        </p:nvSpPr>
        <p:spPr bwMode="auto">
          <a:xfrm>
            <a:off x="839788" y="3500438"/>
            <a:ext cx="10872787"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 отчет включаются закупки извещение, по которым или заключение договора с едпоставщиком было </a:t>
            </a:r>
            <a:r>
              <a:rPr lang="ru-RU" altLang="ru-RU" sz="1800" b="1">
                <a:latin typeface="Arial" panose="020B0604020202020204" pitchFamily="34" charset="0"/>
              </a:rPr>
              <a:t>в 2025 году</a:t>
            </a:r>
            <a:r>
              <a:rPr lang="ru-RU" altLang="ru-RU" sz="1800">
                <a:latin typeface="Arial" panose="020B0604020202020204" pitchFamily="34" charset="0"/>
              </a:rPr>
              <a:t>. Таким образом, поставленный товар по договорам, заключенным в 2024 году и ранее, но поставленный в 2025 году в отчет </a:t>
            </a:r>
            <a:r>
              <a:rPr lang="ru-RU" altLang="ru-RU" sz="1800" b="1">
                <a:latin typeface="Arial" panose="020B0604020202020204" pitchFamily="34" charset="0"/>
              </a:rPr>
              <a:t>не включается</a:t>
            </a:r>
            <a:r>
              <a:rPr lang="ru-RU" altLang="ru-RU" sz="1800">
                <a:latin typeface="Arial" panose="020B0604020202020204" pitchFamily="34" charset="0"/>
              </a:rPr>
              <a:t>!</a:t>
            </a:r>
          </a:p>
        </p:txBody>
      </p:sp>
      <p:sp>
        <p:nvSpPr>
          <p:cNvPr id="15367" name="TextBox 8">
            <a:extLst>
              <a:ext uri="{FF2B5EF4-FFF2-40B4-BE49-F238E27FC236}">
                <a16:creationId xmlns:a16="http://schemas.microsoft.com/office/drawing/2014/main" id="{A93EEB52-AF6A-8D9F-6435-EB8F91204E07}"/>
              </a:ext>
            </a:extLst>
          </p:cNvPr>
          <p:cNvSpPr txBox="1">
            <a:spLocks noChangeArrowheads="1"/>
          </p:cNvSpPr>
          <p:nvPr/>
        </p:nvSpPr>
        <p:spPr bwMode="auto">
          <a:xfrm>
            <a:off x="609600" y="4797425"/>
            <a:ext cx="1110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3. В отчет включаются товары, услуги, которые включены в Приложение 1 и 2 (или Приложение 3)!!!!</a:t>
            </a:r>
          </a:p>
        </p:txBody>
      </p:sp>
      <p:sp>
        <p:nvSpPr>
          <p:cNvPr id="15368" name="TextBox 9">
            <a:extLst>
              <a:ext uri="{FF2B5EF4-FFF2-40B4-BE49-F238E27FC236}">
                <a16:creationId xmlns:a16="http://schemas.microsoft.com/office/drawing/2014/main" id="{F640DA36-B5B6-95DC-7EF9-F197B598308A}"/>
              </a:ext>
            </a:extLst>
          </p:cNvPr>
          <p:cNvSpPr txBox="1">
            <a:spLocks noChangeArrowheads="1"/>
          </p:cNvSpPr>
          <p:nvPr/>
        </p:nvSpPr>
        <p:spPr bwMode="auto">
          <a:xfrm>
            <a:off x="479425" y="5338763"/>
            <a:ext cx="11102975" cy="800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solidFill>
                  <a:srgbClr val="C00000"/>
                </a:solidFill>
                <a:latin typeface="Arial" panose="020B0604020202020204" pitchFamily="34" charset="0"/>
              </a:rPr>
              <a:t>ВНИМАНИЕ! </a:t>
            </a:r>
            <a:r>
              <a:rPr lang="ru-RU" altLang="ru-RU" sz="1800">
                <a:latin typeface="Arial" panose="020B0604020202020204" pitchFamily="34" charset="0"/>
              </a:rPr>
              <a:t>Товары, которые отсутствуют в Приложениях 1 и 2 и по которым заказчик устанавливал преимущество в отчет </a:t>
            </a:r>
            <a:r>
              <a:rPr lang="ru-RU" altLang="ru-RU" sz="2800" b="1">
                <a:latin typeface="Arial" panose="020B0604020202020204" pitchFamily="34" charset="0"/>
              </a:rPr>
              <a:t>не включаются.  </a:t>
            </a:r>
            <a:endParaRPr lang="ru-RU" altLang="ru-RU" sz="2800">
              <a:latin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68CE94-364F-EE7F-AB4B-53ECBC887F43}"/>
              </a:ext>
            </a:extLst>
          </p:cNvPr>
          <p:cNvSpPr>
            <a:spLocks noGrp="1"/>
          </p:cNvSpPr>
          <p:nvPr>
            <p:ph type="title"/>
          </p:nvPr>
        </p:nvSpPr>
        <p:spPr>
          <a:xfrm>
            <a:off x="3071813" y="115888"/>
            <a:ext cx="8258175" cy="615950"/>
          </a:xfrm>
          <a:solidFill>
            <a:schemeClr val="accent6"/>
          </a:solidFill>
          <a:ln>
            <a:solidFill>
              <a:srgbClr val="4F81BC"/>
            </a:solidFill>
          </a:ln>
        </p:spPr>
        <p:txBody>
          <a:bodyPr/>
          <a:lstStyle/>
          <a:p>
            <a:pPr>
              <a:defRPr/>
            </a:pPr>
            <a:r>
              <a:rPr lang="ru-RU" sz="3200" b="1" dirty="0">
                <a:solidFill>
                  <a:schemeClr val="bg1"/>
                </a:solidFill>
                <a:latin typeface="Arial" panose="020B0604020202020204" pitchFamily="34" charset="0"/>
                <a:cs typeface="Arial" panose="020B0604020202020204" pitchFamily="34" charset="0"/>
              </a:rPr>
              <a:t>Основание включения товара в отчет</a:t>
            </a:r>
          </a:p>
        </p:txBody>
      </p:sp>
      <p:pic>
        <p:nvPicPr>
          <p:cNvPr id="16387" name="Рисунок 1">
            <a:extLst>
              <a:ext uri="{FF2B5EF4-FFF2-40B4-BE49-F238E27FC236}">
                <a16:creationId xmlns:a16="http://schemas.microsoft.com/office/drawing/2014/main" id="{9915B677-5358-A385-140B-F2B868F85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88925"/>
            <a:ext cx="182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a:extLst>
              <a:ext uri="{FF2B5EF4-FFF2-40B4-BE49-F238E27FC236}">
                <a16:creationId xmlns:a16="http://schemas.microsoft.com/office/drawing/2014/main" id="{261B5C30-9C17-FADF-C34B-C016DBA31B92}"/>
              </a:ext>
            </a:extLst>
          </p:cNvPr>
          <p:cNvSpPr txBox="1">
            <a:spLocks noChangeArrowheads="1"/>
          </p:cNvSpPr>
          <p:nvPr/>
        </p:nvSpPr>
        <p:spPr bwMode="auto">
          <a:xfrm>
            <a:off x="479425" y="1052513"/>
            <a:ext cx="11017250"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Отчет формируется путем обработки содержащейся в единой информационной системе </a:t>
            </a:r>
            <a:r>
              <a:rPr lang="ru-RU" altLang="ru-RU" sz="1800" b="1">
                <a:latin typeface="Arial" panose="020B0604020202020204" pitchFamily="34" charset="0"/>
              </a:rPr>
              <a:t>информации, включенной в реестр договоров</a:t>
            </a:r>
            <a:r>
              <a:rPr lang="ru-RU" altLang="ru-RU" sz="1800">
                <a:latin typeface="Arial" panose="020B0604020202020204" pitchFamily="34" charset="0"/>
              </a:rPr>
              <a:t>, заключенных заказчиками по результатам закупки (ч. 6 ст. 3.1-4 223-ФЗ)</a:t>
            </a:r>
            <a:br>
              <a:rPr lang="ru-RU" altLang="ru-RU" sz="1800">
                <a:latin typeface="Arial" panose="020B0604020202020204" pitchFamily="34" charset="0"/>
              </a:rPr>
            </a:br>
            <a:endParaRPr lang="ru-RU" altLang="ru-RU" sz="1800">
              <a:latin typeface="Arial" panose="020B0604020202020204" pitchFamily="34" charset="0"/>
            </a:endParaRPr>
          </a:p>
        </p:txBody>
      </p:sp>
      <p:sp>
        <p:nvSpPr>
          <p:cNvPr id="7" name="Стрелка: вниз 6">
            <a:extLst>
              <a:ext uri="{FF2B5EF4-FFF2-40B4-BE49-F238E27FC236}">
                <a16:creationId xmlns:a16="http://schemas.microsoft.com/office/drawing/2014/main" id="{3FA3E5EE-B679-1EB1-2D61-A72061602236}"/>
              </a:ext>
            </a:extLst>
          </p:cNvPr>
          <p:cNvSpPr/>
          <p:nvPr/>
        </p:nvSpPr>
        <p:spPr>
          <a:xfrm>
            <a:off x="3359150" y="1892300"/>
            <a:ext cx="504825" cy="7207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TextBox 10">
            <a:extLst>
              <a:ext uri="{FF2B5EF4-FFF2-40B4-BE49-F238E27FC236}">
                <a16:creationId xmlns:a16="http://schemas.microsoft.com/office/drawing/2014/main" id="{81F17FA4-7CE7-C13D-11A1-DC2C30A7A991}"/>
              </a:ext>
            </a:extLst>
          </p:cNvPr>
          <p:cNvSpPr txBox="1"/>
          <p:nvPr/>
        </p:nvSpPr>
        <p:spPr>
          <a:xfrm>
            <a:off x="479425" y="2770188"/>
            <a:ext cx="11017250" cy="2032000"/>
          </a:xfrm>
          <a:prstGeom prst="rect">
            <a:avLst/>
          </a:prstGeom>
          <a:noFill/>
          <a:ln>
            <a:solidFill>
              <a:schemeClr val="accent1">
                <a:shade val="15000"/>
              </a:schemeClr>
            </a:solidFill>
          </a:ln>
        </p:spPr>
        <p:txBody>
          <a:bodyPr>
            <a:spAutoFit/>
          </a:bodyPr>
          <a:lstStyle/>
          <a:p>
            <a:pPr marL="285750" indent="-285750">
              <a:buFont typeface="Wingdings" panose="05000000000000000000" pitchFamily="2" charset="2"/>
              <a:buChar char="Ø"/>
              <a:defRPr/>
            </a:pPr>
            <a:r>
              <a:rPr lang="ru-RU" dirty="0"/>
              <a:t>ЕИС формирует отчет на основании сведений </a:t>
            </a:r>
            <a:r>
              <a:rPr lang="ru-RU" b="1" dirty="0"/>
              <a:t>о приемке товаров в 2025 году по договорам, заключенным в 2025 г., по кодам ОКПД 2 из Прил. 1 и 2 (прил. 3). </a:t>
            </a:r>
          </a:p>
          <a:p>
            <a:pPr marL="285750" indent="-285750">
              <a:buFont typeface="Wingdings" panose="05000000000000000000" pitchFamily="2" charset="2"/>
              <a:buChar char="Ø"/>
              <a:defRPr/>
            </a:pPr>
            <a:r>
              <a:rPr lang="ru-RU" dirty="0"/>
              <a:t>При включении в отчет товаров </a:t>
            </a:r>
            <a:r>
              <a:rPr lang="ru-RU" b="1" dirty="0"/>
              <a:t>НЕ ИМЕЕТ ЗНАЧЕНИЕ </a:t>
            </a:r>
            <a:r>
              <a:rPr lang="ru-RU" dirty="0"/>
              <a:t>применял заказчик запрет или нет, сработало ограничение или нет.  </a:t>
            </a:r>
          </a:p>
          <a:p>
            <a:pPr marL="285750" indent="-285750">
              <a:buFont typeface="Wingdings" panose="05000000000000000000" pitchFamily="2" charset="2"/>
              <a:buChar char="Ø"/>
              <a:defRPr/>
            </a:pPr>
            <a:r>
              <a:rPr lang="ru-RU" dirty="0"/>
              <a:t>ЕИС включает в отчет товары по которым в реестре договоров указано </a:t>
            </a:r>
            <a:r>
              <a:rPr lang="ru-RU" b="1" dirty="0"/>
              <a:t>РОССИЙСКАЯ ФЕДЕРАЦИЯ или СТРАНА ЕАЭС </a:t>
            </a:r>
            <a:r>
              <a:rPr lang="ru-RU" dirty="0"/>
              <a:t>(наличие или отсутствие номера реестровой записи значение не имеет).</a:t>
            </a:r>
          </a:p>
        </p:txBody>
      </p:sp>
    </p:spTree>
  </p:cSld>
  <p:clrMapOvr>
    <a:masterClrMapping/>
  </p:clrMapOvr>
</p:sld>
</file>

<file path=ppt/theme/theme1.xml><?xml version="1.0" encoding="utf-8"?>
<a:theme xmlns:a="http://schemas.openxmlformats.org/drawingml/2006/main" name="ПрезентПЦ">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55715</TotalTime>
  <Words>16611</Words>
  <Application>Microsoft Office PowerPoint</Application>
  <PresentationFormat>Широкоэкранный</PresentationFormat>
  <Paragraphs>949</Paragraphs>
  <Slides>116</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116</vt:i4>
      </vt:variant>
    </vt:vector>
  </HeadingPairs>
  <TitlesOfParts>
    <vt:vector size="125" baseType="lpstr">
      <vt:lpstr>Aptos</vt:lpstr>
      <vt:lpstr>Arial</vt:lpstr>
      <vt:lpstr>Arial MT</vt:lpstr>
      <vt:lpstr>Calibri</vt:lpstr>
      <vt:lpstr>Carlito</vt:lpstr>
      <vt:lpstr>Microsoft Sans Serif</vt:lpstr>
      <vt:lpstr>Times New Roman</vt:lpstr>
      <vt:lpstr>Wingdings</vt:lpstr>
      <vt:lpstr>ПрезентПЦ</vt:lpstr>
      <vt:lpstr>Презентация PowerPoint</vt:lpstr>
      <vt:lpstr>Презентация PowerPoint</vt:lpstr>
      <vt:lpstr>Презентация PowerPoint</vt:lpstr>
      <vt:lpstr>Презентация PowerPoint</vt:lpstr>
      <vt:lpstr>Порядок размещения изменений Положения о закупке и план закупок в ЕИС</vt:lpstr>
      <vt:lpstr>Презентация PowerPoint</vt:lpstr>
      <vt:lpstr>Презентация PowerPoint</vt:lpstr>
      <vt:lpstr>Порядок размещения изменений Положения о закупке</vt:lpstr>
      <vt:lpstr>Примеры неправильно размещенной информации в ЕИС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Конкурентные и неконкурентные способы закупок</vt:lpstr>
      <vt:lpstr>Закупка у единственного поставщика (исполнителя, подрядчика)</vt:lpstr>
      <vt:lpstr>Позиция регулятора, контрольного органа, суда относительно установления случаев закупки у единственного поставщика (исполнителя, подрядчика)</vt:lpstr>
      <vt:lpstr>Требование к выбору закупки у едпоставщика</vt:lpstr>
      <vt:lpstr>Соответствие способов закупок  целям законодательства о закупках</vt:lpstr>
      <vt:lpstr>Заказчик вправе не размещать в единой информационной системе следующую информацию:</vt:lpstr>
      <vt:lpstr>Закупка у едпоставщика до 1 миллиона рублей это много или мало?</vt:lpstr>
      <vt:lpstr>Достаточно ли указать предельную сумму для закупок у едпоставщика</vt:lpstr>
      <vt:lpstr>Основание применения закупки у единственного поставщика (исполнителя, подрядчика)</vt:lpstr>
      <vt:lpstr>Дробление закупок</vt:lpstr>
      <vt:lpstr>Дробление закупок</vt:lpstr>
      <vt:lpstr>Систематическое заключение договоров по одному предмету</vt:lpstr>
      <vt:lpstr>Презентация PowerPoint</vt:lpstr>
      <vt:lpstr>Виды неконкурентных способов закупок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Схема проведения закупки в электронной форме у СМСП</vt:lpstr>
      <vt:lpstr>Особенности закупок в электронном магазине у СМСП на ЭТП Фабрикант</vt:lpstr>
      <vt:lpstr>Схема проведения закупки на ЭТП Фабрикант</vt:lpstr>
      <vt:lpstr>Сроки размещения информации о закупке на ЭТП</vt:lpstr>
      <vt:lpstr>Типы исключений из национального режима и на какие закупки распространяются</vt:lpstr>
      <vt:lpstr>Установление исключений из национального режима при проведении закупки в электронном магазине на ЭТП Фабрикант</vt:lpstr>
      <vt:lpstr>Презентация PowerPoint</vt:lpstr>
      <vt:lpstr>Презентация PowerPoint</vt:lpstr>
      <vt:lpstr>Заказчик отказался от закупки перед заключением договора</vt:lpstr>
      <vt:lpstr>Презентация PowerPoint</vt:lpstr>
      <vt:lpstr>Преимущества закупок в электронном магазине у СМСП</vt:lpstr>
      <vt:lpstr>Последствия для заказчика при невыполнении объема закупок у СМСП</vt:lpstr>
      <vt:lpstr>Презентация PowerPoint</vt:lpstr>
      <vt:lpstr>Разъяснения Федерального казначейства РФ</vt:lpstr>
      <vt:lpstr>Разъяснения Министерства финансов РФ</vt:lpstr>
      <vt:lpstr>Презентация PowerPoint</vt:lpstr>
      <vt:lpstr>Презентация PowerPoint</vt:lpstr>
      <vt:lpstr>Типы исключений из национального режима и на какие закупки распространяются</vt:lpstr>
      <vt:lpstr>При проведении каких неконкурентных способов закупок применяются исключения из национального режима? </vt:lpstr>
      <vt:lpstr>При закупке каких товаров необходимо устанавливать исключения из нацрежима?</vt:lpstr>
      <vt:lpstr>Презентация PowerPoint</vt:lpstr>
      <vt:lpstr>Презентация PowerPoint</vt:lpstr>
      <vt:lpstr>Закупки ЛП и ПП РФ № 1875</vt:lpstr>
      <vt:lpstr>Вопросы, возникающие при описании объекта закупки</vt:lpstr>
      <vt:lpstr>Общие правила не применения запретов и ограничений при осуществлении: (пп. И п. 4 ПП1875)</vt:lpstr>
      <vt:lpstr>Вопросы, возникающие при описании объекта закупки</vt:lpstr>
      <vt:lpstr>Вопросы, возникающие при описании объекта закупки</vt:lpstr>
      <vt:lpstr>Документы, подтверждающие страну происхождения товара</vt:lpstr>
      <vt:lpstr>Презентация PowerPoint</vt:lpstr>
      <vt:lpstr>Презентация PowerPoint</vt:lpstr>
      <vt:lpstr>Пример: закупка кроватей деревянных для детей</vt:lpstr>
      <vt:lpstr>Презентация PowerPoint</vt:lpstr>
      <vt:lpstr>Сколько реестровых номеров может быть в заявке участника</vt:lpstr>
      <vt:lpstr>Презентация PowerPoint</vt:lpstr>
      <vt:lpstr>Не верно применили ограничение при оценке заявок при рассмотрении 1 частей заявок при проведении аукциона в ЭФ</vt:lpstr>
      <vt:lpstr>При размещении извещения указан ОКПД2 на товар, в отношении которого ПП РФ 719 предусматриваются баллы, участник предлагает в составе заявки товар, соответствующий описанию объекта закупки, однако в РРПП такому товару присвоен другой ОКПД2, в отношении которого баллы не требуются.</vt:lpstr>
      <vt:lpstr>Пример рассмотрение заявки на предмет подтверждения страны происхождения товара</vt:lpstr>
      <vt:lpstr>Механизм применения запрета</vt:lpstr>
      <vt:lpstr>Не применение запрета – право или обязанность</vt:lpstr>
      <vt:lpstr>Когда запрет не применяется –(п. 5 ПП 1875) </vt:lpstr>
      <vt:lpstr>Если на территории РФ нет производства товара</vt:lpstr>
      <vt:lpstr>Заказчик дополнил характеристики, указанные в разрешении</vt:lpstr>
      <vt:lpstr>Когда запрет может не применяться –(п. 5 ПП 1875)</vt:lpstr>
      <vt:lpstr>Когда запрет может не применяться –(п. 5 ПП 1875)</vt:lpstr>
      <vt:lpstr>Не применение запрета</vt:lpstr>
      <vt:lpstr>Механизм установления ограничений</vt:lpstr>
      <vt:lpstr>Когда ограничение может не применяться –(п. 6 ПП 1875)</vt:lpstr>
      <vt:lpstr>Практика не применения ограничения</vt:lpstr>
      <vt:lpstr>О ранжировании заявок на участие в закупке при формировании протокола подачи ценовых предложений и протокола подведения итогов определения поставщика (подрядчика, исполнителя).</vt:lpstr>
      <vt:lpstr>Минфин разъяснил порядок действий комиссии заказчика, если в рамках одной закупки приобретается продукция, в отношении которой установлены разные «защитные» меры</vt:lpstr>
      <vt:lpstr>1. Клей канцелярский – 20.52.10.190 – запрет</vt:lpstr>
      <vt:lpstr>Пример предоставления преимущества в отношении товара российского происхождения:</vt:lpstr>
      <vt:lpstr>Презентация PowerPoint</vt:lpstr>
      <vt:lpstr>Особенности закупки автоматизированного рабочего места</vt:lpstr>
      <vt:lpstr>Изменение требований при закупке рыбной продукции с 01.07.2026</vt:lpstr>
      <vt:lpstr>Разъяснения контрольных органов– когда требовать документы, подтверждающие страну происхождения на рыбу</vt:lpstr>
      <vt:lpstr>Годовая отчетность корпоративных заказчиков</vt:lpstr>
      <vt:lpstr>Отчет об объеме закупок товаров российского происхождения, работ, услуг, соответственно выполняемых, оказываемых российскими гражданами, российскими юридическими лицами</vt:lpstr>
      <vt:lpstr>Общая информация</vt:lpstr>
      <vt:lpstr>Презентация PowerPoint</vt:lpstr>
      <vt:lpstr>Какие закупки включаются в отчет</vt:lpstr>
      <vt:lpstr>Основание включения товара в отчет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Tsygankov</dc:creator>
  <cp:lastModifiedBy>Елена Николаевна</cp:lastModifiedBy>
  <cp:revision>877</cp:revision>
  <dcterms:created xsi:type="dcterms:W3CDTF">2013-03-28T11:58:40Z</dcterms:created>
  <dcterms:modified xsi:type="dcterms:W3CDTF">2026-06-04T00:38:45Z</dcterms:modified>
</cp:coreProperties>
</file>