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7" r:id="rId3"/>
    <p:sldId id="1811" r:id="rId4"/>
    <p:sldId id="1760" r:id="rId5"/>
    <p:sldId id="1683" r:id="rId6"/>
    <p:sldId id="1752" r:id="rId7"/>
    <p:sldId id="393" r:id="rId8"/>
    <p:sldId id="445" r:id="rId9"/>
    <p:sldId id="1731" r:id="rId10"/>
    <p:sldId id="1730" r:id="rId11"/>
    <p:sldId id="444" r:id="rId12"/>
    <p:sldId id="1684" r:id="rId13"/>
    <p:sldId id="1685" r:id="rId14"/>
    <p:sldId id="1686" r:id="rId15"/>
    <p:sldId id="1687" r:id="rId16"/>
    <p:sldId id="1688" r:id="rId17"/>
    <p:sldId id="1689" r:id="rId18"/>
    <p:sldId id="1690" r:id="rId19"/>
    <p:sldId id="1691" r:id="rId20"/>
    <p:sldId id="1617" r:id="rId21"/>
    <p:sldId id="1692" r:id="rId22"/>
    <p:sldId id="1732" r:id="rId23"/>
    <p:sldId id="1733" r:id="rId24"/>
    <p:sldId id="1734" r:id="rId25"/>
    <p:sldId id="1762" r:id="rId26"/>
    <p:sldId id="1803" r:id="rId27"/>
    <p:sldId id="1761" r:id="rId28"/>
    <p:sldId id="1735" r:id="rId29"/>
    <p:sldId id="1763" r:id="rId30"/>
    <p:sldId id="1764" r:id="rId31"/>
    <p:sldId id="1736" r:id="rId32"/>
    <p:sldId id="1737" r:id="rId33"/>
    <p:sldId id="1802" r:id="rId34"/>
    <p:sldId id="1797" r:id="rId35"/>
    <p:sldId id="1800" r:id="rId36"/>
    <p:sldId id="1738" r:id="rId37"/>
    <p:sldId id="1801" r:id="rId38"/>
    <p:sldId id="1739" r:id="rId39"/>
    <p:sldId id="1804" r:id="rId40"/>
    <p:sldId id="1805" r:id="rId41"/>
    <p:sldId id="1725" r:id="rId42"/>
    <p:sldId id="1812" r:id="rId43"/>
    <p:sldId id="1813" r:id="rId44"/>
    <p:sldId id="1814" r:id="rId45"/>
    <p:sldId id="1815" r:id="rId46"/>
    <p:sldId id="1809" r:id="rId47"/>
    <p:sldId id="1724" r:id="rId48"/>
    <p:sldId id="1747" r:id="rId49"/>
    <p:sldId id="1744" r:id="rId50"/>
    <p:sldId id="1745" r:id="rId51"/>
    <p:sldId id="1743" r:id="rId52"/>
    <p:sldId id="1742" r:id="rId53"/>
    <p:sldId id="1746" r:id="rId54"/>
    <p:sldId id="1714" r:id="rId55"/>
    <p:sldId id="1715" r:id="rId56"/>
    <p:sldId id="1716" r:id="rId57"/>
    <p:sldId id="1717" r:id="rId58"/>
    <p:sldId id="1718" r:id="rId59"/>
    <p:sldId id="822" r:id="rId60"/>
    <p:sldId id="1790" r:id="rId61"/>
    <p:sldId id="1791" r:id="rId62"/>
    <p:sldId id="1792" r:id="rId63"/>
    <p:sldId id="827" r:id="rId64"/>
    <p:sldId id="823" r:id="rId65"/>
    <p:sldId id="1750" r:id="rId66"/>
    <p:sldId id="1816" r:id="rId67"/>
    <p:sldId id="1748" r:id="rId68"/>
    <p:sldId id="1817" r:id="rId69"/>
    <p:sldId id="1818" r:id="rId70"/>
    <p:sldId id="1819" r:id="rId71"/>
    <p:sldId id="1728" r:id="rId72"/>
    <p:sldId id="1729" r:id="rId73"/>
    <p:sldId id="1820" r:id="rId74"/>
    <p:sldId id="1821" r:id="rId75"/>
    <p:sldId id="1822" r:id="rId76"/>
    <p:sldId id="1825" r:id="rId77"/>
    <p:sldId id="1826" r:id="rId78"/>
    <p:sldId id="1824" r:id="rId79"/>
    <p:sldId id="1827" r:id="rId80"/>
    <p:sldId id="1828" r:id="rId81"/>
    <p:sldId id="846" r:id="rId82"/>
    <p:sldId id="847" r:id="rId83"/>
    <p:sldId id="848" r:id="rId84"/>
    <p:sldId id="850" r:id="rId85"/>
    <p:sldId id="851" r:id="rId86"/>
    <p:sldId id="852" r:id="rId87"/>
    <p:sldId id="853" r:id="rId88"/>
    <p:sldId id="854" r:id="rId89"/>
    <p:sldId id="849" r:id="rId90"/>
    <p:sldId id="1786" r:id="rId9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E720F-C422-46B4-A519-9E985A9D8760}" type="doc">
      <dgm:prSet loTypeId="urn:microsoft.com/office/officeart/2005/8/layout/process1" loCatId="process" qsTypeId="urn:microsoft.com/office/officeart/2005/8/quickstyle/simple1" qsCatId="simple" csTypeId="urn:microsoft.com/office/officeart/2005/8/colors/accent1_2" csCatId="accent1" phldr="1"/>
      <dgm:spPr/>
    </dgm:pt>
    <dgm:pt modelId="{AD52906D-99F5-4C6D-B02A-3E0534825593}">
      <dgm:prSet phldrT="[Текст]" custT="1"/>
      <dgm:spPr>
        <a:solidFill>
          <a:srgbClr val="0070C0"/>
        </a:solidFill>
      </dgm:spPr>
      <dgm:t>
        <a:bodyPr/>
        <a:lstStyle/>
        <a:p>
          <a:r>
            <a:rPr lang="ru-RU" sz="2100" dirty="0"/>
            <a:t>Письмо ФАС России </a:t>
          </a:r>
          <a:r>
            <a:rPr lang="ru-RU" sz="2100" b="0" i="0" dirty="0"/>
            <a:t>от 25.06.2020            </a:t>
          </a:r>
        </a:p>
        <a:p>
          <a:r>
            <a:rPr lang="ru-RU" sz="2100" b="0" i="0" dirty="0"/>
            <a:t>№ ИА/53616/20</a:t>
          </a:r>
          <a:endParaRPr lang="ru-RU" sz="2100" dirty="0"/>
        </a:p>
      </dgm:t>
    </dgm:pt>
    <dgm:pt modelId="{1C63A17D-FD5F-439A-9B9A-38FECB131127}" type="parTrans" cxnId="{D8A56020-0340-428F-9D0B-BF65311AC573}">
      <dgm:prSet/>
      <dgm:spPr/>
      <dgm:t>
        <a:bodyPr/>
        <a:lstStyle/>
        <a:p>
          <a:endParaRPr lang="ru-RU"/>
        </a:p>
      </dgm:t>
    </dgm:pt>
    <dgm:pt modelId="{01151B9B-8B07-408F-8DBD-813F73BA54B0}" type="sibTrans" cxnId="{D8A56020-0340-428F-9D0B-BF65311AC573}">
      <dgm:prSet/>
      <dgm:spPr/>
      <dgm:t>
        <a:bodyPr/>
        <a:lstStyle/>
        <a:p>
          <a:endParaRPr lang="ru-RU"/>
        </a:p>
      </dgm:t>
    </dgm:pt>
    <dgm:pt modelId="{E01AC607-19FC-457F-8FB6-56781C5C79C5}">
      <dgm:prSet phldrT="[Текст]" custT="1"/>
      <dgm:spPr>
        <a:solidFill>
          <a:srgbClr val="0070C0"/>
        </a:solidFill>
      </dgm:spPr>
      <dgm:t>
        <a:bodyPr/>
        <a:lstStyle/>
        <a:p>
          <a:r>
            <a:rPr lang="ru-RU" sz="2100" dirty="0"/>
            <a:t>Письмо Минфина России от 29.12.2025</a:t>
          </a:r>
        </a:p>
        <a:p>
          <a:r>
            <a:rPr lang="ru-RU" sz="2100" dirty="0"/>
            <a:t>№ 24-01-06/127713            </a:t>
          </a:r>
        </a:p>
      </dgm:t>
    </dgm:pt>
    <dgm:pt modelId="{450447AB-9971-40EB-8EF6-579416C45178}" type="parTrans" cxnId="{36869184-E3D2-4FDA-BE03-D01E9A75907B}">
      <dgm:prSet/>
      <dgm:spPr/>
      <dgm:t>
        <a:bodyPr/>
        <a:lstStyle/>
        <a:p>
          <a:endParaRPr lang="ru-RU"/>
        </a:p>
      </dgm:t>
    </dgm:pt>
    <dgm:pt modelId="{43522869-B7D9-4963-B78D-28F017C8E809}" type="sibTrans" cxnId="{36869184-E3D2-4FDA-BE03-D01E9A75907B}">
      <dgm:prSet/>
      <dgm:spPr/>
      <dgm:t>
        <a:bodyPr/>
        <a:lstStyle/>
        <a:p>
          <a:endParaRPr lang="ru-RU"/>
        </a:p>
      </dgm:t>
    </dgm:pt>
    <dgm:pt modelId="{BAE38984-B2F8-4E49-8F39-034EDA834E51}">
      <dgm:prSet phldrT="[Текст]" custT="1"/>
      <dgm:spPr>
        <a:solidFill>
          <a:srgbClr val="0070C0"/>
        </a:solidFill>
      </dgm:spPr>
      <dgm:t>
        <a:bodyPr/>
        <a:lstStyle/>
        <a:p>
          <a:r>
            <a:rPr lang="ru-RU" sz="2100" dirty="0"/>
            <a:t>Письмо Минфина России  от 11.03.2026                  № 24-06-09/19233, </a:t>
          </a:r>
          <a:r>
            <a:rPr lang="ru-RU" sz="1400" dirty="0"/>
            <a:t>(аналогичная позиция в письме </a:t>
          </a:r>
          <a:r>
            <a:rPr lang="ru-RU" sz="1400" b="0" i="0" dirty="0"/>
            <a:t>от 18.12.2023                  № 24-01-10/122331) </a:t>
          </a:r>
          <a:endParaRPr lang="ru-RU" sz="1400" dirty="0"/>
        </a:p>
      </dgm:t>
    </dgm:pt>
    <dgm:pt modelId="{984A2B37-807A-4DEC-A302-EB342A0A80F2}" type="parTrans" cxnId="{1ABD4FB3-9B48-448D-A929-24C0E819CAA1}">
      <dgm:prSet/>
      <dgm:spPr/>
      <dgm:t>
        <a:bodyPr/>
        <a:lstStyle/>
        <a:p>
          <a:endParaRPr lang="ru-RU"/>
        </a:p>
      </dgm:t>
    </dgm:pt>
    <dgm:pt modelId="{A5000900-8963-4938-BDFD-F5DC0968C6CC}" type="sibTrans" cxnId="{1ABD4FB3-9B48-448D-A929-24C0E819CAA1}">
      <dgm:prSet/>
      <dgm:spPr/>
      <dgm:t>
        <a:bodyPr/>
        <a:lstStyle/>
        <a:p>
          <a:endParaRPr lang="ru-RU"/>
        </a:p>
      </dgm:t>
    </dgm:pt>
    <dgm:pt modelId="{3E537DD1-9177-45BB-9909-D60BE98C96BE}" type="pres">
      <dgm:prSet presAssocID="{28DE720F-C422-46B4-A519-9E985A9D8760}" presName="Name0" presStyleCnt="0">
        <dgm:presLayoutVars>
          <dgm:dir/>
          <dgm:resizeHandles val="exact"/>
        </dgm:presLayoutVars>
      </dgm:prSet>
      <dgm:spPr/>
    </dgm:pt>
    <dgm:pt modelId="{2253B4A4-29F6-450D-B125-A72E61154024}" type="pres">
      <dgm:prSet presAssocID="{AD52906D-99F5-4C6D-B02A-3E0534825593}" presName="node" presStyleLbl="node1" presStyleIdx="0" presStyleCnt="3">
        <dgm:presLayoutVars>
          <dgm:bulletEnabled val="1"/>
        </dgm:presLayoutVars>
      </dgm:prSet>
      <dgm:spPr/>
    </dgm:pt>
    <dgm:pt modelId="{7C110797-5D6D-42C9-B4BE-836607D60484}" type="pres">
      <dgm:prSet presAssocID="{01151B9B-8B07-408F-8DBD-813F73BA54B0}" presName="sibTrans" presStyleLbl="sibTrans2D1" presStyleIdx="0" presStyleCnt="2"/>
      <dgm:spPr/>
    </dgm:pt>
    <dgm:pt modelId="{615C0213-A42D-4691-B18F-A5E3FD6D21AE}" type="pres">
      <dgm:prSet presAssocID="{01151B9B-8B07-408F-8DBD-813F73BA54B0}" presName="connectorText" presStyleLbl="sibTrans2D1" presStyleIdx="0" presStyleCnt="2"/>
      <dgm:spPr/>
    </dgm:pt>
    <dgm:pt modelId="{6D8EF222-1E6E-4C1E-A44F-077D2181B879}" type="pres">
      <dgm:prSet presAssocID="{E01AC607-19FC-457F-8FB6-56781C5C79C5}" presName="node" presStyleLbl="node1" presStyleIdx="1" presStyleCnt="3">
        <dgm:presLayoutVars>
          <dgm:bulletEnabled val="1"/>
        </dgm:presLayoutVars>
      </dgm:prSet>
      <dgm:spPr/>
    </dgm:pt>
    <dgm:pt modelId="{D471F265-A2B1-4E0C-8C58-54608AB51376}" type="pres">
      <dgm:prSet presAssocID="{43522869-B7D9-4963-B78D-28F017C8E809}" presName="sibTrans" presStyleLbl="sibTrans2D1" presStyleIdx="1" presStyleCnt="2"/>
      <dgm:spPr/>
    </dgm:pt>
    <dgm:pt modelId="{725DAA85-C4E3-4983-B455-4A1B5C040626}" type="pres">
      <dgm:prSet presAssocID="{43522869-B7D9-4963-B78D-28F017C8E809}" presName="connectorText" presStyleLbl="sibTrans2D1" presStyleIdx="1" presStyleCnt="2"/>
      <dgm:spPr/>
    </dgm:pt>
    <dgm:pt modelId="{7FBC6564-57C5-4CDF-AFA1-AAC92F6A43EA}" type="pres">
      <dgm:prSet presAssocID="{BAE38984-B2F8-4E49-8F39-034EDA834E51}" presName="node" presStyleLbl="node1" presStyleIdx="2" presStyleCnt="3">
        <dgm:presLayoutVars>
          <dgm:bulletEnabled val="1"/>
        </dgm:presLayoutVars>
      </dgm:prSet>
      <dgm:spPr/>
    </dgm:pt>
  </dgm:ptLst>
  <dgm:cxnLst>
    <dgm:cxn modelId="{F223221A-A479-407E-9684-39D635164E58}" type="presOf" srcId="{BAE38984-B2F8-4E49-8F39-034EDA834E51}" destId="{7FBC6564-57C5-4CDF-AFA1-AAC92F6A43EA}" srcOrd="0" destOrd="0" presId="urn:microsoft.com/office/officeart/2005/8/layout/process1"/>
    <dgm:cxn modelId="{D8A56020-0340-428F-9D0B-BF65311AC573}" srcId="{28DE720F-C422-46B4-A519-9E985A9D8760}" destId="{AD52906D-99F5-4C6D-B02A-3E0534825593}" srcOrd="0" destOrd="0" parTransId="{1C63A17D-FD5F-439A-9B9A-38FECB131127}" sibTransId="{01151B9B-8B07-408F-8DBD-813F73BA54B0}"/>
    <dgm:cxn modelId="{CA9DBD5C-02CA-40C8-A2D7-6BB0C3CDD1B0}" type="presOf" srcId="{AD52906D-99F5-4C6D-B02A-3E0534825593}" destId="{2253B4A4-29F6-450D-B125-A72E61154024}" srcOrd="0" destOrd="0" presId="urn:microsoft.com/office/officeart/2005/8/layout/process1"/>
    <dgm:cxn modelId="{6A1FF779-9DE5-4F2B-A43B-A0A0BEB7E268}" type="presOf" srcId="{01151B9B-8B07-408F-8DBD-813F73BA54B0}" destId="{615C0213-A42D-4691-B18F-A5E3FD6D21AE}" srcOrd="1" destOrd="0" presId="urn:microsoft.com/office/officeart/2005/8/layout/process1"/>
    <dgm:cxn modelId="{2B7DD97D-9B05-46FD-901F-7B5FDB7E9FB4}" type="presOf" srcId="{28DE720F-C422-46B4-A519-9E985A9D8760}" destId="{3E537DD1-9177-45BB-9909-D60BE98C96BE}" srcOrd="0" destOrd="0" presId="urn:microsoft.com/office/officeart/2005/8/layout/process1"/>
    <dgm:cxn modelId="{36869184-E3D2-4FDA-BE03-D01E9A75907B}" srcId="{28DE720F-C422-46B4-A519-9E985A9D8760}" destId="{E01AC607-19FC-457F-8FB6-56781C5C79C5}" srcOrd="1" destOrd="0" parTransId="{450447AB-9971-40EB-8EF6-579416C45178}" sibTransId="{43522869-B7D9-4963-B78D-28F017C8E809}"/>
    <dgm:cxn modelId="{31C3EF92-FCB2-4CB3-BADA-3947ACEF60D5}" type="presOf" srcId="{01151B9B-8B07-408F-8DBD-813F73BA54B0}" destId="{7C110797-5D6D-42C9-B4BE-836607D60484}" srcOrd="0" destOrd="0" presId="urn:microsoft.com/office/officeart/2005/8/layout/process1"/>
    <dgm:cxn modelId="{1ABD4FB3-9B48-448D-A929-24C0E819CAA1}" srcId="{28DE720F-C422-46B4-A519-9E985A9D8760}" destId="{BAE38984-B2F8-4E49-8F39-034EDA834E51}" srcOrd="2" destOrd="0" parTransId="{984A2B37-807A-4DEC-A302-EB342A0A80F2}" sibTransId="{A5000900-8963-4938-BDFD-F5DC0968C6CC}"/>
    <dgm:cxn modelId="{6E8899BE-1851-45E9-90FA-1F4CFF5D62CD}" type="presOf" srcId="{43522869-B7D9-4963-B78D-28F017C8E809}" destId="{725DAA85-C4E3-4983-B455-4A1B5C040626}" srcOrd="1" destOrd="0" presId="urn:microsoft.com/office/officeart/2005/8/layout/process1"/>
    <dgm:cxn modelId="{9D3993C8-A889-44C8-9C1A-77E8D5B64E7F}" type="presOf" srcId="{43522869-B7D9-4963-B78D-28F017C8E809}" destId="{D471F265-A2B1-4E0C-8C58-54608AB51376}" srcOrd="0" destOrd="0" presId="urn:microsoft.com/office/officeart/2005/8/layout/process1"/>
    <dgm:cxn modelId="{31F7D1DD-CAE3-4008-878B-0BB888E385BE}" type="presOf" srcId="{E01AC607-19FC-457F-8FB6-56781C5C79C5}" destId="{6D8EF222-1E6E-4C1E-A44F-077D2181B879}" srcOrd="0" destOrd="0" presId="urn:microsoft.com/office/officeart/2005/8/layout/process1"/>
    <dgm:cxn modelId="{B93017B6-80A7-4A91-9A63-CFAC5BB86ACC}" type="presParOf" srcId="{3E537DD1-9177-45BB-9909-D60BE98C96BE}" destId="{2253B4A4-29F6-450D-B125-A72E61154024}" srcOrd="0" destOrd="0" presId="urn:microsoft.com/office/officeart/2005/8/layout/process1"/>
    <dgm:cxn modelId="{9CDBAFBA-321E-4F74-9881-0FDCD0AC5D9C}" type="presParOf" srcId="{3E537DD1-9177-45BB-9909-D60BE98C96BE}" destId="{7C110797-5D6D-42C9-B4BE-836607D60484}" srcOrd="1" destOrd="0" presId="urn:microsoft.com/office/officeart/2005/8/layout/process1"/>
    <dgm:cxn modelId="{9F8B6D0A-6BE7-4948-9362-8EF83EF5C4C0}" type="presParOf" srcId="{7C110797-5D6D-42C9-B4BE-836607D60484}" destId="{615C0213-A42D-4691-B18F-A5E3FD6D21AE}" srcOrd="0" destOrd="0" presId="urn:microsoft.com/office/officeart/2005/8/layout/process1"/>
    <dgm:cxn modelId="{C6CD59E8-99B8-4032-9F3F-A3FF2DD6A665}" type="presParOf" srcId="{3E537DD1-9177-45BB-9909-D60BE98C96BE}" destId="{6D8EF222-1E6E-4C1E-A44F-077D2181B879}" srcOrd="2" destOrd="0" presId="urn:microsoft.com/office/officeart/2005/8/layout/process1"/>
    <dgm:cxn modelId="{69E30AB1-C065-4F48-B62B-0F36804C79C4}" type="presParOf" srcId="{3E537DD1-9177-45BB-9909-D60BE98C96BE}" destId="{D471F265-A2B1-4E0C-8C58-54608AB51376}" srcOrd="3" destOrd="0" presId="urn:microsoft.com/office/officeart/2005/8/layout/process1"/>
    <dgm:cxn modelId="{31B5A490-E197-47E3-9FAB-5F9E75A0D646}" type="presParOf" srcId="{D471F265-A2B1-4E0C-8C58-54608AB51376}" destId="{725DAA85-C4E3-4983-B455-4A1B5C040626}" srcOrd="0" destOrd="0" presId="urn:microsoft.com/office/officeart/2005/8/layout/process1"/>
    <dgm:cxn modelId="{49CC6AE9-15AE-4BAD-B61A-89887DC85723}" type="presParOf" srcId="{3E537DD1-9177-45BB-9909-D60BE98C96BE}" destId="{7FBC6564-57C5-4CDF-AFA1-AAC92F6A43E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0FA31-C4CF-4E69-8904-3BD67CE9C1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108C1C0-C88A-4334-9748-B9C0C1B17A41}">
      <dgm:prSet/>
      <dgm:spPr/>
      <dgm:t>
        <a:bodyPr/>
        <a:lstStyle/>
        <a:p>
          <a:r>
            <a:rPr lang="ru-RU" b="0" i="0"/>
            <a:t>Решением Верховного Суда РФ от 04.02.2021 № АКПИ20-959 отказано в иске об оспаривании указанного письма ФАС. </a:t>
          </a:r>
          <a:endParaRPr lang="ru-RU"/>
        </a:p>
      </dgm:t>
    </dgm:pt>
    <dgm:pt modelId="{30B74C8B-6884-4503-B033-E27C0E3DB2A5}" type="parTrans" cxnId="{E92AAD1E-E8E5-4C27-9A9B-9420D50AE6B8}">
      <dgm:prSet/>
      <dgm:spPr/>
      <dgm:t>
        <a:bodyPr/>
        <a:lstStyle/>
        <a:p>
          <a:endParaRPr lang="ru-RU"/>
        </a:p>
      </dgm:t>
    </dgm:pt>
    <dgm:pt modelId="{65561BDC-AD28-4C40-B7CC-E47DBDB89194}" type="sibTrans" cxnId="{E92AAD1E-E8E5-4C27-9A9B-9420D50AE6B8}">
      <dgm:prSet/>
      <dgm:spPr/>
      <dgm:t>
        <a:bodyPr/>
        <a:lstStyle/>
        <a:p>
          <a:endParaRPr lang="ru-RU"/>
        </a:p>
      </dgm:t>
    </dgm:pt>
    <dgm:pt modelId="{32B25BFD-18B0-4A29-AF8D-BC5001A31BEF}">
      <dgm:prSet/>
      <dgm:spPr/>
      <dgm:t>
        <a:bodyPr/>
        <a:lstStyle/>
        <a:p>
          <a:r>
            <a:rPr lang="ru-RU" b="0" i="0" dirty="0"/>
            <a:t>В письмах Минфина от 28.07.2025 № 24-06-09/72841,                  от 18.12.2023 </a:t>
          </a:r>
          <a:r>
            <a:rPr lang="en-US" b="0" i="0" dirty="0"/>
            <a:t>N 24-01-10/122331</a:t>
          </a:r>
          <a:r>
            <a:rPr lang="ru-RU" b="0" i="0" dirty="0"/>
            <a:t> отражены аналогичные признаки поставляемого товара и необходимость выделения товаров и указания их характеристик.</a:t>
          </a:r>
          <a:endParaRPr lang="ru-RU" dirty="0"/>
        </a:p>
      </dgm:t>
    </dgm:pt>
    <dgm:pt modelId="{AE1661C2-3CDE-4121-A531-9AAE9483A7CE}" type="parTrans" cxnId="{C10DF5FF-F82D-43B9-BACE-450FD05683DC}">
      <dgm:prSet/>
      <dgm:spPr/>
      <dgm:t>
        <a:bodyPr/>
        <a:lstStyle/>
        <a:p>
          <a:endParaRPr lang="ru-RU"/>
        </a:p>
      </dgm:t>
    </dgm:pt>
    <dgm:pt modelId="{0CBE22E4-3439-4C08-B5C5-E86E0FA5207A}" type="sibTrans" cxnId="{C10DF5FF-F82D-43B9-BACE-450FD05683DC}">
      <dgm:prSet/>
      <dgm:spPr/>
      <dgm:t>
        <a:bodyPr/>
        <a:lstStyle/>
        <a:p>
          <a:endParaRPr lang="ru-RU"/>
        </a:p>
      </dgm:t>
    </dgm:pt>
    <dgm:pt modelId="{F2833F4F-11CE-4CB4-880F-D2B4BD470504}" type="pres">
      <dgm:prSet presAssocID="{D170FA31-C4CF-4E69-8904-3BD67CE9C100}" presName="linear" presStyleCnt="0">
        <dgm:presLayoutVars>
          <dgm:animLvl val="lvl"/>
          <dgm:resizeHandles val="exact"/>
        </dgm:presLayoutVars>
      </dgm:prSet>
      <dgm:spPr/>
    </dgm:pt>
    <dgm:pt modelId="{470ECD4F-D7A9-4C76-A8D4-98FDB5500740}" type="pres">
      <dgm:prSet presAssocID="{3108C1C0-C88A-4334-9748-B9C0C1B17A41}" presName="parentText" presStyleLbl="node1" presStyleIdx="0" presStyleCnt="2">
        <dgm:presLayoutVars>
          <dgm:chMax val="0"/>
          <dgm:bulletEnabled val="1"/>
        </dgm:presLayoutVars>
      </dgm:prSet>
      <dgm:spPr/>
    </dgm:pt>
    <dgm:pt modelId="{C926E5B2-1A1E-4C7D-9A1A-6C8BA8434FAB}" type="pres">
      <dgm:prSet presAssocID="{65561BDC-AD28-4C40-B7CC-E47DBDB89194}" presName="spacer" presStyleCnt="0"/>
      <dgm:spPr/>
    </dgm:pt>
    <dgm:pt modelId="{FE4E4357-9ED5-4D7A-B710-B4F4F7295D5E}" type="pres">
      <dgm:prSet presAssocID="{32B25BFD-18B0-4A29-AF8D-BC5001A31BEF}" presName="parentText" presStyleLbl="node1" presStyleIdx="1" presStyleCnt="2" custLinFactNeighborX="-296">
        <dgm:presLayoutVars>
          <dgm:chMax val="0"/>
          <dgm:bulletEnabled val="1"/>
        </dgm:presLayoutVars>
      </dgm:prSet>
      <dgm:spPr/>
    </dgm:pt>
  </dgm:ptLst>
  <dgm:cxnLst>
    <dgm:cxn modelId="{A1806B14-099C-4465-821D-1C2A3493FC42}" type="presOf" srcId="{3108C1C0-C88A-4334-9748-B9C0C1B17A41}" destId="{470ECD4F-D7A9-4C76-A8D4-98FDB5500740}" srcOrd="0" destOrd="0" presId="urn:microsoft.com/office/officeart/2005/8/layout/vList2"/>
    <dgm:cxn modelId="{E92AAD1E-E8E5-4C27-9A9B-9420D50AE6B8}" srcId="{D170FA31-C4CF-4E69-8904-3BD67CE9C100}" destId="{3108C1C0-C88A-4334-9748-B9C0C1B17A41}" srcOrd="0" destOrd="0" parTransId="{30B74C8B-6884-4503-B033-E27C0E3DB2A5}" sibTransId="{65561BDC-AD28-4C40-B7CC-E47DBDB89194}"/>
    <dgm:cxn modelId="{B3654FAA-C85F-4B33-94EE-C0F71EDFAB49}" type="presOf" srcId="{32B25BFD-18B0-4A29-AF8D-BC5001A31BEF}" destId="{FE4E4357-9ED5-4D7A-B710-B4F4F7295D5E}" srcOrd="0" destOrd="0" presId="urn:microsoft.com/office/officeart/2005/8/layout/vList2"/>
    <dgm:cxn modelId="{B2AE14F4-DD2E-4160-9491-34755E1FFBFF}" type="presOf" srcId="{D170FA31-C4CF-4E69-8904-3BD67CE9C100}" destId="{F2833F4F-11CE-4CB4-880F-D2B4BD470504}" srcOrd="0" destOrd="0" presId="urn:microsoft.com/office/officeart/2005/8/layout/vList2"/>
    <dgm:cxn modelId="{C10DF5FF-F82D-43B9-BACE-450FD05683DC}" srcId="{D170FA31-C4CF-4E69-8904-3BD67CE9C100}" destId="{32B25BFD-18B0-4A29-AF8D-BC5001A31BEF}" srcOrd="1" destOrd="0" parTransId="{AE1661C2-3CDE-4121-A531-9AAE9483A7CE}" sibTransId="{0CBE22E4-3439-4C08-B5C5-E86E0FA5207A}"/>
    <dgm:cxn modelId="{DBC48161-28A4-49EE-AB23-FE94B42A4D7F}" type="presParOf" srcId="{F2833F4F-11CE-4CB4-880F-D2B4BD470504}" destId="{470ECD4F-D7A9-4C76-A8D4-98FDB5500740}" srcOrd="0" destOrd="0" presId="urn:microsoft.com/office/officeart/2005/8/layout/vList2"/>
    <dgm:cxn modelId="{438EFD6B-5353-4313-BFF3-90FE3A1A9D44}" type="presParOf" srcId="{F2833F4F-11CE-4CB4-880F-D2B4BD470504}" destId="{C926E5B2-1A1E-4C7D-9A1A-6C8BA8434FAB}" srcOrd="1" destOrd="0" presId="urn:microsoft.com/office/officeart/2005/8/layout/vList2"/>
    <dgm:cxn modelId="{5E25E086-B299-42EE-B10D-8F3ADC24086F}" type="presParOf" srcId="{F2833F4F-11CE-4CB4-880F-D2B4BD470504}" destId="{FE4E4357-9ED5-4D7A-B710-B4F4F7295D5E}"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E720F-C422-46B4-A519-9E985A9D8760}" type="doc">
      <dgm:prSet loTypeId="urn:microsoft.com/office/officeart/2005/8/layout/vProcess5" loCatId="process" qsTypeId="urn:microsoft.com/office/officeart/2005/8/quickstyle/simple1" qsCatId="simple" csTypeId="urn:microsoft.com/office/officeart/2005/8/colors/accent1_2" csCatId="accent1" phldr="1"/>
      <dgm:spPr/>
    </dgm:pt>
    <dgm:pt modelId="{AD52906D-99F5-4C6D-B02A-3E0534825593}">
      <dgm:prSet phldrT="[Текст]" custT="1"/>
      <dgm:spPr>
        <a:solidFill>
          <a:srgbClr val="002060"/>
        </a:solidFill>
      </dgm:spPr>
      <dgm:t>
        <a:bodyPr/>
        <a:lstStyle/>
        <a:p>
          <a:r>
            <a:rPr lang="ru-RU" sz="1600" b="1" dirty="0">
              <a:latin typeface="Arial" panose="020B0604020202020204" pitchFamily="34" charset="0"/>
              <a:cs typeface="Arial" panose="020B0604020202020204" pitchFamily="34" charset="0"/>
            </a:rPr>
            <a:t>Решение ФАС России по делу № 28/06/105-4347/2025, закупка № 0132600032725001073 (СМР школы)</a:t>
          </a:r>
          <a:endParaRPr lang="ru-RU" sz="1600" dirty="0"/>
        </a:p>
      </dgm:t>
    </dgm:pt>
    <dgm:pt modelId="{1C63A17D-FD5F-439A-9B9A-38FECB131127}" type="parTrans" cxnId="{D8A56020-0340-428F-9D0B-BF65311AC573}">
      <dgm:prSet/>
      <dgm:spPr/>
      <dgm:t>
        <a:bodyPr/>
        <a:lstStyle/>
        <a:p>
          <a:endParaRPr lang="ru-RU"/>
        </a:p>
      </dgm:t>
    </dgm:pt>
    <dgm:pt modelId="{01151B9B-8B07-408F-8DBD-813F73BA54B0}" type="sibTrans" cxnId="{D8A56020-0340-428F-9D0B-BF65311AC573}">
      <dgm:prSet/>
      <dgm:spPr>
        <a:solidFill>
          <a:schemeClr val="accent3">
            <a:alpha val="90000"/>
          </a:schemeClr>
        </a:solidFill>
      </dgm:spPr>
      <dgm:t>
        <a:bodyPr/>
        <a:lstStyle/>
        <a:p>
          <a:endParaRPr lang="ru-RU"/>
        </a:p>
      </dgm:t>
    </dgm:pt>
    <dgm:pt modelId="{E01AC607-19FC-457F-8FB6-56781C5C79C5}">
      <dgm:prSet phldrT="[Текст]"/>
      <dgm:spPr>
        <a:solidFill>
          <a:srgbClr val="002060"/>
        </a:solidFill>
      </dgm:spPr>
      <dgm:t>
        <a:bodyPr/>
        <a:lstStyle/>
        <a:p>
          <a:r>
            <a:rPr lang="ru-RU" b="1" dirty="0">
              <a:latin typeface="Arial" panose="020B0604020202020204" pitchFamily="34" charset="0"/>
              <a:cs typeface="Arial" panose="020B0604020202020204" pitchFamily="34" charset="0"/>
            </a:rPr>
            <a:t>Монтируемое оборудования - </a:t>
          </a:r>
          <a:r>
            <a:rPr lang="ru-RU" dirty="0">
              <a:latin typeface="Arial" panose="020B0604020202020204" pitchFamily="34" charset="0"/>
              <a:cs typeface="Arial" panose="020B0604020202020204" pitchFamily="34" charset="0"/>
            </a:rPr>
            <a:t>необходимое для обеспечения эксплуатации ОКС, его поставка и установка невозможны впоследствии без изменения проектных конструктивных решений ОКС, то есть оборудование, которое неразрывно связано с выполняемыми работами (инженерное оборудование, системы вентиляции, искусственного освещения и т.д.), монтаж которого должен осуществляться во время выполнения работ и которое необходимо для ввода объекта в эксплуатацию</a:t>
          </a:r>
          <a:endParaRPr lang="ru-RU" dirty="0"/>
        </a:p>
      </dgm:t>
    </dgm:pt>
    <dgm:pt modelId="{450447AB-9971-40EB-8EF6-579416C45178}" type="parTrans" cxnId="{36869184-E3D2-4FDA-BE03-D01E9A75907B}">
      <dgm:prSet/>
      <dgm:spPr/>
      <dgm:t>
        <a:bodyPr/>
        <a:lstStyle/>
        <a:p>
          <a:endParaRPr lang="ru-RU"/>
        </a:p>
      </dgm:t>
    </dgm:pt>
    <dgm:pt modelId="{43522869-B7D9-4963-B78D-28F017C8E809}" type="sibTrans" cxnId="{36869184-E3D2-4FDA-BE03-D01E9A75907B}">
      <dgm:prSet/>
      <dgm:spPr>
        <a:solidFill>
          <a:schemeClr val="accent3">
            <a:alpha val="90000"/>
          </a:schemeClr>
        </a:solidFill>
      </dgm:spPr>
      <dgm:t>
        <a:bodyPr/>
        <a:lstStyle/>
        <a:p>
          <a:endParaRPr lang="ru-RU"/>
        </a:p>
      </dgm:t>
    </dgm:pt>
    <dgm:pt modelId="{BAE38984-B2F8-4E49-8F39-034EDA834E51}">
      <dgm:prSet phldrT="[Текст]"/>
      <dgm:spPr>
        <a:solidFill>
          <a:srgbClr val="002060"/>
        </a:solidFill>
      </dgm:spPr>
      <dgm:t>
        <a:bodyPr/>
        <a:lstStyle/>
        <a:p>
          <a:r>
            <a:rPr lang="ru-RU" b="1" dirty="0">
              <a:latin typeface="Arial" panose="020B0604020202020204" pitchFamily="34" charset="0"/>
              <a:cs typeface="Arial" panose="020B0604020202020204" pitchFamily="34" charset="0"/>
            </a:rPr>
            <a:t>Немонтируемое оборудование </a:t>
          </a:r>
          <a:r>
            <a:rPr lang="ru-RU" dirty="0">
              <a:latin typeface="Arial" panose="020B0604020202020204" pitchFamily="34" charset="0"/>
              <a:cs typeface="Arial" panose="020B0604020202020204" pitchFamily="34" charset="0"/>
            </a:rPr>
            <a:t>– не относится к оборудованию, обеспечивающему эксплуатацию ОКС.</a:t>
          </a:r>
          <a:endParaRPr lang="ru-RU" dirty="0"/>
        </a:p>
      </dgm:t>
    </dgm:pt>
    <dgm:pt modelId="{984A2B37-807A-4DEC-A302-EB342A0A80F2}" type="parTrans" cxnId="{1ABD4FB3-9B48-448D-A929-24C0E819CAA1}">
      <dgm:prSet/>
      <dgm:spPr/>
      <dgm:t>
        <a:bodyPr/>
        <a:lstStyle/>
        <a:p>
          <a:endParaRPr lang="ru-RU"/>
        </a:p>
      </dgm:t>
    </dgm:pt>
    <dgm:pt modelId="{A5000900-8963-4938-BDFD-F5DC0968C6CC}" type="sibTrans" cxnId="{1ABD4FB3-9B48-448D-A929-24C0E819CAA1}">
      <dgm:prSet/>
      <dgm:spPr/>
      <dgm:t>
        <a:bodyPr/>
        <a:lstStyle/>
        <a:p>
          <a:endParaRPr lang="ru-RU"/>
        </a:p>
      </dgm:t>
    </dgm:pt>
    <dgm:pt modelId="{D9F5CC8F-1887-43B7-ABA8-3ED5415CCA63}" type="pres">
      <dgm:prSet presAssocID="{28DE720F-C422-46B4-A519-9E985A9D8760}" presName="outerComposite" presStyleCnt="0">
        <dgm:presLayoutVars>
          <dgm:chMax val="5"/>
          <dgm:dir/>
          <dgm:resizeHandles val="exact"/>
        </dgm:presLayoutVars>
      </dgm:prSet>
      <dgm:spPr/>
    </dgm:pt>
    <dgm:pt modelId="{E8D0167B-F402-4AE3-B1B8-7BF5904F0684}" type="pres">
      <dgm:prSet presAssocID="{28DE720F-C422-46B4-A519-9E985A9D8760}" presName="dummyMaxCanvas" presStyleCnt="0">
        <dgm:presLayoutVars/>
      </dgm:prSet>
      <dgm:spPr/>
    </dgm:pt>
    <dgm:pt modelId="{B441CDEF-6688-45D9-AEF3-95AD86D1BE67}" type="pres">
      <dgm:prSet presAssocID="{28DE720F-C422-46B4-A519-9E985A9D8760}" presName="ThreeNodes_1" presStyleLbl="node1" presStyleIdx="0" presStyleCnt="3" custScaleX="105627">
        <dgm:presLayoutVars>
          <dgm:bulletEnabled val="1"/>
        </dgm:presLayoutVars>
      </dgm:prSet>
      <dgm:spPr/>
    </dgm:pt>
    <dgm:pt modelId="{40B2991E-3408-497F-8C5C-41DC3CCD5C94}" type="pres">
      <dgm:prSet presAssocID="{28DE720F-C422-46B4-A519-9E985A9D8760}" presName="ThreeNodes_2" presStyleLbl="node1" presStyleIdx="1" presStyleCnt="3" custScaleY="121385">
        <dgm:presLayoutVars>
          <dgm:bulletEnabled val="1"/>
        </dgm:presLayoutVars>
      </dgm:prSet>
      <dgm:spPr/>
    </dgm:pt>
    <dgm:pt modelId="{AC752D1B-4B42-4340-9982-390D8CEC275F}" type="pres">
      <dgm:prSet presAssocID="{28DE720F-C422-46B4-A519-9E985A9D8760}" presName="ThreeNodes_3" presStyleLbl="node1" presStyleIdx="2" presStyleCnt="3">
        <dgm:presLayoutVars>
          <dgm:bulletEnabled val="1"/>
        </dgm:presLayoutVars>
      </dgm:prSet>
      <dgm:spPr/>
    </dgm:pt>
    <dgm:pt modelId="{0A38D7BF-4A99-426F-AB26-B22A91B51CE4}" type="pres">
      <dgm:prSet presAssocID="{28DE720F-C422-46B4-A519-9E985A9D8760}" presName="ThreeConn_1-2" presStyleLbl="fgAccFollowNode1" presStyleIdx="0" presStyleCnt="2">
        <dgm:presLayoutVars>
          <dgm:bulletEnabled val="1"/>
        </dgm:presLayoutVars>
      </dgm:prSet>
      <dgm:spPr/>
    </dgm:pt>
    <dgm:pt modelId="{2C3B835C-005C-4C5C-AAFE-EA3CA1A9C1AE}" type="pres">
      <dgm:prSet presAssocID="{28DE720F-C422-46B4-A519-9E985A9D8760}" presName="ThreeConn_2-3" presStyleLbl="fgAccFollowNode1" presStyleIdx="1" presStyleCnt="2">
        <dgm:presLayoutVars>
          <dgm:bulletEnabled val="1"/>
        </dgm:presLayoutVars>
      </dgm:prSet>
      <dgm:spPr/>
    </dgm:pt>
    <dgm:pt modelId="{E89BF1E0-C4B3-4BC9-B705-211E78E470B3}" type="pres">
      <dgm:prSet presAssocID="{28DE720F-C422-46B4-A519-9E985A9D8760}" presName="ThreeNodes_1_text" presStyleLbl="node1" presStyleIdx="2" presStyleCnt="3">
        <dgm:presLayoutVars>
          <dgm:bulletEnabled val="1"/>
        </dgm:presLayoutVars>
      </dgm:prSet>
      <dgm:spPr/>
    </dgm:pt>
    <dgm:pt modelId="{E4EDE1DC-C9AF-4229-9D6F-1D0E889105B2}" type="pres">
      <dgm:prSet presAssocID="{28DE720F-C422-46B4-A519-9E985A9D8760}" presName="ThreeNodes_2_text" presStyleLbl="node1" presStyleIdx="2" presStyleCnt="3">
        <dgm:presLayoutVars>
          <dgm:bulletEnabled val="1"/>
        </dgm:presLayoutVars>
      </dgm:prSet>
      <dgm:spPr/>
    </dgm:pt>
    <dgm:pt modelId="{E3FE61A9-C429-4C2D-BE2B-C825A1ACC8A4}" type="pres">
      <dgm:prSet presAssocID="{28DE720F-C422-46B4-A519-9E985A9D8760}" presName="ThreeNodes_3_text" presStyleLbl="node1" presStyleIdx="2" presStyleCnt="3">
        <dgm:presLayoutVars>
          <dgm:bulletEnabled val="1"/>
        </dgm:presLayoutVars>
      </dgm:prSet>
      <dgm:spPr/>
    </dgm:pt>
  </dgm:ptLst>
  <dgm:cxnLst>
    <dgm:cxn modelId="{2DD4F810-7089-4710-9D1C-B0CDE1489F79}" type="presOf" srcId="{AD52906D-99F5-4C6D-B02A-3E0534825593}" destId="{E89BF1E0-C4B3-4BC9-B705-211E78E470B3}" srcOrd="1" destOrd="0" presId="urn:microsoft.com/office/officeart/2005/8/layout/vProcess5"/>
    <dgm:cxn modelId="{E783CB1C-B0EE-4E63-8B18-07BF0C119322}" type="presOf" srcId="{BAE38984-B2F8-4E49-8F39-034EDA834E51}" destId="{AC752D1B-4B42-4340-9982-390D8CEC275F}" srcOrd="0" destOrd="0" presId="urn:microsoft.com/office/officeart/2005/8/layout/vProcess5"/>
    <dgm:cxn modelId="{D8A56020-0340-428F-9D0B-BF65311AC573}" srcId="{28DE720F-C422-46B4-A519-9E985A9D8760}" destId="{AD52906D-99F5-4C6D-B02A-3E0534825593}" srcOrd="0" destOrd="0" parTransId="{1C63A17D-FD5F-439A-9B9A-38FECB131127}" sibTransId="{01151B9B-8B07-408F-8DBD-813F73BA54B0}"/>
    <dgm:cxn modelId="{E2A07C42-6DCB-4142-9BA9-82E16DB8C6E3}" type="presOf" srcId="{43522869-B7D9-4963-B78D-28F017C8E809}" destId="{2C3B835C-005C-4C5C-AAFE-EA3CA1A9C1AE}" srcOrd="0" destOrd="0" presId="urn:microsoft.com/office/officeart/2005/8/layout/vProcess5"/>
    <dgm:cxn modelId="{FCCD404B-9D29-4396-8885-722CD669899C}" type="presOf" srcId="{01151B9B-8B07-408F-8DBD-813F73BA54B0}" destId="{0A38D7BF-4A99-426F-AB26-B22A91B51CE4}" srcOrd="0" destOrd="0" presId="urn:microsoft.com/office/officeart/2005/8/layout/vProcess5"/>
    <dgm:cxn modelId="{CB842A4E-31A9-40F8-A8CE-2B80CAC553A6}" type="presOf" srcId="{AD52906D-99F5-4C6D-B02A-3E0534825593}" destId="{B441CDEF-6688-45D9-AEF3-95AD86D1BE67}" srcOrd="0" destOrd="0" presId="urn:microsoft.com/office/officeart/2005/8/layout/vProcess5"/>
    <dgm:cxn modelId="{ED06C052-8851-48E4-A1D5-E678A89195B8}" type="presOf" srcId="{E01AC607-19FC-457F-8FB6-56781C5C79C5}" destId="{E4EDE1DC-C9AF-4229-9D6F-1D0E889105B2}" srcOrd="1" destOrd="0" presId="urn:microsoft.com/office/officeart/2005/8/layout/vProcess5"/>
    <dgm:cxn modelId="{31C3DE53-3DD0-43FF-B763-E85203376BFA}" type="presOf" srcId="{E01AC607-19FC-457F-8FB6-56781C5C79C5}" destId="{40B2991E-3408-497F-8C5C-41DC3CCD5C94}" srcOrd="0" destOrd="0" presId="urn:microsoft.com/office/officeart/2005/8/layout/vProcess5"/>
    <dgm:cxn modelId="{36869184-E3D2-4FDA-BE03-D01E9A75907B}" srcId="{28DE720F-C422-46B4-A519-9E985A9D8760}" destId="{E01AC607-19FC-457F-8FB6-56781C5C79C5}" srcOrd="1" destOrd="0" parTransId="{450447AB-9971-40EB-8EF6-579416C45178}" sibTransId="{43522869-B7D9-4963-B78D-28F017C8E809}"/>
    <dgm:cxn modelId="{1ABD4FB3-9B48-448D-A929-24C0E819CAA1}" srcId="{28DE720F-C422-46B4-A519-9E985A9D8760}" destId="{BAE38984-B2F8-4E49-8F39-034EDA834E51}" srcOrd="2" destOrd="0" parTransId="{984A2B37-807A-4DEC-A302-EB342A0A80F2}" sibTransId="{A5000900-8963-4938-BDFD-F5DC0968C6CC}"/>
    <dgm:cxn modelId="{C0DB3DD7-4470-4191-A3E7-4E98B5833C54}" type="presOf" srcId="{28DE720F-C422-46B4-A519-9E985A9D8760}" destId="{D9F5CC8F-1887-43B7-ABA8-3ED5415CCA63}" srcOrd="0" destOrd="0" presId="urn:microsoft.com/office/officeart/2005/8/layout/vProcess5"/>
    <dgm:cxn modelId="{2B9A86DC-FD82-4BAB-852F-C83C26860E18}" type="presOf" srcId="{BAE38984-B2F8-4E49-8F39-034EDA834E51}" destId="{E3FE61A9-C429-4C2D-BE2B-C825A1ACC8A4}" srcOrd="1" destOrd="0" presId="urn:microsoft.com/office/officeart/2005/8/layout/vProcess5"/>
    <dgm:cxn modelId="{DBF1FDB0-789C-4CF5-A780-D564341C8628}" type="presParOf" srcId="{D9F5CC8F-1887-43B7-ABA8-3ED5415CCA63}" destId="{E8D0167B-F402-4AE3-B1B8-7BF5904F0684}" srcOrd="0" destOrd="0" presId="urn:microsoft.com/office/officeart/2005/8/layout/vProcess5"/>
    <dgm:cxn modelId="{540F9522-B67B-4336-86D3-08A4DF24F238}" type="presParOf" srcId="{D9F5CC8F-1887-43B7-ABA8-3ED5415CCA63}" destId="{B441CDEF-6688-45D9-AEF3-95AD86D1BE67}" srcOrd="1" destOrd="0" presId="urn:microsoft.com/office/officeart/2005/8/layout/vProcess5"/>
    <dgm:cxn modelId="{76C9ACDF-9447-480A-AD72-2796B1D1475C}" type="presParOf" srcId="{D9F5CC8F-1887-43B7-ABA8-3ED5415CCA63}" destId="{40B2991E-3408-497F-8C5C-41DC3CCD5C94}" srcOrd="2" destOrd="0" presId="urn:microsoft.com/office/officeart/2005/8/layout/vProcess5"/>
    <dgm:cxn modelId="{C01CAC6B-531C-4689-B022-A5BC7D0E1AB9}" type="presParOf" srcId="{D9F5CC8F-1887-43B7-ABA8-3ED5415CCA63}" destId="{AC752D1B-4B42-4340-9982-390D8CEC275F}" srcOrd="3" destOrd="0" presId="urn:microsoft.com/office/officeart/2005/8/layout/vProcess5"/>
    <dgm:cxn modelId="{140BC33C-AEA2-46FB-9AE1-A99456D8E12D}" type="presParOf" srcId="{D9F5CC8F-1887-43B7-ABA8-3ED5415CCA63}" destId="{0A38D7BF-4A99-426F-AB26-B22A91B51CE4}" srcOrd="4" destOrd="0" presId="urn:microsoft.com/office/officeart/2005/8/layout/vProcess5"/>
    <dgm:cxn modelId="{F7E4ACDB-12A0-4FA0-95A0-F513DDE8E0DD}" type="presParOf" srcId="{D9F5CC8F-1887-43B7-ABA8-3ED5415CCA63}" destId="{2C3B835C-005C-4C5C-AAFE-EA3CA1A9C1AE}" srcOrd="5" destOrd="0" presId="urn:microsoft.com/office/officeart/2005/8/layout/vProcess5"/>
    <dgm:cxn modelId="{8DB2533B-F445-4605-8B91-D1D58CBD5CB6}" type="presParOf" srcId="{D9F5CC8F-1887-43B7-ABA8-3ED5415CCA63}" destId="{E89BF1E0-C4B3-4BC9-B705-211E78E470B3}" srcOrd="6" destOrd="0" presId="urn:microsoft.com/office/officeart/2005/8/layout/vProcess5"/>
    <dgm:cxn modelId="{DD92C7BB-13E2-45E1-BCD9-206761CB96C1}" type="presParOf" srcId="{D9F5CC8F-1887-43B7-ABA8-3ED5415CCA63}" destId="{E4EDE1DC-C9AF-4229-9D6F-1D0E889105B2}" srcOrd="7" destOrd="0" presId="urn:microsoft.com/office/officeart/2005/8/layout/vProcess5"/>
    <dgm:cxn modelId="{2ACAF304-2764-43B6-A6DD-6FD6906B4339}" type="presParOf" srcId="{D9F5CC8F-1887-43B7-ABA8-3ED5415CCA63}" destId="{E3FE61A9-C429-4C2D-BE2B-C825A1ACC8A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3B4A4-29F6-450D-B125-A72E61154024}">
      <dsp:nvSpPr>
        <dsp:cNvPr id="0" name=""/>
        <dsp:cNvSpPr/>
      </dsp:nvSpPr>
      <dsp:spPr>
        <a:xfrm>
          <a:off x="14485" y="0"/>
          <a:ext cx="2782307" cy="175916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Письмо ФАС России </a:t>
          </a:r>
          <a:r>
            <a:rPr lang="ru-RU" sz="2100" b="0" i="0" kern="1200" dirty="0"/>
            <a:t>от 25.06.2020            </a:t>
          </a:r>
        </a:p>
        <a:p>
          <a:pPr marL="0" lvl="0" indent="0" algn="ctr" defTabSz="933450">
            <a:lnSpc>
              <a:spcPct val="90000"/>
            </a:lnSpc>
            <a:spcBef>
              <a:spcPct val="0"/>
            </a:spcBef>
            <a:spcAft>
              <a:spcPct val="35000"/>
            </a:spcAft>
            <a:buNone/>
          </a:pPr>
          <a:r>
            <a:rPr lang="ru-RU" sz="2100" b="0" i="0" kern="1200" dirty="0"/>
            <a:t>№ ИА/53616/20</a:t>
          </a:r>
          <a:endParaRPr lang="ru-RU" sz="2100" kern="1200" dirty="0"/>
        </a:p>
      </dsp:txBody>
      <dsp:txXfrm>
        <a:off x="66009" y="51524"/>
        <a:ext cx="2679259" cy="1656112"/>
      </dsp:txXfrm>
    </dsp:sp>
    <dsp:sp modelId="{7C110797-5D6D-42C9-B4BE-836607D60484}">
      <dsp:nvSpPr>
        <dsp:cNvPr id="0" name=""/>
        <dsp:cNvSpPr/>
      </dsp:nvSpPr>
      <dsp:spPr>
        <a:xfrm>
          <a:off x="3075023" y="534573"/>
          <a:ext cx="589849" cy="690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3075023" y="672575"/>
        <a:ext cx="412894" cy="414008"/>
      </dsp:txXfrm>
    </dsp:sp>
    <dsp:sp modelId="{6D8EF222-1E6E-4C1E-A44F-077D2181B879}">
      <dsp:nvSpPr>
        <dsp:cNvPr id="0" name=""/>
        <dsp:cNvSpPr/>
      </dsp:nvSpPr>
      <dsp:spPr>
        <a:xfrm>
          <a:off x="3909716" y="0"/>
          <a:ext cx="2782307" cy="175916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Письмо Минфина России от 29.12.2025</a:t>
          </a:r>
        </a:p>
        <a:p>
          <a:pPr marL="0" lvl="0" indent="0" algn="ctr" defTabSz="933450">
            <a:lnSpc>
              <a:spcPct val="90000"/>
            </a:lnSpc>
            <a:spcBef>
              <a:spcPct val="0"/>
            </a:spcBef>
            <a:spcAft>
              <a:spcPct val="35000"/>
            </a:spcAft>
            <a:buNone/>
          </a:pPr>
          <a:r>
            <a:rPr lang="ru-RU" sz="2100" kern="1200" dirty="0"/>
            <a:t>№ 24-01-06/127713            </a:t>
          </a:r>
        </a:p>
      </dsp:txBody>
      <dsp:txXfrm>
        <a:off x="3961240" y="51524"/>
        <a:ext cx="2679259" cy="1656112"/>
      </dsp:txXfrm>
    </dsp:sp>
    <dsp:sp modelId="{D471F265-A2B1-4E0C-8C58-54608AB51376}">
      <dsp:nvSpPr>
        <dsp:cNvPr id="0" name=""/>
        <dsp:cNvSpPr/>
      </dsp:nvSpPr>
      <dsp:spPr>
        <a:xfrm>
          <a:off x="6970254" y="534573"/>
          <a:ext cx="589849" cy="690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ru-RU" sz="2900" kern="1200"/>
        </a:p>
      </dsp:txBody>
      <dsp:txXfrm>
        <a:off x="6970254" y="672575"/>
        <a:ext cx="412894" cy="414008"/>
      </dsp:txXfrm>
    </dsp:sp>
    <dsp:sp modelId="{7FBC6564-57C5-4CDF-AFA1-AAC92F6A43EA}">
      <dsp:nvSpPr>
        <dsp:cNvPr id="0" name=""/>
        <dsp:cNvSpPr/>
      </dsp:nvSpPr>
      <dsp:spPr>
        <a:xfrm>
          <a:off x="7804946" y="0"/>
          <a:ext cx="2782307" cy="175916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Письмо Минфина России  от 11.03.2026                  № 24-06-09/19233, </a:t>
          </a:r>
          <a:r>
            <a:rPr lang="ru-RU" sz="1400" kern="1200" dirty="0"/>
            <a:t>(аналогичная позиция в письме </a:t>
          </a:r>
          <a:r>
            <a:rPr lang="ru-RU" sz="1400" b="0" i="0" kern="1200" dirty="0"/>
            <a:t>от 18.12.2023                  № 24-01-10/122331) </a:t>
          </a:r>
          <a:endParaRPr lang="ru-RU" sz="1400" kern="1200" dirty="0"/>
        </a:p>
      </dsp:txBody>
      <dsp:txXfrm>
        <a:off x="7856470" y="51524"/>
        <a:ext cx="2679259" cy="1656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ECD4F-D7A9-4C76-A8D4-98FDB5500740}">
      <dsp:nvSpPr>
        <dsp:cNvPr id="0" name=""/>
        <dsp:cNvSpPr/>
      </dsp:nvSpPr>
      <dsp:spPr>
        <a:xfrm>
          <a:off x="0" y="87980"/>
          <a:ext cx="3359427" cy="637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ru-RU" sz="900" b="0" i="0" kern="1200"/>
            <a:t>Решением Верховного Суда РФ от 04.02.2021 № АКПИ20-959 отказано в иске об оспаривании указанного письма ФАС. </a:t>
          </a:r>
          <a:endParaRPr lang="ru-RU" sz="900" kern="1200"/>
        </a:p>
      </dsp:txBody>
      <dsp:txXfrm>
        <a:off x="31131" y="119111"/>
        <a:ext cx="3297165" cy="575461"/>
      </dsp:txXfrm>
    </dsp:sp>
    <dsp:sp modelId="{FE4E4357-9ED5-4D7A-B710-B4F4F7295D5E}">
      <dsp:nvSpPr>
        <dsp:cNvPr id="0" name=""/>
        <dsp:cNvSpPr/>
      </dsp:nvSpPr>
      <dsp:spPr>
        <a:xfrm>
          <a:off x="0" y="751624"/>
          <a:ext cx="3359427" cy="6377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ru-RU" sz="900" b="0" i="0" kern="1200" dirty="0"/>
            <a:t>В письмах Минфина от 28.07.2025 № 24-06-09/72841,                  от 18.12.2023 </a:t>
          </a:r>
          <a:r>
            <a:rPr lang="en-US" sz="900" b="0" i="0" kern="1200" dirty="0"/>
            <a:t>N 24-01-10/122331</a:t>
          </a:r>
          <a:r>
            <a:rPr lang="ru-RU" sz="900" b="0" i="0" kern="1200" dirty="0"/>
            <a:t> отражены аналогичные признаки поставляемого товара и необходимость выделения товаров и указания их характеристик.</a:t>
          </a:r>
          <a:endParaRPr lang="ru-RU" sz="900" kern="1200" dirty="0"/>
        </a:p>
      </dsp:txBody>
      <dsp:txXfrm>
        <a:off x="31131" y="782755"/>
        <a:ext cx="3297165" cy="575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1CDEF-6688-45D9-AEF3-95AD86D1BE67}">
      <dsp:nvSpPr>
        <dsp:cNvPr id="0" name=""/>
        <dsp:cNvSpPr/>
      </dsp:nvSpPr>
      <dsp:spPr>
        <a:xfrm>
          <a:off x="-135475" y="0"/>
          <a:ext cx="10172272" cy="1106225"/>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b="1" kern="1200" dirty="0">
              <a:latin typeface="Arial" panose="020B0604020202020204" pitchFamily="34" charset="0"/>
              <a:cs typeface="Arial" panose="020B0604020202020204" pitchFamily="34" charset="0"/>
            </a:rPr>
            <a:t>Решение ФАС России по делу № 28/06/105-4347/2025, закупка № 0132600032725001073 (СМР школы)</a:t>
          </a:r>
          <a:endParaRPr lang="ru-RU" sz="1600" kern="1200" dirty="0"/>
        </a:p>
      </dsp:txBody>
      <dsp:txXfrm>
        <a:off x="-103075" y="32400"/>
        <a:ext cx="8915046" cy="1041425"/>
      </dsp:txXfrm>
    </dsp:sp>
    <dsp:sp modelId="{40B2991E-3408-497F-8C5C-41DC3CCD5C94}">
      <dsp:nvSpPr>
        <dsp:cNvPr id="0" name=""/>
        <dsp:cNvSpPr/>
      </dsp:nvSpPr>
      <dsp:spPr>
        <a:xfrm>
          <a:off x="985213" y="1172312"/>
          <a:ext cx="9630371" cy="1342791"/>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Arial" panose="020B0604020202020204" pitchFamily="34" charset="0"/>
              <a:cs typeface="Arial" panose="020B0604020202020204" pitchFamily="34" charset="0"/>
            </a:rPr>
            <a:t>Монтируемое оборудования - </a:t>
          </a:r>
          <a:r>
            <a:rPr lang="ru-RU" sz="1400" kern="1200" dirty="0">
              <a:latin typeface="Arial" panose="020B0604020202020204" pitchFamily="34" charset="0"/>
              <a:cs typeface="Arial" panose="020B0604020202020204" pitchFamily="34" charset="0"/>
            </a:rPr>
            <a:t>необходимое для обеспечения эксплуатации ОКС, его поставка и установка невозможны впоследствии без изменения проектных конструктивных решений ОКС, то есть оборудование, которое неразрывно связано с выполняемыми работами (инженерное оборудование, системы вентиляции, искусственного освещения и т.д.), монтаж которого должен осуществляться во время выполнения работ и которое необходимо для ввода объекта в эксплуатацию</a:t>
          </a:r>
          <a:endParaRPr lang="ru-RU" sz="1400" kern="1200" dirty="0"/>
        </a:p>
      </dsp:txBody>
      <dsp:txXfrm>
        <a:off x="1024542" y="1211641"/>
        <a:ext cx="7982928" cy="1264133"/>
      </dsp:txXfrm>
    </dsp:sp>
    <dsp:sp modelId="{AC752D1B-4B42-4340-9982-390D8CEC275F}">
      <dsp:nvSpPr>
        <dsp:cNvPr id="0" name=""/>
        <dsp:cNvSpPr/>
      </dsp:nvSpPr>
      <dsp:spPr>
        <a:xfrm>
          <a:off x="1834952" y="2581191"/>
          <a:ext cx="9630371" cy="1106225"/>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Arial" panose="020B0604020202020204" pitchFamily="34" charset="0"/>
              <a:cs typeface="Arial" panose="020B0604020202020204" pitchFamily="34" charset="0"/>
            </a:rPr>
            <a:t>Немонтируемое оборудование </a:t>
          </a:r>
          <a:r>
            <a:rPr lang="ru-RU" sz="1400" kern="1200" dirty="0">
              <a:latin typeface="Arial" panose="020B0604020202020204" pitchFamily="34" charset="0"/>
              <a:cs typeface="Arial" panose="020B0604020202020204" pitchFamily="34" charset="0"/>
            </a:rPr>
            <a:t>– не относится к оборудованию, обеспечивающему эксплуатацию ОКС.</a:t>
          </a:r>
          <a:endParaRPr lang="ru-RU" sz="1400" kern="1200" dirty="0"/>
        </a:p>
      </dsp:txBody>
      <dsp:txXfrm>
        <a:off x="1867352" y="2613591"/>
        <a:ext cx="7996786" cy="1041425"/>
      </dsp:txXfrm>
    </dsp:sp>
    <dsp:sp modelId="{0A38D7BF-4A99-426F-AB26-B22A91B51CE4}">
      <dsp:nvSpPr>
        <dsp:cNvPr id="0" name=""/>
        <dsp:cNvSpPr/>
      </dsp:nvSpPr>
      <dsp:spPr>
        <a:xfrm>
          <a:off x="9046800" y="838887"/>
          <a:ext cx="719046" cy="719046"/>
        </a:xfrm>
        <a:prstGeom prst="downArrow">
          <a:avLst>
            <a:gd name="adj1" fmla="val 55000"/>
            <a:gd name="adj2" fmla="val 45000"/>
          </a:avLst>
        </a:prstGeom>
        <a:solidFill>
          <a:schemeClr val="accent3">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p>
      </dsp:txBody>
      <dsp:txXfrm>
        <a:off x="9208585" y="838887"/>
        <a:ext cx="395476" cy="541082"/>
      </dsp:txXfrm>
    </dsp:sp>
    <dsp:sp modelId="{2C3B835C-005C-4C5C-AAFE-EA3CA1A9C1AE}">
      <dsp:nvSpPr>
        <dsp:cNvPr id="0" name=""/>
        <dsp:cNvSpPr/>
      </dsp:nvSpPr>
      <dsp:spPr>
        <a:xfrm>
          <a:off x="9896539" y="2122108"/>
          <a:ext cx="719046" cy="719046"/>
        </a:xfrm>
        <a:prstGeom prst="downArrow">
          <a:avLst>
            <a:gd name="adj1" fmla="val 55000"/>
            <a:gd name="adj2" fmla="val 45000"/>
          </a:avLst>
        </a:prstGeom>
        <a:solidFill>
          <a:schemeClr val="accent3">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p>
      </dsp:txBody>
      <dsp:txXfrm>
        <a:off x="10058324" y="2122108"/>
        <a:ext cx="395476" cy="5410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4A480-9779-48D1-9071-3848C6D161BF}" type="datetimeFigureOut">
              <a:rPr lang="ru-RU" smtClean="0"/>
              <a:t>04.06.2026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25C19-DC45-45BC-9239-7D882E45DBF6}" type="slidenum">
              <a:rPr lang="ru-RU" smtClean="0"/>
              <a:t>‹#›</a:t>
            </a:fld>
            <a:endParaRPr lang="ru-RU"/>
          </a:p>
        </p:txBody>
      </p:sp>
    </p:spTree>
    <p:extLst>
      <p:ext uri="{BB962C8B-B14F-4D97-AF65-F5344CB8AC3E}">
        <p14:creationId xmlns:p14="http://schemas.microsoft.com/office/powerpoint/2010/main" val="168840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DEC9D-0F9C-403C-82CE-AF5FCE67AB3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A6C0E3E-7A4B-45F2-BED2-A11045F1EA9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74D4A88-3128-1F9F-3F0B-1936612F2F80}"/>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B05BCCAD-6FDA-643F-9A50-853F45347B85}"/>
              </a:ext>
            </a:extLst>
          </p:cNvPr>
          <p:cNvSpPr>
            <a:spLocks noGrp="1"/>
          </p:cNvSpPr>
          <p:nvPr>
            <p:ph type="sldNum" sz="quarter" idx="5"/>
          </p:nvPr>
        </p:nvSpPr>
        <p:spPr/>
        <p:txBody>
          <a:bodyPr/>
          <a:lstStyle/>
          <a:p>
            <a:fld id="{AF625C19-DC45-45BC-9239-7D882E45DBF6}" type="slidenum">
              <a:rPr lang="ru-RU" smtClean="0"/>
              <a:t>4</a:t>
            </a:fld>
            <a:endParaRPr lang="ru-RU"/>
          </a:p>
        </p:txBody>
      </p:sp>
    </p:spTree>
    <p:extLst>
      <p:ext uri="{BB962C8B-B14F-4D97-AF65-F5344CB8AC3E}">
        <p14:creationId xmlns:p14="http://schemas.microsoft.com/office/powerpoint/2010/main" val="94414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6598BB8-4DBC-43C6-9889-98A4A63F8C55}" type="slidenum">
              <a:rPr lang="ru-RU" smtClean="0"/>
              <a:t>45</a:t>
            </a:fld>
            <a:endParaRPr lang="ru-RU"/>
          </a:p>
        </p:txBody>
      </p:sp>
    </p:spTree>
    <p:extLst>
      <p:ext uri="{BB962C8B-B14F-4D97-AF65-F5344CB8AC3E}">
        <p14:creationId xmlns:p14="http://schemas.microsoft.com/office/powerpoint/2010/main" val="190683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7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8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12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24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57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67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43FA19-0B06-A511-923C-0AF7D54B7E0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4782D60-6CB2-1C32-63A4-AFD240671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0A1737A-A07B-F5CB-1EB1-4D0059B5ABBD}"/>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5" name="Нижний колонтитул 4">
            <a:extLst>
              <a:ext uri="{FF2B5EF4-FFF2-40B4-BE49-F238E27FC236}">
                <a16:creationId xmlns:a16="http://schemas.microsoft.com/office/drawing/2014/main" id="{A6F04AD1-7A97-BE06-30B1-EB80E2B302E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88AEA88-67D7-9803-CB38-C06D26E72C9D}"/>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330504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FD787C-7EEE-F836-F168-1B66E505884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90F344B-4507-9ABE-3581-956383AF74A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4B690E2-6B1C-CB90-A9F6-6BE25C167003}"/>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5" name="Нижний колонтитул 4">
            <a:extLst>
              <a:ext uri="{FF2B5EF4-FFF2-40B4-BE49-F238E27FC236}">
                <a16:creationId xmlns:a16="http://schemas.microsoft.com/office/drawing/2014/main" id="{C9E8A215-065D-7E6E-C669-C161361E13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7B565D-C2CB-9FE9-8594-1DEFD1732036}"/>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45529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B018109-0A4D-F45E-036A-53181D28F52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5B452D0-D642-D36F-66C1-126F31160A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AF6A14-D1CE-AA46-C3BE-4A4DE3399634}"/>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5" name="Нижний колонтитул 4">
            <a:extLst>
              <a:ext uri="{FF2B5EF4-FFF2-40B4-BE49-F238E27FC236}">
                <a16:creationId xmlns:a16="http://schemas.microsoft.com/office/drawing/2014/main" id="{6CEA79D1-C162-5D92-D9B7-FCE3C0E186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A458591-41BC-9717-8491-36BAEEAD925B}"/>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245732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p:cSld name="1_Вертикальный заголовок и текст">
    <p:spTree>
      <p:nvGrpSpPr>
        <p:cNvPr id="1" name="Shape 130"/>
        <p:cNvGrpSpPr/>
        <p:nvPr/>
      </p:nvGrpSpPr>
      <p:grpSpPr>
        <a:xfrm>
          <a:off x="0" y="0"/>
          <a:ext cx="0" cy="0"/>
          <a:chOff x="0" y="0"/>
          <a:chExt cx="0" cy="0"/>
        </a:xfrm>
      </p:grpSpPr>
      <p:sp>
        <p:nvSpPr>
          <p:cNvPr id="131" name="Google Shape;131;p69"/>
          <p:cNvSpPr txBox="1">
            <a:spLocks noGrp="1"/>
          </p:cNvSpPr>
          <p:nvPr>
            <p:ph type="body" idx="1"/>
          </p:nvPr>
        </p:nvSpPr>
        <p:spPr>
          <a:xfrm>
            <a:off x="627063" y="883920"/>
            <a:ext cx="10968037" cy="75493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69"/>
          <p:cNvSpPr txBox="1">
            <a:spLocks noGrp="1"/>
          </p:cNvSpPr>
          <p:nvPr>
            <p:ph type="body" idx="2"/>
          </p:nvPr>
        </p:nvSpPr>
        <p:spPr>
          <a:xfrm>
            <a:off x="627063" y="1719580"/>
            <a:ext cx="10968037" cy="47726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3614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0E1478-A25B-7344-77C0-6E4F494EFBF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995E459-E7E5-3AB2-FC06-5B1A829EB3D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A6BC8F2-4DA4-F685-3DBE-862E3B926028}"/>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5" name="Нижний колонтитул 4">
            <a:extLst>
              <a:ext uri="{FF2B5EF4-FFF2-40B4-BE49-F238E27FC236}">
                <a16:creationId xmlns:a16="http://schemas.microsoft.com/office/drawing/2014/main" id="{B912F253-8496-9D21-5E5A-CB1BD07FC4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8EE56D-E709-74E8-9517-1C3883A1CA97}"/>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319130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2AEFD-E3F9-4FFD-914E-DF32D541542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FA74125-5D66-6482-CD3A-A5183F781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5FB558D-64C0-CB23-8387-8D1390E4602D}"/>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5" name="Нижний колонтитул 4">
            <a:extLst>
              <a:ext uri="{FF2B5EF4-FFF2-40B4-BE49-F238E27FC236}">
                <a16:creationId xmlns:a16="http://schemas.microsoft.com/office/drawing/2014/main" id="{AA897CBA-776F-6C9F-959F-71F82C507E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38B167-D42F-DAC7-B14E-DBA261454A1D}"/>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367382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811409-3169-1510-74AE-11F43E7630D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0235F46-3200-074D-8FD5-AE52DAE2098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BD82407-9945-A0DB-E9DE-C9E8DBCC8E7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DB61EA0-9A54-FE76-EA94-0B981CAFA622}"/>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6" name="Нижний колонтитул 5">
            <a:extLst>
              <a:ext uri="{FF2B5EF4-FFF2-40B4-BE49-F238E27FC236}">
                <a16:creationId xmlns:a16="http://schemas.microsoft.com/office/drawing/2014/main" id="{B21AEF4F-5736-AB82-3A9D-3812D42208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AE61C27-9E90-0203-E27D-7095E200905C}"/>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143946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212F7-338D-AFC5-2532-5CB46054A4B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B069C76-54D5-5DD1-77F5-FDC5FCF61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E369BA8-465E-C23D-EDBF-EC23A4A6B56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6DEAED4-15C0-50E5-7097-B7654DAB8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408F837-59B4-82D5-87E4-A12C713A17A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87D74E8-A1EA-81D6-A83B-7612F84BA7AD}"/>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8" name="Нижний колонтитул 7">
            <a:extLst>
              <a:ext uri="{FF2B5EF4-FFF2-40B4-BE49-F238E27FC236}">
                <a16:creationId xmlns:a16="http://schemas.microsoft.com/office/drawing/2014/main" id="{66266A57-9473-D244-64A5-DF05E4A906B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16D7AD7-0AA5-92B9-4E63-D143F5552297}"/>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1822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7EEA76-49EB-3E19-45A0-85DEF82427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1397CA9-7B00-CC00-FC0F-64F6F6316DA8}"/>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4" name="Нижний колонтитул 3">
            <a:extLst>
              <a:ext uri="{FF2B5EF4-FFF2-40B4-BE49-F238E27FC236}">
                <a16:creationId xmlns:a16="http://schemas.microsoft.com/office/drawing/2014/main" id="{0572D365-786D-591E-C57A-7CA7E4520D0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1B3844B-E483-E5BB-4E83-4A88F76BF3BA}"/>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25957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1822917-9421-D117-D815-B0F6DA2DCCBC}"/>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3" name="Нижний колонтитул 2">
            <a:extLst>
              <a:ext uri="{FF2B5EF4-FFF2-40B4-BE49-F238E27FC236}">
                <a16:creationId xmlns:a16="http://schemas.microsoft.com/office/drawing/2014/main" id="{E3EAD9F5-CDE8-1439-14EA-2CEE557100F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56C54A0-4995-FDF1-6F6C-6CB30E8A5A23}"/>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274257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CC630-F409-9CB8-510B-71E245211CD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84A707A-8539-3E69-8439-ED0BD8738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1A4FB04-125E-82BA-6AD0-8EC701CFE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B29148-C7E8-2250-FFCB-F8D8289DF501}"/>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6" name="Нижний колонтитул 5">
            <a:extLst>
              <a:ext uri="{FF2B5EF4-FFF2-40B4-BE49-F238E27FC236}">
                <a16:creationId xmlns:a16="http://schemas.microsoft.com/office/drawing/2014/main" id="{C25680CD-E369-88A4-406D-04FDF688A41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D5028C-885F-5CFB-56A9-7A64B2FDA6FC}"/>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90495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512D3-1057-13C7-559A-3DD7FFF5E9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901C67E-3E36-4610-174D-6A73CFBA8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9DD99F6-1F65-C5B2-E625-E28FE438F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31AF6E8-A273-1C21-DC6A-C9266B68CF67}"/>
              </a:ext>
            </a:extLst>
          </p:cNvPr>
          <p:cNvSpPr>
            <a:spLocks noGrp="1"/>
          </p:cNvSpPr>
          <p:nvPr>
            <p:ph type="dt" sz="half" idx="10"/>
          </p:nvPr>
        </p:nvSpPr>
        <p:spPr/>
        <p:txBody>
          <a:bodyPr/>
          <a:lstStyle/>
          <a:p>
            <a:fld id="{4CD73098-8429-4690-9684-DDECFFF50CD2}" type="datetimeFigureOut">
              <a:rPr lang="ru-RU" smtClean="0"/>
              <a:t>04.06.2026</a:t>
            </a:fld>
            <a:endParaRPr lang="ru-RU"/>
          </a:p>
        </p:txBody>
      </p:sp>
      <p:sp>
        <p:nvSpPr>
          <p:cNvPr id="6" name="Нижний колонтитул 5">
            <a:extLst>
              <a:ext uri="{FF2B5EF4-FFF2-40B4-BE49-F238E27FC236}">
                <a16:creationId xmlns:a16="http://schemas.microsoft.com/office/drawing/2014/main" id="{2879003D-CF68-800F-1280-3D0ADAD09EA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132DDF7-083F-CE51-1E3C-1EB25FE0852E}"/>
              </a:ext>
            </a:extLst>
          </p:cNvPr>
          <p:cNvSpPr>
            <a:spLocks noGrp="1"/>
          </p:cNvSpPr>
          <p:nvPr>
            <p:ph type="sldNum" sz="quarter" idx="12"/>
          </p:nvPr>
        </p:nvSpPr>
        <p:spPr/>
        <p:txBody>
          <a:bodyPr/>
          <a:lstStyle/>
          <a:p>
            <a:fld id="{61465E2E-A253-4A7A-A600-75510A1663AC}" type="slidenum">
              <a:rPr lang="ru-RU" smtClean="0"/>
              <a:t>‹#›</a:t>
            </a:fld>
            <a:endParaRPr lang="ru-RU"/>
          </a:p>
        </p:txBody>
      </p:sp>
    </p:spTree>
    <p:extLst>
      <p:ext uri="{BB962C8B-B14F-4D97-AF65-F5344CB8AC3E}">
        <p14:creationId xmlns:p14="http://schemas.microsoft.com/office/powerpoint/2010/main" val="374763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AD1D9-AC32-786E-95C4-30E49B34F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529B4EA-B933-5D1B-F6DC-A44C6594E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AC2C16-6092-B430-E5FA-4B5B9D889B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D73098-8429-4690-9684-DDECFFF50CD2}" type="datetimeFigureOut">
              <a:rPr lang="ru-RU" smtClean="0"/>
              <a:t>04.06.2026</a:t>
            </a:fld>
            <a:endParaRPr lang="ru-RU"/>
          </a:p>
        </p:txBody>
      </p:sp>
      <p:sp>
        <p:nvSpPr>
          <p:cNvPr id="5" name="Нижний колонтитул 4">
            <a:extLst>
              <a:ext uri="{FF2B5EF4-FFF2-40B4-BE49-F238E27FC236}">
                <a16:creationId xmlns:a16="http://schemas.microsoft.com/office/drawing/2014/main" id="{52805463-2CF9-EEFD-D4FC-268BC497F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8CA70D12-1C82-89FD-755A-EDCFA92CD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465E2E-A253-4A7A-A600-75510A1663AC}" type="slidenum">
              <a:rPr lang="ru-RU" smtClean="0"/>
              <a:t>‹#›</a:t>
            </a:fld>
            <a:endParaRPr lang="ru-RU"/>
          </a:p>
        </p:txBody>
      </p:sp>
    </p:spTree>
    <p:extLst>
      <p:ext uri="{BB962C8B-B14F-4D97-AF65-F5344CB8AC3E}">
        <p14:creationId xmlns:p14="http://schemas.microsoft.com/office/powerpoint/2010/main" val="103446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t.me/vergunova_o_zakupkah"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s://login.consultant.ru/link/?req=doc&amp;base=LAW&amp;n=494990&amp;dst=335&amp;field=134&amp;date=18.03.2026"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login.consultant.ru/link/?req=doc&amp;base=LAW&amp;n=494990&amp;dst=2234&amp;field=134&amp;date=18.03.2026" TargetMode="External"/><Relationship Id="rId4" Type="http://schemas.openxmlformats.org/officeDocument/2006/relationships/hyperlink" Target="https://login.consultant.ru/link/?req=doc&amp;base=LAW&amp;n=494990&amp;dst=135&amp;field=134&amp;date=18.03.2026"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72EAA94-5EF2-A990-D621-696CAFD4D89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1176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A056-9CA6-9693-A6CB-784190B713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B27023-7BAC-FA23-5AF2-E8A4963C69EA}"/>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№0891200000626004125 от 12.05.2026</a:t>
            </a:r>
          </a:p>
        </p:txBody>
      </p:sp>
      <p:pic>
        <p:nvPicPr>
          <p:cNvPr id="12" name="Рисунок 11">
            <a:extLst>
              <a:ext uri="{FF2B5EF4-FFF2-40B4-BE49-F238E27FC236}">
                <a16:creationId xmlns:a16="http://schemas.microsoft.com/office/drawing/2014/main" id="{65754379-9FF9-7C5D-E354-D18DBF9793C9}"/>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28BB06E9-74C9-D557-851D-1C8B23909410}"/>
              </a:ext>
            </a:extLst>
          </p:cNvPr>
          <p:cNvSpPr txBox="1"/>
          <p:nvPr/>
        </p:nvSpPr>
        <p:spPr>
          <a:xfrm>
            <a:off x="548632" y="1499818"/>
            <a:ext cx="11329850" cy="584775"/>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Заявитель обжалует действия заказчика по описанию объекта закупки, указывая что совокупности установленных характеристик соответствует только товар производителя «</a:t>
            </a:r>
            <a:r>
              <a:rPr lang="ru-RU" sz="1600" dirty="0" err="1">
                <a:latin typeface="Arial" panose="020B0604020202020204" pitchFamily="34" charset="0"/>
                <a:cs typeface="Arial" panose="020B0604020202020204" pitchFamily="34" charset="0"/>
              </a:rPr>
              <a:t>Смитс</a:t>
            </a:r>
            <a:r>
              <a:rPr lang="ru-RU" sz="1600" dirty="0">
                <a:latin typeface="Arial" panose="020B0604020202020204" pitchFamily="34" charset="0"/>
                <a:cs typeface="Arial" panose="020B0604020202020204" pitchFamily="34" charset="0"/>
              </a:rPr>
              <a:t> Медикал АСД Инк», .</a:t>
            </a:r>
          </a:p>
        </p:txBody>
      </p:sp>
      <p:sp>
        <p:nvSpPr>
          <p:cNvPr id="6" name="TextBox 5">
            <a:extLst>
              <a:ext uri="{FF2B5EF4-FFF2-40B4-BE49-F238E27FC236}">
                <a16:creationId xmlns:a16="http://schemas.microsoft.com/office/drawing/2014/main" id="{8BA719D7-4CD9-D0CE-25D7-3BE1511A2508}"/>
              </a:ext>
            </a:extLst>
          </p:cNvPr>
          <p:cNvSpPr txBox="1"/>
          <p:nvPr/>
        </p:nvSpPr>
        <p:spPr>
          <a:xfrm>
            <a:off x="548632" y="2233042"/>
            <a:ext cx="11329850" cy="2554545"/>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обоснованной.</a:t>
            </a:r>
          </a:p>
          <a:p>
            <a:r>
              <a:rPr lang="ru-RU" sz="1600" dirty="0">
                <a:latin typeface="Arial" panose="020B0604020202020204" pitchFamily="34" charset="0"/>
                <a:cs typeface="Arial" panose="020B0604020202020204" pitchFamily="34" charset="0"/>
              </a:rPr>
              <a:t>На заседании комиссии представитель заказчика сообщил, что потребностям Заказчика соответствуют 2 производителя – «Смите Медикал АСД Инк.» США и «</a:t>
            </a:r>
            <a:r>
              <a:rPr lang="ru-RU" sz="1600" dirty="0" err="1">
                <a:latin typeface="Arial" panose="020B0604020202020204" pitchFamily="34" charset="0"/>
                <a:cs typeface="Arial" panose="020B0604020202020204" pitchFamily="34" charset="0"/>
              </a:rPr>
              <a:t>Примед</a:t>
            </a:r>
            <a:r>
              <a:rPr lang="ru-RU" sz="1600" dirty="0">
                <a:latin typeface="Arial" panose="020B0604020202020204" pitchFamily="34" charset="0"/>
                <a:cs typeface="Arial" panose="020B0604020202020204" pitchFamily="34" charset="0"/>
              </a:rPr>
              <a:t> Хальберштадт </a:t>
            </a:r>
            <a:r>
              <a:rPr lang="ru-RU" sz="1600" dirty="0" err="1">
                <a:latin typeface="Arial" panose="020B0604020202020204" pitchFamily="34" charset="0"/>
                <a:cs typeface="Arial" panose="020B0604020202020204" pitchFamily="34" charset="0"/>
              </a:rPr>
              <a:t>Медицинтехник</a:t>
            </a:r>
            <a:r>
              <a:rPr lang="ru-RU" sz="1600" dirty="0">
                <a:latin typeface="Arial" panose="020B0604020202020204" pitchFamily="34" charset="0"/>
                <a:cs typeface="Arial" panose="020B0604020202020204" pitchFamily="34" charset="0"/>
              </a:rPr>
              <a:t> ГмбХ» Германия.</a:t>
            </a:r>
          </a:p>
          <a:p>
            <a:r>
              <a:rPr lang="ru-RU" sz="1600" dirty="0">
                <a:latin typeface="Arial" panose="020B0604020202020204" pitchFamily="34" charset="0"/>
                <a:cs typeface="Arial" panose="020B0604020202020204" pitchFamily="34" charset="0"/>
              </a:rPr>
              <a:t>Вместе с тем, Комиссией, ознакомившись с приведенным каталогом (</a:t>
            </a:r>
            <a:r>
              <a:rPr lang="ru-RU" sz="1600" dirty="0" err="1">
                <a:latin typeface="Arial" panose="020B0604020202020204" pitchFamily="34" charset="0"/>
                <a:cs typeface="Arial" panose="020B0604020202020204" pitchFamily="34" charset="0"/>
              </a:rPr>
              <a:t>Primed</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Halberstadt</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Medizintechnik</a:t>
            </a:r>
            <a:r>
              <a:rPr lang="ru-RU" sz="1600" dirty="0">
                <a:latin typeface="Arial" panose="020B0604020202020204" pitchFamily="34" charset="0"/>
                <a:cs typeface="Arial" panose="020B0604020202020204" pitchFamily="34" charset="0"/>
              </a:rPr>
              <a:t> GmbH), не установлено его соответствия совокупности установленных в извещении характеристик. Согласно Протоколу подведения итогов определения поставщика (подрядчика, исполнителя) на участие в аукционе подана одна заявка, в которой участником предложен товар торговой марки «</a:t>
            </a:r>
            <a:r>
              <a:rPr lang="ru-RU" sz="1600" dirty="0" err="1">
                <a:latin typeface="Arial" panose="020B0604020202020204" pitchFamily="34" charset="0"/>
                <a:cs typeface="Arial" panose="020B0604020202020204" pitchFamily="34" charset="0"/>
              </a:rPr>
              <a:t>Смитс</a:t>
            </a:r>
            <a:r>
              <a:rPr lang="ru-RU" sz="1600" dirty="0">
                <a:latin typeface="Arial" panose="020B0604020202020204" pitchFamily="34" charset="0"/>
                <a:cs typeface="Arial" panose="020B0604020202020204" pitchFamily="34" charset="0"/>
              </a:rPr>
              <a:t> Медикал АСД Инк», что также подтверждает позицию заявителя.</a:t>
            </a:r>
          </a:p>
          <a:p>
            <a:r>
              <a:rPr lang="ru-RU" sz="1600" dirty="0">
                <a:latin typeface="Arial" panose="020B0604020202020204" pitchFamily="34" charset="0"/>
                <a:cs typeface="Arial" panose="020B0604020202020204" pitchFamily="34" charset="0"/>
              </a:rPr>
              <a:t>Таким образом, заказчиком не представлены сведения о соответствии установленным характеристикам по спорным позициям иного товара, не поименованного заявителем.</a:t>
            </a:r>
          </a:p>
        </p:txBody>
      </p:sp>
      <p:sp>
        <p:nvSpPr>
          <p:cNvPr id="8" name="Прямоугольник 7">
            <a:extLst>
              <a:ext uri="{FF2B5EF4-FFF2-40B4-BE49-F238E27FC236}">
                <a16:creationId xmlns:a16="http://schemas.microsoft.com/office/drawing/2014/main" id="{86829EFF-6A6A-C436-105E-8C23A1901499}"/>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Отклонение заявок</a:t>
            </a:r>
          </a:p>
        </p:txBody>
      </p:sp>
    </p:spTree>
    <p:extLst>
      <p:ext uri="{BB962C8B-B14F-4D97-AF65-F5344CB8AC3E}">
        <p14:creationId xmlns:p14="http://schemas.microsoft.com/office/powerpoint/2010/main" val="32994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28DF-B862-1692-3E60-D46D26B5024E}"/>
            </a:ext>
          </a:extLst>
        </p:cNvPr>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43370922-2BCF-15D8-2DF6-A310C44AF94F}"/>
              </a:ext>
            </a:extLst>
          </p:cNvPr>
          <p:cNvSpPr/>
          <p:nvPr/>
        </p:nvSpPr>
        <p:spPr>
          <a:xfrm>
            <a:off x="406608" y="1376845"/>
            <a:ext cx="11173179" cy="72974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Arial" panose="020B0604020202020204" pitchFamily="34" charset="0"/>
                <a:cs typeface="Arial" panose="020B0604020202020204" pitchFamily="34" charset="0"/>
              </a:rPr>
              <a:t>Запрет, предусмотренный пунктом 1, подпунктом "ж" пункта 4 настоящего </a:t>
            </a:r>
          </a:p>
          <a:p>
            <a:r>
              <a:rPr lang="ru-RU" sz="1600" dirty="0">
                <a:solidFill>
                  <a:schemeClr val="tx1"/>
                </a:solidFill>
                <a:latin typeface="Arial" panose="020B0604020202020204" pitchFamily="34" charset="0"/>
                <a:cs typeface="Arial" panose="020B0604020202020204" pitchFamily="34" charset="0"/>
              </a:rPr>
              <a:t>постановления, может не применяться заказчиками при наступлении одного из следующих случаев:</a:t>
            </a:r>
          </a:p>
        </p:txBody>
      </p:sp>
      <p:sp>
        <p:nvSpPr>
          <p:cNvPr id="6" name="Прямоугольник 5">
            <a:extLst>
              <a:ext uri="{FF2B5EF4-FFF2-40B4-BE49-F238E27FC236}">
                <a16:creationId xmlns:a16="http://schemas.microsoft.com/office/drawing/2014/main" id="{279C7BA8-05B3-4CAA-52B6-85EE204CAEED}"/>
              </a:ext>
            </a:extLst>
          </p:cNvPr>
          <p:cNvSpPr/>
          <p:nvPr/>
        </p:nvSpPr>
        <p:spPr>
          <a:xfrm>
            <a:off x="406609" y="2235916"/>
            <a:ext cx="11173178" cy="1815882"/>
          </a:xfrm>
          <a:prstGeom prst="rect">
            <a:avLst/>
          </a:prstGeom>
          <a:ln w="38100">
            <a:solidFill>
              <a:srgbClr val="0070C0"/>
            </a:solidFill>
          </a:ln>
        </p:spPr>
        <p:txBody>
          <a:bodyPr wrap="square">
            <a:spAutoFit/>
          </a:bodyPr>
          <a:lstStyle/>
          <a:p>
            <a:r>
              <a:rPr lang="ru-RU" sz="1600" dirty="0">
                <a:latin typeface="Arial" panose="020B0604020202020204" pitchFamily="34" charset="0"/>
                <a:cs typeface="Arial" panose="020B0604020202020204" pitchFamily="34" charset="0"/>
              </a:rPr>
              <a:t>з) осуществляется закупка товара, не относящегося к товарам и программному обеспечению, указанным в позициях 17 (пробирки вакуумные), 21 (столовые приборы), 27 (ЧПУ), 35 (подшипники), 140 (мебель медицинская в части), 141 (маски медицинские), 144 (маски медицинские) и 146 (ПО) приложения N 1 к настоящему постановлению, в количестве одной штуки и начальная (максимальная) цена контракта (начальная (максимальная) цена договора)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не превышает 300 тыс. рублей;</a:t>
            </a:r>
          </a:p>
        </p:txBody>
      </p:sp>
      <p:sp>
        <p:nvSpPr>
          <p:cNvPr id="2" name="TextBox 1">
            <a:extLst>
              <a:ext uri="{FF2B5EF4-FFF2-40B4-BE49-F238E27FC236}">
                <a16:creationId xmlns:a16="http://schemas.microsoft.com/office/drawing/2014/main" id="{7400C701-2AC3-D3C7-4396-E44AEF3262CE}"/>
              </a:ext>
            </a:extLst>
          </p:cNvPr>
          <p:cNvSpPr txBox="1"/>
          <p:nvPr/>
        </p:nvSpPr>
        <p:spPr>
          <a:xfrm>
            <a:off x="9692640" y="945808"/>
            <a:ext cx="2039112" cy="369332"/>
          </a:xfrm>
          <a:prstGeom prst="rect">
            <a:avLst/>
          </a:prstGeom>
          <a:solidFill>
            <a:schemeClr val="accent2"/>
          </a:solidFill>
          <a:ln w="38100">
            <a:solidFill>
              <a:srgbClr val="ED7D31"/>
            </a:solidFill>
          </a:ln>
        </p:spPr>
        <p:txBody>
          <a:bodyPr wrap="square" rtlCol="0">
            <a:spAutoFit/>
          </a:bodyPr>
          <a:lstStyle/>
          <a:p>
            <a:pPr algn="ctr"/>
            <a:r>
              <a:rPr lang="ru-RU" dirty="0" err="1">
                <a:solidFill>
                  <a:schemeClr val="bg1"/>
                </a:solidFill>
                <a:latin typeface="Arial" panose="020B0604020202020204" pitchFamily="34" charset="0"/>
                <a:cs typeface="Arial" panose="020B0604020202020204" pitchFamily="34" charset="0"/>
              </a:rPr>
              <a:t>пп</a:t>
            </a:r>
            <a:r>
              <a:rPr lang="ru-RU" dirty="0">
                <a:solidFill>
                  <a:schemeClr val="bg1"/>
                </a:solidFill>
                <a:latin typeface="Arial" panose="020B0604020202020204" pitchFamily="34" charset="0"/>
                <a:cs typeface="Arial" panose="020B0604020202020204" pitchFamily="34" charset="0"/>
              </a:rPr>
              <a:t>. «з», «и» п.5</a:t>
            </a:r>
          </a:p>
        </p:txBody>
      </p:sp>
      <p:sp>
        <p:nvSpPr>
          <p:cNvPr id="5" name="Прямоугольник 4">
            <a:extLst>
              <a:ext uri="{FF2B5EF4-FFF2-40B4-BE49-F238E27FC236}">
                <a16:creationId xmlns:a16="http://schemas.microsoft.com/office/drawing/2014/main" id="{5D54EAD0-C59C-487C-5D60-DA52AC37B83F}"/>
              </a:ext>
            </a:extLst>
          </p:cNvPr>
          <p:cNvSpPr/>
          <p:nvPr/>
        </p:nvSpPr>
        <p:spPr>
          <a:xfrm>
            <a:off x="406608" y="4181126"/>
            <a:ext cx="11173179" cy="2554545"/>
          </a:xfrm>
          <a:prstGeom prst="rect">
            <a:avLst/>
          </a:prstGeom>
          <a:ln w="38100">
            <a:solidFill>
              <a:srgbClr val="0070C0"/>
            </a:solidFill>
          </a:ln>
        </p:spPr>
        <p:txBody>
          <a:bodyPr wrap="square">
            <a:spAutoFit/>
          </a:bodyPr>
          <a:lstStyle/>
          <a:p>
            <a:r>
              <a:rPr lang="ru-RU" sz="1600" dirty="0">
                <a:latin typeface="Arial" panose="020B0604020202020204" pitchFamily="34" charset="0"/>
                <a:cs typeface="Arial" panose="020B0604020202020204" pitchFamily="34" charset="0"/>
              </a:rPr>
              <a:t>и) осуществляется закупка товаров, не относящихся к товарам и программному обеспечению, указанным в позициях 17 (пробирки вакуумные), 21 (столовые приборы), 27 (ЧПУ), 35 (подшипники), 140 (мебель медицинская в части), 141 (маски медицинские), 144 (маски медицинские) и 146 (ПО) приложения N 1 к настоящему постановлению, в одном из следующих случаев:</a:t>
            </a:r>
          </a:p>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НМЦК (НМЦД), максимальное значение цены контракта (максимальное значение цены договора) или цена контракта (договора) с ЕП не превышает 1 млн. рублей и при этом ни одна из использованных при определении таких цен цена единицы товара не превышает 300 тыс. рублей;</a:t>
            </a:r>
          </a:p>
          <a:p>
            <a:pPr marL="285750" indent="-285750">
              <a:buFont typeface="Wingdings" panose="05000000000000000000" pitchFamily="2" charset="2"/>
              <a:buChar char="ü"/>
            </a:pPr>
            <a:r>
              <a:rPr lang="ru-RU" sz="1600" b="1" dirty="0">
                <a:solidFill>
                  <a:srgbClr val="ED7D31"/>
                </a:solidFill>
                <a:latin typeface="Arial" panose="020B0604020202020204" pitchFamily="34" charset="0"/>
                <a:cs typeface="Arial" panose="020B0604020202020204" pitchFamily="34" charset="0"/>
              </a:rPr>
              <a:t>ни одна из использованных при определении НМЦК (НМЦД) или цены контракта (договора) с ЕП, цена единицы товара не превышает 300 тыс. рублей и при этом произведение каждой цены единицы товара на количество такого товара не превышает 1 млн. рублей</a:t>
            </a:r>
          </a:p>
        </p:txBody>
      </p:sp>
      <p:pic>
        <p:nvPicPr>
          <p:cNvPr id="4" name="Рисунок 3">
            <a:extLst>
              <a:ext uri="{FF2B5EF4-FFF2-40B4-BE49-F238E27FC236}">
                <a16:creationId xmlns:a16="http://schemas.microsoft.com/office/drawing/2014/main" id="{A2704114-2034-65FD-3F99-CC563500E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8" name="TextBox 7">
            <a:extLst>
              <a:ext uri="{FF2B5EF4-FFF2-40B4-BE49-F238E27FC236}">
                <a16:creationId xmlns:a16="http://schemas.microsoft.com/office/drawing/2014/main" id="{73B16900-F446-060B-41E5-9DCC5A44A69E}"/>
              </a:ext>
            </a:extLst>
          </p:cNvPr>
          <p:cNvSpPr txBox="1"/>
          <p:nvPr/>
        </p:nvSpPr>
        <p:spPr>
          <a:xfrm>
            <a:off x="2786412" y="331784"/>
            <a:ext cx="9005041" cy="461665"/>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prstClr val="black"/>
                </a:solidFill>
                <a:latin typeface="Arial" panose="020B0604020202020204" pitchFamily="34" charset="0"/>
                <a:cs typeface="Arial" panose="020B0604020202020204" pitchFamily="34" charset="0"/>
              </a:rPr>
              <a:t>Когда </a:t>
            </a:r>
            <a:r>
              <a:rPr lang="ru-RU" sz="2400" b="1" dirty="0">
                <a:solidFill>
                  <a:srgbClr val="00B0F0"/>
                </a:solidFill>
                <a:latin typeface="Arial" panose="020B0604020202020204" pitchFamily="34" charset="0"/>
                <a:cs typeface="Arial" panose="020B0604020202020204" pitchFamily="34" charset="0"/>
              </a:rPr>
              <a:t>запреты</a:t>
            </a:r>
            <a:r>
              <a:rPr lang="ru-RU" sz="2400" b="1" dirty="0">
                <a:solidFill>
                  <a:prstClr val="black"/>
                </a:solidFill>
                <a:latin typeface="Arial" panose="020B0604020202020204" pitchFamily="34" charset="0"/>
                <a:cs typeface="Arial" panose="020B0604020202020204" pitchFamily="34" charset="0"/>
              </a:rPr>
              <a:t> могут не применяться? (ред. от 19.06)</a:t>
            </a:r>
          </a:p>
        </p:txBody>
      </p:sp>
    </p:spTree>
    <p:extLst>
      <p:ext uri="{BB962C8B-B14F-4D97-AF65-F5344CB8AC3E}">
        <p14:creationId xmlns:p14="http://schemas.microsoft.com/office/powerpoint/2010/main" val="378573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5F6D-854A-71CF-2231-6719262875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CD1D7F-850B-51A0-05AA-730698BB6455}"/>
              </a:ext>
            </a:extLst>
          </p:cNvPr>
          <p:cNvSpPr txBox="1"/>
          <p:nvPr/>
        </p:nvSpPr>
        <p:spPr>
          <a:xfrm>
            <a:off x="3598859" y="205154"/>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
        <p:nvSpPr>
          <p:cNvPr id="2" name="TextBox 1">
            <a:extLst>
              <a:ext uri="{FF2B5EF4-FFF2-40B4-BE49-F238E27FC236}">
                <a16:creationId xmlns:a16="http://schemas.microsoft.com/office/drawing/2014/main" id="{ECAD143D-AF7D-2116-49F3-E672DF79F465}"/>
              </a:ext>
            </a:extLst>
          </p:cNvPr>
          <p:cNvSpPr txBox="1"/>
          <p:nvPr/>
        </p:nvSpPr>
        <p:spPr>
          <a:xfrm>
            <a:off x="4604084" y="651655"/>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«в» пункта 10 </a:t>
            </a:r>
          </a:p>
        </p:txBody>
      </p:sp>
      <p:sp>
        <p:nvSpPr>
          <p:cNvPr id="10" name="Прямоугольник 9">
            <a:extLst>
              <a:ext uri="{FF2B5EF4-FFF2-40B4-BE49-F238E27FC236}">
                <a16:creationId xmlns:a16="http://schemas.microsoft.com/office/drawing/2014/main" id="{D556D3D4-DCB8-B0AE-D01E-4330706B7466}"/>
              </a:ext>
            </a:extLst>
          </p:cNvPr>
          <p:cNvSpPr/>
          <p:nvPr/>
        </p:nvSpPr>
        <p:spPr>
          <a:xfrm>
            <a:off x="322562" y="1363909"/>
            <a:ext cx="11544262" cy="672420"/>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Arial" panose="020B0604020202020204" pitchFamily="34" charset="0"/>
                <a:cs typeface="Arial" panose="020B0604020202020204" pitchFamily="34" charset="0"/>
              </a:rPr>
              <a:t>Продление нормы про возможность «замены» номера реестровой записи сертификатом СТ-1 для товаров из ЕАЭС, </a:t>
            </a:r>
            <a:r>
              <a:rPr lang="ru-RU" sz="1600" b="1" dirty="0">
                <a:solidFill>
                  <a:schemeClr val="tx1"/>
                </a:solidFill>
                <a:latin typeface="Arial" panose="020B0604020202020204" pitchFamily="34" charset="0"/>
                <a:cs typeface="Arial" panose="020B0604020202020204" pitchFamily="34" charset="0"/>
              </a:rPr>
              <a:t>включая РФ</a:t>
            </a:r>
          </a:p>
        </p:txBody>
      </p:sp>
      <p:sp>
        <p:nvSpPr>
          <p:cNvPr id="13" name="Прямоугольник 12">
            <a:extLst>
              <a:ext uri="{FF2B5EF4-FFF2-40B4-BE49-F238E27FC236}">
                <a16:creationId xmlns:a16="http://schemas.microsoft.com/office/drawing/2014/main" id="{A43BA4C0-1D62-1002-9A78-B653527C707F}"/>
              </a:ext>
            </a:extLst>
          </p:cNvPr>
          <p:cNvSpPr/>
          <p:nvPr/>
        </p:nvSpPr>
        <p:spPr>
          <a:xfrm>
            <a:off x="322562" y="2179195"/>
            <a:ext cx="4072975" cy="345775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a:solidFill>
                  <a:schemeClr val="tx1"/>
                </a:solidFill>
                <a:latin typeface="Arial" panose="020B0604020202020204" pitchFamily="34" charset="0"/>
                <a:cs typeface="Arial" panose="020B0604020202020204" pitchFamily="34" charset="0"/>
              </a:rPr>
              <a:t>при осуществлении закупок товаров из числа марли медицинской отбеленной хлопчатобумажной, включенной в код 13.20.44.120 по Общероссийскому классификатору продукции по видам экономической деятельности ОК 034-2014 (КПЕС 2008), медицинской одежды, включенной в коды 14.12.11, 14.12.21, 14.12.30.131, 14.12.30.132, 14.12.30.160, одежды специальной для поддержания физической формы, включенной в код 14.12.30.170, а также товаров, указанных в позициях 379 - 382 и 389 приложения № 2</a:t>
            </a:r>
          </a:p>
        </p:txBody>
      </p:sp>
      <p:sp>
        <p:nvSpPr>
          <p:cNvPr id="4" name="Прямоугольник 3">
            <a:extLst>
              <a:ext uri="{FF2B5EF4-FFF2-40B4-BE49-F238E27FC236}">
                <a16:creationId xmlns:a16="http://schemas.microsoft.com/office/drawing/2014/main" id="{A84DB526-FCE7-19E1-592B-1259DB1AA3C1}"/>
              </a:ext>
            </a:extLst>
          </p:cNvPr>
          <p:cNvSpPr/>
          <p:nvPr/>
        </p:nvSpPr>
        <p:spPr>
          <a:xfrm>
            <a:off x="558323" y="5889114"/>
            <a:ext cx="3601452" cy="79408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rPr>
              <a:t>Если извещение размещено в ЕИС, контракт с ЕП заключен до 31 августа 2025 года включительно</a:t>
            </a:r>
          </a:p>
        </p:txBody>
      </p:sp>
      <p:sp>
        <p:nvSpPr>
          <p:cNvPr id="5" name="Прямоугольник 4">
            <a:extLst>
              <a:ext uri="{FF2B5EF4-FFF2-40B4-BE49-F238E27FC236}">
                <a16:creationId xmlns:a16="http://schemas.microsoft.com/office/drawing/2014/main" id="{81956279-6D9C-AF41-1D7A-87A6C043DD2A}"/>
              </a:ext>
            </a:extLst>
          </p:cNvPr>
          <p:cNvSpPr/>
          <p:nvPr/>
        </p:nvSpPr>
        <p:spPr>
          <a:xfrm>
            <a:off x="4604084" y="2179197"/>
            <a:ext cx="7262741" cy="345776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a:solidFill>
                  <a:schemeClr val="tx1"/>
                </a:solidFill>
                <a:latin typeface="Arial" panose="020B0604020202020204" pitchFamily="34" charset="0"/>
                <a:cs typeface="Arial" panose="020B0604020202020204" pitchFamily="34" charset="0"/>
              </a:rPr>
              <a:t>при осуществлении закупок товаров из числа из числа специальных хирургических одноразовых стерильных изделий из нетканых материалов для защиты пациента и медицинского персонала, включенных в код 14.19.32.120, мебели медицинской, включая хирургическую, стоматологическую или ветеринарную, и ее частей, включенных в коды 32.50.30.110, 32.50.30.119, 32.50.50 (за исключением кровати больничной механической, соответствующей коду НКМИ 120210, кровати больничной стандартной с электроприводом, соответствующей коду НКМИ 136210, стеллажа для палаты пациента, соответствующего коду НКМИ 156900, шкафа вытяжного, соответствующего коду НКМИ 181470, ширмы прикроватной, соответствующей коду НКМИ 184200, стеллажа общего назначения, соответствующего коду НКМИ 260470, шкафа для сушки и хранения эндоскопов, соответствующего коду НКМИ 271740), а также товаров, указанных в позициях 362 - 378, 383 - 388, 390 - 399 и 433 приложения № 2</a:t>
            </a:r>
          </a:p>
        </p:txBody>
      </p:sp>
      <p:sp>
        <p:nvSpPr>
          <p:cNvPr id="6" name="Прямоугольник 5">
            <a:extLst>
              <a:ext uri="{FF2B5EF4-FFF2-40B4-BE49-F238E27FC236}">
                <a16:creationId xmlns:a16="http://schemas.microsoft.com/office/drawing/2014/main" id="{F0A33AA6-C0E5-22ED-651D-4668D3403C25}"/>
              </a:ext>
            </a:extLst>
          </p:cNvPr>
          <p:cNvSpPr/>
          <p:nvPr/>
        </p:nvSpPr>
        <p:spPr>
          <a:xfrm>
            <a:off x="4604084" y="5893895"/>
            <a:ext cx="3601452" cy="79408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rPr>
              <a:t>Если извещение размещено в ЕИС, контракт с ЕП заключен до 31 декабря 2025 года включительно</a:t>
            </a:r>
          </a:p>
        </p:txBody>
      </p:sp>
      <p:sp>
        <p:nvSpPr>
          <p:cNvPr id="7" name="Звезда: 10 точек 6">
            <a:extLst>
              <a:ext uri="{FF2B5EF4-FFF2-40B4-BE49-F238E27FC236}">
                <a16:creationId xmlns:a16="http://schemas.microsoft.com/office/drawing/2014/main" id="{B7D31E83-C28A-ECA5-7429-8222D71294B6}"/>
              </a:ext>
            </a:extLst>
          </p:cNvPr>
          <p:cNvSpPr/>
          <p:nvPr/>
        </p:nvSpPr>
        <p:spPr>
          <a:xfrm>
            <a:off x="10778250" y="522761"/>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1</a:t>
            </a:r>
          </a:p>
        </p:txBody>
      </p:sp>
      <p:pic>
        <p:nvPicPr>
          <p:cNvPr id="8" name="Рисунок 7">
            <a:extLst>
              <a:ext uri="{FF2B5EF4-FFF2-40B4-BE49-F238E27FC236}">
                <a16:creationId xmlns:a16="http://schemas.microsoft.com/office/drawing/2014/main" id="{4CE73392-4196-50CA-DD04-B4069E8B9D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cxnSp>
        <p:nvCxnSpPr>
          <p:cNvPr id="11" name="Прямая соединительная линия 10">
            <a:extLst>
              <a:ext uri="{FF2B5EF4-FFF2-40B4-BE49-F238E27FC236}">
                <a16:creationId xmlns:a16="http://schemas.microsoft.com/office/drawing/2014/main" id="{6F2425F1-2776-9CD1-928A-886098E74CC2}"/>
              </a:ext>
            </a:extLst>
          </p:cNvPr>
          <p:cNvCxnSpPr>
            <a:cxnSpLocks/>
          </p:cNvCxnSpPr>
          <p:nvPr/>
        </p:nvCxnSpPr>
        <p:spPr>
          <a:xfrm>
            <a:off x="4952999" y="5709311"/>
            <a:ext cx="2851040" cy="1078175"/>
          </a:xfrm>
          <a:prstGeom prst="line">
            <a:avLst/>
          </a:prstGeom>
          <a:ln w="57150">
            <a:solidFill>
              <a:srgbClr val="EA5816"/>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F1BA4754-B561-F147-3505-7F598849A7AB}"/>
              </a:ext>
            </a:extLst>
          </p:cNvPr>
          <p:cNvSpPr/>
          <p:nvPr/>
        </p:nvSpPr>
        <p:spPr>
          <a:xfrm>
            <a:off x="8296442" y="5889114"/>
            <a:ext cx="3601452" cy="794084"/>
          </a:xfrm>
          <a:prstGeom prst="rect">
            <a:avLst/>
          </a:prstGeom>
          <a:solidFill>
            <a:srgbClr val="EA5816"/>
          </a:solidFill>
          <a:ln>
            <a:solidFill>
              <a:srgbClr val="EA5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rPr>
              <a:t>Если извещение размещено в ЕИС, контракт с ЕП заключен до 30 июня 2026 года включительно</a:t>
            </a:r>
          </a:p>
        </p:txBody>
      </p:sp>
      <p:cxnSp>
        <p:nvCxnSpPr>
          <p:cNvPr id="14" name="Прямая соединительная линия 13">
            <a:extLst>
              <a:ext uri="{FF2B5EF4-FFF2-40B4-BE49-F238E27FC236}">
                <a16:creationId xmlns:a16="http://schemas.microsoft.com/office/drawing/2014/main" id="{60762CCF-4C14-DD7B-09CF-685BE7E8F239}"/>
              </a:ext>
            </a:extLst>
          </p:cNvPr>
          <p:cNvCxnSpPr>
            <a:cxnSpLocks/>
          </p:cNvCxnSpPr>
          <p:nvPr/>
        </p:nvCxnSpPr>
        <p:spPr>
          <a:xfrm flipH="1">
            <a:off x="4952999" y="5709312"/>
            <a:ext cx="2692401" cy="1078175"/>
          </a:xfrm>
          <a:prstGeom prst="line">
            <a:avLst/>
          </a:prstGeom>
          <a:ln w="57150">
            <a:solidFill>
              <a:srgbClr val="EA58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5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A9CA8-591D-32BE-A857-1E3393E27C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A50858-40B6-A083-81D3-EFA3B30C983B}"/>
              </a:ext>
            </a:extLst>
          </p:cNvPr>
          <p:cNvSpPr txBox="1"/>
          <p:nvPr/>
        </p:nvSpPr>
        <p:spPr>
          <a:xfrm>
            <a:off x="4748463" y="851710"/>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«г» пункта 10 </a:t>
            </a:r>
          </a:p>
        </p:txBody>
      </p:sp>
      <p:sp>
        <p:nvSpPr>
          <p:cNvPr id="10" name="Прямоугольник 9">
            <a:extLst>
              <a:ext uri="{FF2B5EF4-FFF2-40B4-BE49-F238E27FC236}">
                <a16:creationId xmlns:a16="http://schemas.microsoft.com/office/drawing/2014/main" id="{9DB5348C-9751-7619-71F9-E0965CBF4EC0}"/>
              </a:ext>
            </a:extLst>
          </p:cNvPr>
          <p:cNvSpPr/>
          <p:nvPr/>
        </p:nvSpPr>
        <p:spPr>
          <a:xfrm>
            <a:off x="322562" y="1363909"/>
            <a:ext cx="11544262" cy="672420"/>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Arial" panose="020B0604020202020204" pitchFamily="34" charset="0"/>
                <a:cs typeface="Arial" panose="020B0604020202020204" pitchFamily="34" charset="0"/>
              </a:rPr>
              <a:t>Изменение нормы о возможности «замены» номера реестровой записи «тремя документами» (СТ-1, акт экспертизы, ГОСТ). </a:t>
            </a:r>
            <a:r>
              <a:rPr lang="ru-RU" sz="1600" dirty="0">
                <a:solidFill>
                  <a:srgbClr val="EA5816"/>
                </a:solidFill>
                <a:latin typeface="Arial" panose="020B0604020202020204" pitchFamily="34" charset="0"/>
                <a:cs typeface="Arial" panose="020B0604020202020204" pitchFamily="34" charset="0"/>
              </a:rPr>
              <a:t>См. Письмо Минфина №24-06-09/96011 от 03.10.2025 г.</a:t>
            </a:r>
            <a:endParaRPr lang="ru-RU" sz="1600" b="1" dirty="0">
              <a:solidFill>
                <a:srgbClr val="EA5816"/>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8C6407FE-3F6B-D3FD-875D-3DC38EEDDC7A}"/>
              </a:ext>
            </a:extLst>
          </p:cNvPr>
          <p:cNvSpPr/>
          <p:nvPr/>
        </p:nvSpPr>
        <p:spPr>
          <a:xfrm>
            <a:off x="322562" y="2179196"/>
            <a:ext cx="4215570" cy="79408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a:solidFill>
                  <a:schemeClr val="tx1"/>
                </a:solidFill>
                <a:latin typeface="Arial" panose="020B0604020202020204" pitchFamily="34" charset="0"/>
                <a:cs typeface="Arial" panose="020B0604020202020204" pitchFamily="34" charset="0"/>
              </a:rPr>
              <a:t>при осуществлении закупок товаров, указанных в позициях 416 – 428 приложения N 2 </a:t>
            </a:r>
          </a:p>
        </p:txBody>
      </p:sp>
      <p:sp>
        <p:nvSpPr>
          <p:cNvPr id="4" name="Прямоугольник 3">
            <a:extLst>
              <a:ext uri="{FF2B5EF4-FFF2-40B4-BE49-F238E27FC236}">
                <a16:creationId xmlns:a16="http://schemas.microsoft.com/office/drawing/2014/main" id="{FB92CC37-8D8D-40B8-428F-FC01B6A983F8}"/>
              </a:ext>
            </a:extLst>
          </p:cNvPr>
          <p:cNvSpPr/>
          <p:nvPr/>
        </p:nvSpPr>
        <p:spPr>
          <a:xfrm>
            <a:off x="322561" y="3058143"/>
            <a:ext cx="4215571" cy="55933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dirty="0">
                <a:latin typeface="Arial" panose="020B0604020202020204" pitchFamily="34" charset="0"/>
              </a:rPr>
              <a:t>Если извещение размещено в ЕИС, контракт с ЕП заключен до 31 августа 2025 года вкл.</a:t>
            </a:r>
          </a:p>
        </p:txBody>
      </p:sp>
      <p:sp>
        <p:nvSpPr>
          <p:cNvPr id="5" name="Прямоугольник 4">
            <a:extLst>
              <a:ext uri="{FF2B5EF4-FFF2-40B4-BE49-F238E27FC236}">
                <a16:creationId xmlns:a16="http://schemas.microsoft.com/office/drawing/2014/main" id="{5C2C11E4-4381-FA2F-BC34-EFBA35C73C85}"/>
              </a:ext>
            </a:extLst>
          </p:cNvPr>
          <p:cNvSpPr/>
          <p:nvPr/>
        </p:nvSpPr>
        <p:spPr>
          <a:xfrm>
            <a:off x="4842933" y="2179196"/>
            <a:ext cx="7023892" cy="79408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a:solidFill>
                  <a:schemeClr val="tx1"/>
                </a:solidFill>
                <a:latin typeface="Arial" panose="020B0604020202020204" pitchFamily="34" charset="0"/>
                <a:cs typeface="Arial" panose="020B0604020202020204" pitchFamily="34" charset="0"/>
              </a:rPr>
              <a:t>при осуществлении закупок товаров, указанных в позициях 400 - 415 и 429 - 432 приложения № 2 </a:t>
            </a:r>
          </a:p>
        </p:txBody>
      </p:sp>
      <p:sp>
        <p:nvSpPr>
          <p:cNvPr id="7" name="Звезда: 10 точек 6">
            <a:extLst>
              <a:ext uri="{FF2B5EF4-FFF2-40B4-BE49-F238E27FC236}">
                <a16:creationId xmlns:a16="http://schemas.microsoft.com/office/drawing/2014/main" id="{D7489123-2EE0-1164-A0E9-CBD99DBCFA7D}"/>
              </a:ext>
            </a:extLst>
          </p:cNvPr>
          <p:cNvSpPr/>
          <p:nvPr/>
        </p:nvSpPr>
        <p:spPr>
          <a:xfrm>
            <a:off x="10812116" y="529860"/>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EC7F822-8E07-C0F9-D81C-92CF5105769E}"/>
              </a:ext>
            </a:extLst>
          </p:cNvPr>
          <p:cNvSpPr txBox="1"/>
          <p:nvPr/>
        </p:nvSpPr>
        <p:spPr>
          <a:xfrm>
            <a:off x="322561" y="3702344"/>
            <a:ext cx="11544261" cy="3108543"/>
          </a:xfrm>
          <a:prstGeom prst="rect">
            <a:avLst/>
          </a:prstGeom>
          <a:noFill/>
        </p:spPr>
        <p:txBody>
          <a:bodyPr wrap="square">
            <a:spAutoFit/>
          </a:bodyPr>
          <a:lstStyle/>
          <a:p>
            <a:r>
              <a:rPr lang="ru-RU" sz="1400" dirty="0">
                <a:latin typeface="Arial" panose="020B0604020202020204" pitchFamily="34" charset="0"/>
                <a:cs typeface="Arial" panose="020B0604020202020204" pitchFamily="34" charset="0"/>
              </a:rPr>
              <a:t>информацией и документами, подтверждающими происхождение таких товаров из государств - членов Евразийского экономического союза, в том числе из Российской Федерации, являются следующие информация и документы в совокупности:</a:t>
            </a:r>
          </a:p>
          <a:p>
            <a:pPr marL="285750" indent="-285750">
              <a:buFont typeface="Wingdings" panose="05000000000000000000" pitchFamily="2" charset="2"/>
              <a:buChar char="ü"/>
            </a:pPr>
            <a:r>
              <a:rPr lang="ru-RU" sz="1400" dirty="0">
                <a:latin typeface="Arial" panose="020B0604020202020204" pitchFamily="34" charset="0"/>
                <a:cs typeface="Arial" panose="020B0604020202020204" pitchFamily="34" charset="0"/>
              </a:rPr>
              <a:t>сертификат о происхождении товара, 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a:p>
            <a:pPr marL="285750" indent="-285750">
              <a:buFont typeface="Wingdings" panose="05000000000000000000" pitchFamily="2" charset="2"/>
              <a:buChar char="ü"/>
            </a:pPr>
            <a:r>
              <a:rPr lang="ru-RU" sz="1400" dirty="0">
                <a:latin typeface="Arial" panose="020B0604020202020204" pitchFamily="34" charset="0"/>
                <a:cs typeface="Arial" panose="020B0604020202020204" pitchFamily="34" charset="0"/>
              </a:rPr>
              <a:t>акт экспертизы Торгово-промышленной палаты Российской Федерации или аналогичный документ, выданный уполномоченным органом (организацией) государства - члена Евразийского экономического союза, содержащий информацию о рассчитанной в соответствии с подпунктом "в" пункта 2.4 Правил определения страны происхождения товаров доле стоимости используемых для производства одной единицы медицинского изделия иностранных материалов (сырья) в цене конечной продукции, величина которой не превышает предельные значения согласно приложению N 4;</a:t>
            </a:r>
          </a:p>
          <a:p>
            <a:pPr marL="285750" indent="-285750">
              <a:buFont typeface="Wingdings" panose="05000000000000000000" pitchFamily="2" charset="2"/>
              <a:buChar char="ü"/>
            </a:pPr>
            <a:r>
              <a:rPr lang="ru-RU" sz="1400" dirty="0">
                <a:latin typeface="Arial" panose="020B0604020202020204" pitchFamily="34" charset="0"/>
                <a:cs typeface="Arial" panose="020B0604020202020204" pitchFamily="34" charset="0"/>
              </a:rPr>
              <a:t>реквизиты (дата и номер) документа, подтверждающего соответствие производства медицинских изделий требованиям ГОСТ ISO 13485-2017 "Межгосударственный стандарт. Изделия медицинские. Системы менеджмента качества. Требования для целей регулирования"</a:t>
            </a:r>
          </a:p>
        </p:txBody>
      </p:sp>
      <p:pic>
        <p:nvPicPr>
          <p:cNvPr id="8" name="Рисунок 7">
            <a:extLst>
              <a:ext uri="{FF2B5EF4-FFF2-40B4-BE49-F238E27FC236}">
                <a16:creationId xmlns:a16="http://schemas.microsoft.com/office/drawing/2014/main" id="{7FEC54EB-A41E-79F9-D859-7E44C86FC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1" name="Прямоугольник 10">
            <a:extLst>
              <a:ext uri="{FF2B5EF4-FFF2-40B4-BE49-F238E27FC236}">
                <a16:creationId xmlns:a16="http://schemas.microsoft.com/office/drawing/2014/main" id="{C8397E79-1990-FA7D-B09A-3D11CE8AF5A6}"/>
              </a:ext>
            </a:extLst>
          </p:cNvPr>
          <p:cNvSpPr/>
          <p:nvPr/>
        </p:nvSpPr>
        <p:spPr>
          <a:xfrm>
            <a:off x="4842931" y="3058142"/>
            <a:ext cx="7023891" cy="559338"/>
          </a:xfrm>
          <a:prstGeom prst="rect">
            <a:avLst/>
          </a:prstGeom>
          <a:solidFill>
            <a:srgbClr val="EA5816"/>
          </a:solidFill>
          <a:ln>
            <a:solidFill>
              <a:srgbClr val="EA5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rPr>
              <a:t>Если извещение размещено в ЕИС, контракт с ЕП заключен до </a:t>
            </a:r>
            <a:r>
              <a:rPr lang="ru-RU" sz="1200" strike="sngStrike" dirty="0">
                <a:latin typeface="Arial" panose="020B0604020202020204" pitchFamily="34" charset="0"/>
              </a:rPr>
              <a:t>31 декабря 2025 года </a:t>
            </a:r>
            <a:r>
              <a:rPr lang="ru-RU" sz="1200" dirty="0">
                <a:latin typeface="Arial" panose="020B0604020202020204" pitchFamily="34" charset="0"/>
              </a:rPr>
              <a:t>30 июня 2026 года включительно</a:t>
            </a:r>
          </a:p>
        </p:txBody>
      </p:sp>
      <p:sp>
        <p:nvSpPr>
          <p:cNvPr id="6" name="TextBox 5">
            <a:extLst>
              <a:ext uri="{FF2B5EF4-FFF2-40B4-BE49-F238E27FC236}">
                <a16:creationId xmlns:a16="http://schemas.microsoft.com/office/drawing/2014/main" id="{5FEAA144-7387-C9C4-6156-09CD9FD491FB}"/>
              </a:ext>
            </a:extLst>
          </p:cNvPr>
          <p:cNvSpPr txBox="1"/>
          <p:nvPr/>
        </p:nvSpPr>
        <p:spPr>
          <a:xfrm>
            <a:off x="3598859" y="205154"/>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Tree>
    <p:extLst>
      <p:ext uri="{BB962C8B-B14F-4D97-AF65-F5344CB8AC3E}">
        <p14:creationId xmlns:p14="http://schemas.microsoft.com/office/powerpoint/2010/main" val="35583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2C4A3-14AB-2B57-6E7C-DDF65922E8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C2E214-01C9-0D60-79BA-A221C0D60580}"/>
              </a:ext>
            </a:extLst>
          </p:cNvPr>
          <p:cNvSpPr txBox="1"/>
          <p:nvPr/>
        </p:nvSpPr>
        <p:spPr>
          <a:xfrm>
            <a:off x="4748463" y="851710"/>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«д» пункта 10 </a:t>
            </a:r>
          </a:p>
        </p:txBody>
      </p:sp>
      <p:sp>
        <p:nvSpPr>
          <p:cNvPr id="10" name="Прямоугольник 9">
            <a:extLst>
              <a:ext uri="{FF2B5EF4-FFF2-40B4-BE49-F238E27FC236}">
                <a16:creationId xmlns:a16="http://schemas.microsoft.com/office/drawing/2014/main" id="{3C60E442-F0DF-27F3-B9CC-E75A8F4C3C13}"/>
              </a:ext>
            </a:extLst>
          </p:cNvPr>
          <p:cNvSpPr/>
          <p:nvPr/>
        </p:nvSpPr>
        <p:spPr>
          <a:xfrm>
            <a:off x="322562" y="1363909"/>
            <a:ext cx="11544262" cy="672420"/>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Arial" panose="020B0604020202020204" pitchFamily="34" charset="0"/>
                <a:cs typeface="Arial" panose="020B0604020202020204" pitchFamily="34" charset="0"/>
              </a:rPr>
              <a:t>Возможность подтверждения страны происхождения – ЕАЭС (не включая РФ) сертификатом СТ-1 до внесения соответствующих изменений в право ЕАЭС</a:t>
            </a:r>
            <a:endParaRPr lang="ru-RU" sz="1600" b="1" dirty="0">
              <a:solidFill>
                <a:schemeClr val="tx1"/>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D0125F9A-A1D4-EA70-4A9B-3D33BBCB9606}"/>
              </a:ext>
            </a:extLst>
          </p:cNvPr>
          <p:cNvSpPr/>
          <p:nvPr/>
        </p:nvSpPr>
        <p:spPr>
          <a:xfrm>
            <a:off x="322562" y="2179195"/>
            <a:ext cx="11544262" cy="192758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dirty="0">
                <a:solidFill>
                  <a:schemeClr val="tx1"/>
                </a:solidFill>
                <a:latin typeface="Arial" panose="020B0604020202020204" pitchFamily="34" charset="0"/>
                <a:cs typeface="Arial" panose="020B0604020202020204" pitchFamily="34" charset="0"/>
              </a:rPr>
              <a:t>до внесения изменений в право Евразийского экономического союза, предусматривающих подтверждение страны происхождения товаров, указанных в </a:t>
            </a:r>
            <a:r>
              <a:rPr lang="ru-RU" sz="1500" strike="sngStrike" dirty="0">
                <a:solidFill>
                  <a:schemeClr val="tx1"/>
                </a:solidFill>
                <a:latin typeface="Arial" panose="020B0604020202020204" pitchFamily="34" charset="0"/>
                <a:cs typeface="Arial" panose="020B0604020202020204" pitchFamily="34" charset="0"/>
              </a:rPr>
              <a:t>позиции 433 приложения N 2</a:t>
            </a:r>
            <a:r>
              <a:rPr lang="ru-RU" sz="1500" dirty="0">
                <a:solidFill>
                  <a:schemeClr val="tx1"/>
                </a:solidFill>
                <a:latin typeface="Arial" panose="020B0604020202020204" pitchFamily="34" charset="0"/>
                <a:cs typeface="Arial" panose="020B0604020202020204" pitchFamily="34" charset="0"/>
              </a:rPr>
              <a:t> </a:t>
            </a:r>
            <a:r>
              <a:rPr lang="ru-RU" sz="1500" b="1" dirty="0">
                <a:solidFill>
                  <a:schemeClr val="tx1"/>
                </a:solidFill>
                <a:latin typeface="Arial" panose="020B0604020202020204" pitchFamily="34" charset="0"/>
                <a:cs typeface="Arial" panose="020B0604020202020204" pitchFamily="34" charset="0"/>
              </a:rPr>
              <a:t>приложениях № 1 – 3 </a:t>
            </a:r>
            <a:r>
              <a:rPr lang="ru-RU" sz="1500" dirty="0">
                <a:solidFill>
                  <a:schemeClr val="tx1"/>
                </a:solidFill>
                <a:latin typeface="Arial" panose="020B0604020202020204" pitchFamily="34" charset="0"/>
                <a:cs typeface="Arial" panose="020B0604020202020204" pitchFamily="34" charset="0"/>
              </a:rPr>
              <a:t>к настоящему постановлению, путем предоставления информации из евразийского реестра промышленных товаров, документом, подтверждающим происхождение таких товаров из государств - членов Евразийского экономического союза, </a:t>
            </a:r>
            <a:r>
              <a:rPr lang="ru-RU" sz="1500" u="sng" dirty="0">
                <a:solidFill>
                  <a:schemeClr val="tx1"/>
                </a:solidFill>
                <a:latin typeface="Arial" panose="020B0604020202020204" pitchFamily="34" charset="0"/>
                <a:cs typeface="Arial" panose="020B0604020202020204" pitchFamily="34" charset="0"/>
              </a:rPr>
              <a:t>за исключением Российской Федерации</a:t>
            </a:r>
            <a:r>
              <a:rPr lang="ru-RU" sz="1500" dirty="0">
                <a:solidFill>
                  <a:schemeClr val="tx1"/>
                </a:solidFill>
                <a:latin typeface="Arial" panose="020B0604020202020204" pitchFamily="34" charset="0"/>
                <a:cs typeface="Arial" panose="020B0604020202020204" pitchFamily="34" charset="0"/>
              </a:rPr>
              <a:t>, является сертификат о происхождении товара, 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p:txBody>
      </p:sp>
      <p:sp>
        <p:nvSpPr>
          <p:cNvPr id="7" name="Звезда: 10 точек 6">
            <a:extLst>
              <a:ext uri="{FF2B5EF4-FFF2-40B4-BE49-F238E27FC236}">
                <a16:creationId xmlns:a16="http://schemas.microsoft.com/office/drawing/2014/main" id="{856663A6-D186-4666-DB5C-8C2524010BE6}"/>
              </a:ext>
            </a:extLst>
          </p:cNvPr>
          <p:cNvSpPr/>
          <p:nvPr/>
        </p:nvSpPr>
        <p:spPr>
          <a:xfrm>
            <a:off x="10947583" y="762372"/>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3</a:t>
            </a:r>
          </a:p>
        </p:txBody>
      </p:sp>
      <p:sp>
        <p:nvSpPr>
          <p:cNvPr id="8" name="Стрелка: вниз 7">
            <a:extLst>
              <a:ext uri="{FF2B5EF4-FFF2-40B4-BE49-F238E27FC236}">
                <a16:creationId xmlns:a16="http://schemas.microsoft.com/office/drawing/2014/main" id="{1DD76F8B-3E41-7FC7-F739-6A2DE9494764}"/>
              </a:ext>
            </a:extLst>
          </p:cNvPr>
          <p:cNvSpPr/>
          <p:nvPr/>
        </p:nvSpPr>
        <p:spPr>
          <a:xfrm>
            <a:off x="5542548" y="4000991"/>
            <a:ext cx="842211" cy="4973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
        <p:nvSpPr>
          <p:cNvPr id="11" name="Прямоугольник 10">
            <a:extLst>
              <a:ext uri="{FF2B5EF4-FFF2-40B4-BE49-F238E27FC236}">
                <a16:creationId xmlns:a16="http://schemas.microsoft.com/office/drawing/2014/main" id="{75B06CB2-3A6F-E581-87E5-23E3DD49FEFA}"/>
              </a:ext>
            </a:extLst>
          </p:cNvPr>
          <p:cNvSpPr/>
          <p:nvPr/>
        </p:nvSpPr>
        <p:spPr>
          <a:xfrm>
            <a:off x="721895" y="4572000"/>
            <a:ext cx="10515600" cy="1108417"/>
          </a:xfrm>
          <a:prstGeom prst="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Если в праве ЕАЭС нет требований о подтверждении страны происхождения номером реестровой записи из евразийского реестра промышленных товаров, то надлежащим подтверждением страны происхождения будет являться сертификат по форме СТ-1</a:t>
            </a:r>
          </a:p>
        </p:txBody>
      </p:sp>
      <p:sp>
        <p:nvSpPr>
          <p:cNvPr id="14" name="Прямоугольник 13">
            <a:extLst>
              <a:ext uri="{FF2B5EF4-FFF2-40B4-BE49-F238E27FC236}">
                <a16:creationId xmlns:a16="http://schemas.microsoft.com/office/drawing/2014/main" id="{55FC635F-05C2-D89F-A0D7-957393215602}"/>
              </a:ext>
            </a:extLst>
          </p:cNvPr>
          <p:cNvSpPr/>
          <p:nvPr/>
        </p:nvSpPr>
        <p:spPr>
          <a:xfrm>
            <a:off x="1644316" y="5680417"/>
            <a:ext cx="8702842" cy="1065651"/>
          </a:xfrm>
          <a:prstGeom prst="rect">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rPr>
              <a:t>Решением Совета Евразийской экономической комиссии от 23.11.2020 N 105 утверждены Правила определения страны происхождения отдельных видов товаров для целей государственных (муниципальных) закупок</a:t>
            </a:r>
          </a:p>
        </p:txBody>
      </p:sp>
      <p:pic>
        <p:nvPicPr>
          <p:cNvPr id="4" name="Рисунок 3">
            <a:extLst>
              <a:ext uri="{FF2B5EF4-FFF2-40B4-BE49-F238E27FC236}">
                <a16:creationId xmlns:a16="http://schemas.microsoft.com/office/drawing/2014/main" id="{15F4D925-EBB7-0FA1-28D7-11126D488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5" name="TextBox 4">
            <a:extLst>
              <a:ext uri="{FF2B5EF4-FFF2-40B4-BE49-F238E27FC236}">
                <a16:creationId xmlns:a16="http://schemas.microsoft.com/office/drawing/2014/main" id="{A6E6958A-77BA-42A6-1544-D3381E108A77}"/>
              </a:ext>
            </a:extLst>
          </p:cNvPr>
          <p:cNvSpPr txBox="1"/>
          <p:nvPr/>
        </p:nvSpPr>
        <p:spPr>
          <a:xfrm>
            <a:off x="3672451" y="362262"/>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Tree>
    <p:extLst>
      <p:ext uri="{BB962C8B-B14F-4D97-AF65-F5344CB8AC3E}">
        <p14:creationId xmlns:p14="http://schemas.microsoft.com/office/powerpoint/2010/main" val="59043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E366-DD81-1E99-33ED-0AA0B3B864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FD4B08-D38D-DD00-482E-0FE0D492A55F}"/>
              </a:ext>
            </a:extLst>
          </p:cNvPr>
          <p:cNvSpPr txBox="1"/>
          <p:nvPr/>
        </p:nvSpPr>
        <p:spPr>
          <a:xfrm>
            <a:off x="4301779" y="495896"/>
            <a:ext cx="7565044" cy="461665"/>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prstClr val="black"/>
                </a:solidFill>
                <a:latin typeface="Arial" panose="020B0604020202020204" pitchFamily="34" charset="0"/>
                <a:cs typeface="Arial" panose="020B0604020202020204" pitchFamily="34" charset="0"/>
              </a:rPr>
              <a:t>Решение №105 – как с ним жить?</a:t>
            </a:r>
          </a:p>
        </p:txBody>
      </p:sp>
      <p:sp>
        <p:nvSpPr>
          <p:cNvPr id="10" name="Прямоугольник 9">
            <a:extLst>
              <a:ext uri="{FF2B5EF4-FFF2-40B4-BE49-F238E27FC236}">
                <a16:creationId xmlns:a16="http://schemas.microsoft.com/office/drawing/2014/main" id="{C9638DEE-AF55-9FF5-8CFE-E242D7A2208C}"/>
              </a:ext>
            </a:extLst>
          </p:cNvPr>
          <p:cNvSpPr/>
          <p:nvPr/>
        </p:nvSpPr>
        <p:spPr>
          <a:xfrm>
            <a:off x="322562" y="1363907"/>
            <a:ext cx="11544262" cy="2204635"/>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chemeClr val="tx1"/>
              </a:solidFill>
              <a:latin typeface="Arial" panose="020B0604020202020204" pitchFamily="34" charset="0"/>
              <a:cs typeface="Arial" panose="020B0604020202020204" pitchFamily="34" charset="0"/>
            </a:endParaRPr>
          </a:p>
          <a:p>
            <a:r>
              <a:rPr lang="ru-RU" sz="1400" dirty="0">
                <a:solidFill>
                  <a:schemeClr val="tx1"/>
                </a:solidFill>
                <a:latin typeface="Arial" panose="020B0604020202020204" pitchFamily="34" charset="0"/>
                <a:cs typeface="Arial" panose="020B0604020202020204" pitchFamily="34" charset="0"/>
              </a:rPr>
              <a:t>Критерием определения государства-члена страной происхождения промышленного товара государства-члена при осуществлении государственных (муниципальных) закупок является выполнение исчерпывающих условий, производственных и технологических операций при производстве промышленного товара государства-члена по перечню согласно </a:t>
            </a:r>
            <a:r>
              <a:rPr lang="ru-RU" sz="1400" b="1" dirty="0">
                <a:solidFill>
                  <a:schemeClr val="tx1"/>
                </a:solidFill>
                <a:latin typeface="Arial" panose="020B0604020202020204" pitchFamily="34" charset="0"/>
                <a:cs typeface="Arial" panose="020B0604020202020204" pitchFamily="34" charset="0"/>
              </a:rPr>
              <a:t>приложению N 1 </a:t>
            </a:r>
            <a:r>
              <a:rPr lang="ru-RU" sz="1400" dirty="0">
                <a:solidFill>
                  <a:schemeClr val="tx1"/>
                </a:solidFill>
                <a:latin typeface="Arial" panose="020B0604020202020204" pitchFamily="34" charset="0"/>
                <a:cs typeface="Arial" panose="020B0604020202020204" pitchFamily="34" charset="0"/>
              </a:rPr>
              <a:t>(далее - условия производства).</a:t>
            </a:r>
          </a:p>
          <a:p>
            <a:endParaRPr lang="ru-RU" sz="1400" dirty="0">
              <a:solidFill>
                <a:schemeClr val="tx1"/>
              </a:solidFill>
              <a:latin typeface="Arial" panose="020B0604020202020204" pitchFamily="34" charset="0"/>
              <a:cs typeface="Arial" panose="020B0604020202020204" pitchFamily="34" charset="0"/>
            </a:endParaRPr>
          </a:p>
          <a:p>
            <a:r>
              <a:rPr lang="ru-RU" sz="1400" dirty="0">
                <a:solidFill>
                  <a:schemeClr val="tx1"/>
                </a:solidFill>
                <a:latin typeface="Arial" panose="020B0604020202020204" pitchFamily="34" charset="0"/>
                <a:cs typeface="Arial" panose="020B0604020202020204" pitchFamily="34" charset="0"/>
              </a:rPr>
              <a:t>К товарам, включенным в перечень согласно </a:t>
            </a:r>
            <a:r>
              <a:rPr lang="ru-RU" sz="1400" b="1" dirty="0">
                <a:solidFill>
                  <a:schemeClr val="tx1"/>
                </a:solidFill>
                <a:latin typeface="Arial" panose="020B0604020202020204" pitchFamily="34" charset="0"/>
                <a:cs typeface="Arial" panose="020B0604020202020204" pitchFamily="34" charset="0"/>
              </a:rPr>
              <a:t>приложению N 1.1</a:t>
            </a:r>
            <a:r>
              <a:rPr lang="ru-RU" sz="1400" dirty="0">
                <a:solidFill>
                  <a:schemeClr val="tx1"/>
                </a:solidFill>
                <a:latin typeface="Arial" panose="020B0604020202020204" pitchFamily="34" charset="0"/>
                <a:cs typeface="Arial" panose="020B0604020202020204" pitchFamily="34" charset="0"/>
              </a:rPr>
              <a:t>, условия производства которых не указаны в приложении N 1 к настоящим Правилам, применяются критерии происхождения в соответствии с Правилами определения страны происхождения товаров, являющимися неотъемлемой частью Соглашения о правилах определения страны происхождения товаров в Содружестве Независимых Государств, подписанного 20 ноября 2009 г.</a:t>
            </a:r>
          </a:p>
        </p:txBody>
      </p:sp>
      <p:sp>
        <p:nvSpPr>
          <p:cNvPr id="4" name="Прямоугольник 3">
            <a:extLst>
              <a:ext uri="{FF2B5EF4-FFF2-40B4-BE49-F238E27FC236}">
                <a16:creationId xmlns:a16="http://schemas.microsoft.com/office/drawing/2014/main" id="{F0814B2D-3C9E-62B8-4F9E-F954598E59FA}"/>
              </a:ext>
            </a:extLst>
          </p:cNvPr>
          <p:cNvSpPr/>
          <p:nvPr/>
        </p:nvSpPr>
        <p:spPr>
          <a:xfrm>
            <a:off x="406609" y="1159370"/>
            <a:ext cx="1816765" cy="40907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rPr>
              <a:t>Пункт 3</a:t>
            </a:r>
          </a:p>
        </p:txBody>
      </p:sp>
      <p:sp>
        <p:nvSpPr>
          <p:cNvPr id="6" name="Прямоугольник 5">
            <a:extLst>
              <a:ext uri="{FF2B5EF4-FFF2-40B4-BE49-F238E27FC236}">
                <a16:creationId xmlns:a16="http://schemas.microsoft.com/office/drawing/2014/main" id="{5FD46A65-444F-6D1E-2017-BB60FBA9E0FD}"/>
              </a:ext>
            </a:extLst>
          </p:cNvPr>
          <p:cNvSpPr/>
          <p:nvPr/>
        </p:nvSpPr>
        <p:spPr>
          <a:xfrm>
            <a:off x="322562" y="5224703"/>
            <a:ext cx="11544261" cy="1384644"/>
          </a:xfrm>
          <a:prstGeom prst="rect">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rPr>
              <a:t>Правом ЕАЭС установлено, что товары из Приложения №1 и Приложения №1.1 (действует частично до 30.06.2026, частично - до 31.12.2026 г. (решения Совета Евразийской экономической комиссии от 19.11.2025 N 117)) должны быть включены в реестр евразийских промышленных товаров для признания их произведенными на территории ЕАЭС (терминология: промышленный товар государства-члена - товар, включенный в евразийский реестр промышленных товаров государств-членов)</a:t>
            </a:r>
          </a:p>
        </p:txBody>
      </p:sp>
      <p:sp>
        <p:nvSpPr>
          <p:cNvPr id="15" name="TextBox 14">
            <a:extLst>
              <a:ext uri="{FF2B5EF4-FFF2-40B4-BE49-F238E27FC236}">
                <a16:creationId xmlns:a16="http://schemas.microsoft.com/office/drawing/2014/main" id="{725E79E5-2481-3FC6-5D02-9CCEF4957C06}"/>
              </a:ext>
            </a:extLst>
          </p:cNvPr>
          <p:cNvSpPr txBox="1"/>
          <p:nvPr/>
        </p:nvSpPr>
        <p:spPr>
          <a:xfrm>
            <a:off x="322562" y="3919569"/>
            <a:ext cx="11544261" cy="954107"/>
          </a:xfrm>
          <a:prstGeom prst="rect">
            <a:avLst/>
          </a:prstGeom>
          <a:noFill/>
          <a:ln w="38100">
            <a:solidFill>
              <a:srgbClr val="0070C0"/>
            </a:solidFill>
          </a:ln>
        </p:spPr>
        <p:txBody>
          <a:bodyPr wrap="square">
            <a:spAutoFit/>
          </a:bodyPr>
          <a:lstStyle/>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При осуществлении государственных (муниципальных) закупок страна происхождения </a:t>
            </a:r>
            <a:r>
              <a:rPr lang="ru-RU" sz="1400" b="1" dirty="0">
                <a:latin typeface="Arial" panose="020B0604020202020204" pitchFamily="34" charset="0"/>
                <a:cs typeface="Arial" panose="020B0604020202020204" pitchFamily="34" charset="0"/>
              </a:rPr>
              <a:t>отдельных видов </a:t>
            </a:r>
            <a:r>
              <a:rPr lang="ru-RU" sz="1400" dirty="0">
                <a:latin typeface="Arial" panose="020B0604020202020204" pitchFamily="34" charset="0"/>
                <a:cs typeface="Arial" panose="020B0604020202020204" pitchFamily="34" charset="0"/>
              </a:rPr>
              <a:t>промышленных товаров государств-членов подтверждается путем представления информации из евразийского реестра промышленных товаров государств-членов (далее - реестр).</a:t>
            </a:r>
          </a:p>
        </p:txBody>
      </p:sp>
      <p:sp>
        <p:nvSpPr>
          <p:cNvPr id="16" name="Прямоугольник 15">
            <a:extLst>
              <a:ext uri="{FF2B5EF4-FFF2-40B4-BE49-F238E27FC236}">
                <a16:creationId xmlns:a16="http://schemas.microsoft.com/office/drawing/2014/main" id="{27E31D09-E79F-4F23-7B99-099BD8BF2350}"/>
              </a:ext>
            </a:extLst>
          </p:cNvPr>
          <p:cNvSpPr/>
          <p:nvPr/>
        </p:nvSpPr>
        <p:spPr>
          <a:xfrm>
            <a:off x="406609" y="3669134"/>
            <a:ext cx="1816765" cy="40907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rPr>
              <a:t>Пункт 8</a:t>
            </a:r>
          </a:p>
        </p:txBody>
      </p:sp>
      <p:sp>
        <p:nvSpPr>
          <p:cNvPr id="5" name="Стрелка: вниз 4">
            <a:extLst>
              <a:ext uri="{FF2B5EF4-FFF2-40B4-BE49-F238E27FC236}">
                <a16:creationId xmlns:a16="http://schemas.microsoft.com/office/drawing/2014/main" id="{601D2DC5-B82D-B75E-C85E-AF9CC3835CAE}"/>
              </a:ext>
            </a:extLst>
          </p:cNvPr>
          <p:cNvSpPr/>
          <p:nvPr/>
        </p:nvSpPr>
        <p:spPr>
          <a:xfrm>
            <a:off x="5673586" y="4648641"/>
            <a:ext cx="842211" cy="6237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pic>
        <p:nvPicPr>
          <p:cNvPr id="2" name="Рисунок 1">
            <a:extLst>
              <a:ext uri="{FF2B5EF4-FFF2-40B4-BE49-F238E27FC236}">
                <a16:creationId xmlns:a16="http://schemas.microsoft.com/office/drawing/2014/main" id="{A81EC76A-E977-C925-CC3B-A7137CD78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334693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8DFAB-8C30-9380-8B2E-E438833635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A4E37D-E386-3177-58D2-1A21BD6A011E}"/>
              </a:ext>
            </a:extLst>
          </p:cNvPr>
          <p:cNvSpPr txBox="1"/>
          <p:nvPr/>
        </p:nvSpPr>
        <p:spPr>
          <a:xfrm>
            <a:off x="4748463" y="851710"/>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«н» пункта 10 </a:t>
            </a:r>
          </a:p>
        </p:txBody>
      </p:sp>
      <p:sp>
        <p:nvSpPr>
          <p:cNvPr id="10" name="Прямоугольник 9">
            <a:extLst>
              <a:ext uri="{FF2B5EF4-FFF2-40B4-BE49-F238E27FC236}">
                <a16:creationId xmlns:a16="http://schemas.microsoft.com/office/drawing/2014/main" id="{6EA67F74-33A5-3A84-36FC-0C05E32A6B75}"/>
              </a:ext>
            </a:extLst>
          </p:cNvPr>
          <p:cNvSpPr/>
          <p:nvPr/>
        </p:nvSpPr>
        <p:spPr>
          <a:xfrm>
            <a:off x="482983" y="2764931"/>
            <a:ext cx="11240049" cy="1117258"/>
          </a:xfrm>
          <a:prstGeom prst="rect">
            <a:avLst/>
          </a:prstGeom>
          <a:noFill/>
          <a:ln w="38100">
            <a:solidFill>
              <a:srgbClr val="0A5C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latin typeface="Arial" panose="020B0604020202020204" pitchFamily="34" charset="0"/>
                <a:cs typeface="Arial" panose="020B0604020202020204" pitchFamily="34" charset="0"/>
              </a:rPr>
              <a:t>Внесение нормы о том, что при определенном сочетании даты публикации извещения и даты внесения сведений в РРПП в соответствующей реестровой записи может не быть сведений о количестве баллов</a:t>
            </a:r>
            <a:endParaRPr lang="ru-RU" b="1" dirty="0">
              <a:solidFill>
                <a:schemeClr val="tx1"/>
              </a:solidFill>
              <a:latin typeface="Arial" panose="020B0604020202020204" pitchFamily="34" charset="0"/>
              <a:cs typeface="Arial" panose="020B0604020202020204" pitchFamily="34" charset="0"/>
            </a:endParaRPr>
          </a:p>
        </p:txBody>
      </p:sp>
      <p:sp>
        <p:nvSpPr>
          <p:cNvPr id="7" name="Звезда: 10 точек 6">
            <a:extLst>
              <a:ext uri="{FF2B5EF4-FFF2-40B4-BE49-F238E27FC236}">
                <a16:creationId xmlns:a16="http://schemas.microsoft.com/office/drawing/2014/main" id="{A736D57B-AB2F-49D2-BB0C-B9D928A73712}"/>
              </a:ext>
            </a:extLst>
          </p:cNvPr>
          <p:cNvSpPr/>
          <p:nvPr/>
        </p:nvSpPr>
        <p:spPr>
          <a:xfrm>
            <a:off x="10837516" y="1499804"/>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4</a:t>
            </a:r>
          </a:p>
        </p:txBody>
      </p:sp>
      <p:pic>
        <p:nvPicPr>
          <p:cNvPr id="4" name="Рисунок 3">
            <a:extLst>
              <a:ext uri="{FF2B5EF4-FFF2-40B4-BE49-F238E27FC236}">
                <a16:creationId xmlns:a16="http://schemas.microsoft.com/office/drawing/2014/main" id="{F2EF8676-5DAD-BD14-EB63-7F9B61084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5" name="TextBox 4">
            <a:extLst>
              <a:ext uri="{FF2B5EF4-FFF2-40B4-BE49-F238E27FC236}">
                <a16:creationId xmlns:a16="http://schemas.microsoft.com/office/drawing/2014/main" id="{8FBB9C79-D3F6-2E0D-327E-A954510E5220}"/>
              </a:ext>
            </a:extLst>
          </p:cNvPr>
          <p:cNvSpPr txBox="1"/>
          <p:nvPr/>
        </p:nvSpPr>
        <p:spPr>
          <a:xfrm>
            <a:off x="4259588" y="439479"/>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Tree>
    <p:extLst>
      <p:ext uri="{BB962C8B-B14F-4D97-AF65-F5344CB8AC3E}">
        <p14:creationId xmlns:p14="http://schemas.microsoft.com/office/powerpoint/2010/main" val="174285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5DFC-2011-E4FC-B00E-7FBD5EA1F6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D6B1DA-0108-ED25-2B7C-07953E117A60}"/>
              </a:ext>
            </a:extLst>
          </p:cNvPr>
          <p:cNvSpPr txBox="1"/>
          <p:nvPr/>
        </p:nvSpPr>
        <p:spPr>
          <a:xfrm>
            <a:off x="4748463" y="851710"/>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«н» пункта 10 </a:t>
            </a:r>
          </a:p>
        </p:txBody>
      </p:sp>
      <p:graphicFrame>
        <p:nvGraphicFramePr>
          <p:cNvPr id="8" name="Таблица 7">
            <a:extLst>
              <a:ext uri="{FF2B5EF4-FFF2-40B4-BE49-F238E27FC236}">
                <a16:creationId xmlns:a16="http://schemas.microsoft.com/office/drawing/2014/main" id="{31DA726E-4637-DEAF-096A-12C995AEA773}"/>
              </a:ext>
            </a:extLst>
          </p:cNvPr>
          <p:cNvGraphicFramePr>
            <a:graphicFrameLocks noGrp="1"/>
          </p:cNvGraphicFramePr>
          <p:nvPr/>
        </p:nvGraphicFramePr>
        <p:xfrm>
          <a:off x="323869" y="1313375"/>
          <a:ext cx="11544262" cy="5503481"/>
        </p:xfrm>
        <a:graphic>
          <a:graphicData uri="http://schemas.openxmlformats.org/drawingml/2006/table">
            <a:tbl>
              <a:tblPr firstRow="1" firstCol="1" bandRow="1">
                <a:tableStyleId>{5C22544A-7EE6-4342-B048-85BDC9FD1C3A}</a:tableStyleId>
              </a:tblPr>
              <a:tblGrid>
                <a:gridCol w="1008933">
                  <a:extLst>
                    <a:ext uri="{9D8B030D-6E8A-4147-A177-3AD203B41FA5}">
                      <a16:colId xmlns:a16="http://schemas.microsoft.com/office/drawing/2014/main" val="3314047110"/>
                    </a:ext>
                  </a:extLst>
                </a:gridCol>
                <a:gridCol w="441158">
                  <a:extLst>
                    <a:ext uri="{9D8B030D-6E8A-4147-A177-3AD203B41FA5}">
                      <a16:colId xmlns:a16="http://schemas.microsoft.com/office/drawing/2014/main" val="3300213316"/>
                    </a:ext>
                  </a:extLst>
                </a:gridCol>
                <a:gridCol w="9009606">
                  <a:extLst>
                    <a:ext uri="{9D8B030D-6E8A-4147-A177-3AD203B41FA5}">
                      <a16:colId xmlns:a16="http://schemas.microsoft.com/office/drawing/2014/main" val="2781170216"/>
                    </a:ext>
                  </a:extLst>
                </a:gridCol>
                <a:gridCol w="992155">
                  <a:extLst>
                    <a:ext uri="{9D8B030D-6E8A-4147-A177-3AD203B41FA5}">
                      <a16:colId xmlns:a16="http://schemas.microsoft.com/office/drawing/2014/main" val="1450765542"/>
                    </a:ext>
                  </a:extLst>
                </a:gridCol>
                <a:gridCol w="92410">
                  <a:extLst>
                    <a:ext uri="{9D8B030D-6E8A-4147-A177-3AD203B41FA5}">
                      <a16:colId xmlns:a16="http://schemas.microsoft.com/office/drawing/2014/main" val="453578840"/>
                    </a:ext>
                  </a:extLst>
                </a:gridCol>
              </a:tblGrid>
              <a:tr h="178894">
                <a:tc gridSpan="5">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Извещение/контракт с ЕП </a:t>
                      </a:r>
                      <a:r>
                        <a:rPr lang="ru-RU" sz="1050" kern="100" dirty="0">
                          <a:solidFill>
                            <a:srgbClr val="FF0000"/>
                          </a:solidFill>
                          <a:effectLst/>
                          <a:latin typeface="Arial" panose="020B0604020202020204" pitchFamily="34" charset="0"/>
                          <a:cs typeface="Arial" panose="020B0604020202020204" pitchFamily="34" charset="0"/>
                        </a:rPr>
                        <a:t>до 31 декабря 2026 г. </a:t>
                      </a:r>
                      <a:r>
                        <a:rPr lang="ru-RU" sz="1050" kern="100" dirty="0">
                          <a:effectLst/>
                          <a:latin typeface="Arial" panose="020B0604020202020204" pitchFamily="34" charset="0"/>
                          <a:cs typeface="Arial" panose="020B0604020202020204" pitchFamily="34" charset="0"/>
                        </a:rPr>
                        <a:t>включительно</a:t>
                      </a:r>
                    </a:p>
                    <a:p>
                      <a:pPr algn="just">
                        <a:spcAft>
                          <a:spcPts val="0"/>
                        </a:spcAft>
                        <a:buNone/>
                      </a:pPr>
                      <a:endParaRPr lang="ru-RU" sz="1050" kern="100" dirty="0">
                        <a:effectLst/>
                        <a:latin typeface="Arial" panose="020B0604020202020204" pitchFamily="34" charset="0"/>
                        <a:cs typeface="Arial" panose="020B0604020202020204" pitchFamily="34" charset="0"/>
                      </a:endParaRPr>
                    </a:p>
                    <a:p>
                      <a:pPr algn="just">
                        <a:spcAft>
                          <a:spcPts val="0"/>
                        </a:spcAft>
                        <a:buNone/>
                      </a:pPr>
                      <a:r>
                        <a:rPr lang="ru-RU" sz="1050" kern="100" dirty="0">
                          <a:effectLst/>
                          <a:latin typeface="Arial" panose="020B0604020202020204" pitchFamily="34" charset="0"/>
                          <a:cs typeface="Arial" panose="020B0604020202020204" pitchFamily="34" charset="0"/>
                        </a:rPr>
                        <a:t>Реестровая запись внесена в РРПП по </a:t>
                      </a:r>
                      <a:r>
                        <a:rPr lang="ru-RU" sz="1050" kern="100" dirty="0">
                          <a:solidFill>
                            <a:srgbClr val="FF0000"/>
                          </a:solidFill>
                          <a:effectLst/>
                          <a:latin typeface="Arial" panose="020B0604020202020204" pitchFamily="34" charset="0"/>
                          <a:cs typeface="Arial" panose="020B0604020202020204" pitchFamily="34" charset="0"/>
                        </a:rPr>
                        <a:t>10 октября 2023 г. </a:t>
                      </a:r>
                      <a:r>
                        <a:rPr lang="ru-RU" sz="1050" kern="100" dirty="0">
                          <a:effectLst/>
                          <a:latin typeface="Arial" panose="020B0604020202020204" pitchFamily="34" charset="0"/>
                          <a:cs typeface="Arial" panose="020B0604020202020204" pitchFamily="34" charset="0"/>
                        </a:rPr>
                        <a:t>включительно</a:t>
                      </a:r>
                    </a:p>
                    <a:p>
                      <a:pPr algn="just">
                        <a:spcAft>
                          <a:spcPts val="0"/>
                        </a:spcAft>
                        <a:buNone/>
                      </a:pP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48261793"/>
                  </a:ext>
                </a:extLst>
              </a:tr>
              <a:tr h="484067">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Приложение №1</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139</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искусственной вентиляции легких, соответствующие кодам 232870, 232890 вида медицинского изделия в соответствии с номенклатурной классификацией</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32.50.21.121</a:t>
                      </a:r>
                    </a:p>
                    <a:p>
                      <a:pPr algn="just">
                        <a:spcAft>
                          <a:spcPts val="0"/>
                        </a:spcAft>
                        <a:buNone/>
                      </a:pPr>
                      <a:r>
                        <a:rPr lang="ru-RU" sz="1050" kern="100" dirty="0">
                          <a:effectLst/>
                          <a:latin typeface="Arial" panose="020B0604020202020204" pitchFamily="34" charset="0"/>
                          <a:cs typeface="Arial" panose="020B0604020202020204" pitchFamily="34" charset="0"/>
                        </a:rPr>
                        <a:t>32.50.21.122</a:t>
                      </a:r>
                    </a:p>
                    <a:p>
                      <a:pPr algn="just">
                        <a:spcAft>
                          <a:spcPts val="0"/>
                        </a:spcAft>
                        <a:buNone/>
                      </a:pPr>
                      <a:r>
                        <a:rPr lang="ru-RU" sz="1050" kern="100" dirty="0">
                          <a:effectLst/>
                          <a:latin typeface="Arial" panose="020B0604020202020204" pitchFamily="34" charset="0"/>
                          <a:cs typeface="Arial" panose="020B0604020202020204" pitchFamily="34" charset="0"/>
                        </a:rPr>
                        <a:t>32.50.21.123</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7404647"/>
                  </a:ext>
                </a:extLst>
              </a:tr>
              <a:tr h="189417">
                <a:tc rowSpan="19">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Приложение №2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273 </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Приборы универсальные для определения состава и физико-химических свойств газов, жидкостей и твердых веществ</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26.51.53.140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91566216"/>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276</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Приборы и аппаратура для физического или химического анализа прочие, не включенные в другие группировки</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26.51.53.190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37791205"/>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297</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Томографы компьютерные</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26.60.11.111</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18299450"/>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298</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рентгеноскопические (</a:t>
                      </a:r>
                      <a:r>
                        <a:rPr lang="ru-RU" sz="1050" kern="100" dirty="0" err="1">
                          <a:effectLst/>
                          <a:latin typeface="Arial" panose="020B0604020202020204" pitchFamily="34" charset="0"/>
                          <a:cs typeface="Arial" panose="020B0604020202020204" pitchFamily="34" charset="0"/>
                        </a:rPr>
                        <a:t>флуороскопические</a:t>
                      </a:r>
                      <a:r>
                        <a:rPr lang="ru-RU" sz="1050" kern="100" dirty="0">
                          <a:effectLst/>
                          <a:latin typeface="Arial" panose="020B0604020202020204" pitchFamily="34" charset="0"/>
                          <a:cs typeface="Arial" panose="020B0604020202020204" pitchFamily="34" charset="0"/>
                        </a:rPr>
                        <a:t>)</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26.60.11.112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6168523"/>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299</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рентгенографические</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26.60.11.113</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17522275"/>
                  </a:ext>
                </a:extLst>
              </a:tr>
              <a:tr h="252556">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304</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Части и принадлежности аппаратов, основанных на использовании рентгеновского или альфа-, бета- или гамма-излучений, применяемых в медицинских целях, включая хирургию, стоматологию, ветеринарию</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26.60.11.130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30170877"/>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305</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Электрокардиографы</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0"/>
                        </a:spcAft>
                        <a:buNone/>
                      </a:pPr>
                      <a:r>
                        <a:rPr lang="ru-RU" sz="1050" kern="100" dirty="0">
                          <a:effectLst/>
                          <a:latin typeface="Arial" panose="020B0604020202020204" pitchFamily="34" charset="0"/>
                          <a:cs typeface="Arial" panose="020B0604020202020204" pitchFamily="34" charset="0"/>
                        </a:rPr>
                        <a:t>26.60.12.111</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91030029"/>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306</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электродиагностические прочие</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26.60.12.119</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10720109"/>
                  </a:ext>
                </a:extLst>
              </a:tr>
              <a:tr h="568252">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309</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для функциональных диагностических исследований или для контроля физиологических параметров, применяемые в медицинских целях, не включенные в другие группировки, соответствующие кодам 145190, 149980, 150000, 150010, 150020, 170280, 218360, 218410, 232490, 249320, 288690, 317710, 345960, 152710, 232490, 260980, 291870, 291820, 291830, 292080 вида медицинского изделия в соответствии с номенклатурной классификацией</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26.60.12.120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712757653"/>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310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Средства измерений массы, силы, энергии, линейных и угловых величин, температуры</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26.60.12.122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187417587"/>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311</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Приборы для исследования звуковых колебаний в органах человека</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26.60.12.123</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13580522"/>
                  </a:ext>
                </a:extLst>
              </a:tr>
              <a:tr h="189417">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312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Приборы и аппараты для функциональной диагностики прочие, применяемые в медицинских целях, не включенные в другие группировки</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26.60.12.129</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41619377"/>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314</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ультразвукового сканирования</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ctr">
                        <a:spcAft>
                          <a:spcPts val="0"/>
                        </a:spcAft>
                        <a:buNone/>
                      </a:pPr>
                      <a:r>
                        <a:rPr lang="ru-RU" sz="1050" kern="100" dirty="0">
                          <a:effectLst/>
                          <a:latin typeface="Arial" panose="020B0604020202020204" pitchFamily="34" charset="0"/>
                          <a:cs typeface="Arial" panose="020B0604020202020204" pitchFamily="34" charset="0"/>
                        </a:rPr>
                        <a:t>26.60.12.132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79412496"/>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316</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микроволновой терапии</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26.60.13.120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70558054"/>
                  </a:ext>
                </a:extLst>
              </a:tr>
              <a:tr h="126278">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318</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ультразвуковой терапии</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26.60.13.150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7150964"/>
                  </a:ext>
                </a:extLst>
              </a:tr>
              <a:tr h="441974">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320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Дефибрилляторы; обогреватели детские неонатальные; столы неонатальные с автоматическим поддержанием температуры обогрева новорожденных, соответствующие кодам 119850, 126460, 126470, 126500, 130380, 210150, 233940, 262390, 262430, 262440, 334660, 334670, 334680 вида медицинского изделия в соответствии с номенклатурной классификацией</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26.60.13.190</a:t>
                      </a:r>
                    </a:p>
                    <a:p>
                      <a:pPr algn="just">
                        <a:spcAft>
                          <a:spcPts val="0"/>
                        </a:spcAft>
                        <a:buNone/>
                      </a:pPr>
                      <a:r>
                        <a:rPr lang="ru-RU" sz="1050" kern="100" dirty="0">
                          <a:effectLst/>
                          <a:latin typeface="Arial" panose="020B0604020202020204" pitchFamily="34" charset="0"/>
                          <a:cs typeface="Arial" panose="020B0604020202020204" pitchFamily="34" charset="0"/>
                        </a:rPr>
                        <a:t>32.50.13.190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16923378"/>
                  </a:ext>
                </a:extLst>
              </a:tr>
              <a:tr h="242033">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334</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Светильники медицинские, соответствующие кодам 129360, 187160 вида медицинского изделия в соответствии с номенклатурной классификацией</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27.40.39</a:t>
                      </a:r>
                    </a:p>
                    <a:p>
                      <a:pPr algn="just">
                        <a:spcAft>
                          <a:spcPts val="0"/>
                        </a:spcAft>
                        <a:buNone/>
                      </a:pPr>
                      <a:r>
                        <a:rPr lang="ru-RU" sz="1050" kern="100" dirty="0">
                          <a:effectLst/>
                          <a:latin typeface="Arial" panose="020B0604020202020204" pitchFamily="34" charset="0"/>
                          <a:cs typeface="Arial" panose="020B0604020202020204" pitchFamily="34" charset="0"/>
                        </a:rPr>
                        <a:t>32.50.50.190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7656757"/>
                  </a:ext>
                </a:extLst>
              </a:tr>
              <a:tr h="110493">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354</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Стерилизаторы хирургические или лабораторные</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0"/>
                        </a:spcAft>
                        <a:buNone/>
                      </a:pPr>
                      <a:r>
                        <a:rPr lang="ru-RU" sz="1050" kern="100" dirty="0">
                          <a:effectLst/>
                          <a:latin typeface="Arial" panose="020B0604020202020204" pitchFamily="34" charset="0"/>
                          <a:cs typeface="Arial" panose="020B0604020202020204" pitchFamily="34" charset="0"/>
                        </a:rPr>
                        <a:t>32.50.12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67355026"/>
                  </a:ext>
                </a:extLst>
              </a:tr>
              <a:tr h="305172">
                <a:tc vMerge="1">
                  <a:txBody>
                    <a:bodyPr/>
                    <a:lstStyle/>
                    <a:p>
                      <a:endParaRPr lang="ru-RU"/>
                    </a:p>
                  </a:txBody>
                  <a:tcPr/>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382</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Аппараты лазерные терапевтические</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lgn="just">
                        <a:spcAft>
                          <a:spcPts val="0"/>
                        </a:spcAft>
                        <a:buNone/>
                      </a:pPr>
                      <a:r>
                        <a:rPr lang="ru-RU" sz="1050" kern="100" dirty="0">
                          <a:effectLst/>
                          <a:latin typeface="Arial" panose="020B0604020202020204" pitchFamily="34" charset="0"/>
                          <a:cs typeface="Arial" panose="020B0604020202020204" pitchFamily="34" charset="0"/>
                        </a:rPr>
                        <a:t>26.60.13.170</a:t>
                      </a:r>
                    </a:p>
                    <a:p>
                      <a:pPr algn="just">
                        <a:spcAft>
                          <a:spcPts val="0"/>
                        </a:spcAft>
                        <a:buNone/>
                      </a:pPr>
                      <a:r>
                        <a:rPr lang="ru-RU" sz="1050" kern="100" dirty="0">
                          <a:effectLst/>
                          <a:latin typeface="Arial" panose="020B0604020202020204" pitchFamily="34" charset="0"/>
                          <a:cs typeface="Arial" panose="020B0604020202020204" pitchFamily="34" charset="0"/>
                        </a:rPr>
                        <a:t>26.60.13.190</a:t>
                      </a:r>
                      <a:endParaRPr lang="ru-RU" sz="1050" kern="100" dirty="0">
                        <a:effectLst/>
                        <a:latin typeface="Arial" panose="020B0604020202020204" pitchFamily="34" charset="0"/>
                        <a:ea typeface="Aptos" panose="020B0004020202020204" pitchFamily="34" charset="0"/>
                        <a:cs typeface="Arial" panose="020B0604020202020204" pitchFamily="34" charset="0"/>
                      </a:endParaRPr>
                    </a:p>
                  </a:txBody>
                  <a:tcPr marL="35516" marR="35516" marT="0" marB="0"/>
                </a:tc>
                <a:tc>
                  <a:txBody>
                    <a:bodyPr/>
                    <a:lstStyle/>
                    <a:p>
                      <a:pPr>
                        <a:spcAft>
                          <a:spcPts val="800"/>
                        </a:spcAft>
                        <a:buNone/>
                      </a:pPr>
                      <a:r>
                        <a:rPr lang="ru-RU" sz="1000" kern="100" dirty="0">
                          <a:effectLst/>
                          <a:latin typeface="Arial" panose="020B0604020202020204" pitchFamily="34" charset="0"/>
                          <a:cs typeface="Arial" panose="020B0604020202020204" pitchFamily="34" charset="0"/>
                        </a:rPr>
                        <a:t> </a:t>
                      </a:r>
                      <a:endParaRPr lang="ru-RU"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89917418"/>
                  </a:ext>
                </a:extLst>
              </a:tr>
            </a:tbl>
          </a:graphicData>
        </a:graphic>
      </p:graphicFrame>
      <p:pic>
        <p:nvPicPr>
          <p:cNvPr id="4" name="Рисунок 3">
            <a:extLst>
              <a:ext uri="{FF2B5EF4-FFF2-40B4-BE49-F238E27FC236}">
                <a16:creationId xmlns:a16="http://schemas.microsoft.com/office/drawing/2014/main" id="{8CE05FDD-E505-0E00-4BC8-9E6086793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5" name="TextBox 4">
            <a:extLst>
              <a:ext uri="{FF2B5EF4-FFF2-40B4-BE49-F238E27FC236}">
                <a16:creationId xmlns:a16="http://schemas.microsoft.com/office/drawing/2014/main" id="{1355080E-2317-787F-8707-42624E405A4D}"/>
              </a:ext>
            </a:extLst>
          </p:cNvPr>
          <p:cNvSpPr txBox="1"/>
          <p:nvPr/>
        </p:nvSpPr>
        <p:spPr>
          <a:xfrm>
            <a:off x="3598859" y="205154"/>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
        <p:nvSpPr>
          <p:cNvPr id="7" name="Звезда: 10 точек 6">
            <a:extLst>
              <a:ext uri="{FF2B5EF4-FFF2-40B4-BE49-F238E27FC236}">
                <a16:creationId xmlns:a16="http://schemas.microsoft.com/office/drawing/2014/main" id="{46D9C84A-3A26-C767-1D4F-7C5E6F3E4A62}"/>
              </a:ext>
            </a:extLst>
          </p:cNvPr>
          <p:cNvSpPr/>
          <p:nvPr/>
        </p:nvSpPr>
        <p:spPr>
          <a:xfrm>
            <a:off x="10670345" y="461094"/>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02874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2CC7F-EF4C-91FE-0C02-A073AE07A1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D00A13-0CF1-933B-8800-DD1F30A641C7}"/>
              </a:ext>
            </a:extLst>
          </p:cNvPr>
          <p:cNvSpPr txBox="1"/>
          <p:nvPr/>
        </p:nvSpPr>
        <p:spPr>
          <a:xfrm>
            <a:off x="4706130" y="1221041"/>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«н» пункта 10 </a:t>
            </a:r>
          </a:p>
        </p:txBody>
      </p:sp>
      <p:sp>
        <p:nvSpPr>
          <p:cNvPr id="7" name="Звезда: 10 точек 6">
            <a:extLst>
              <a:ext uri="{FF2B5EF4-FFF2-40B4-BE49-F238E27FC236}">
                <a16:creationId xmlns:a16="http://schemas.microsoft.com/office/drawing/2014/main" id="{C79F8F6E-2A3A-0309-9D04-2C21B4CC7825}"/>
              </a:ext>
            </a:extLst>
          </p:cNvPr>
          <p:cNvSpPr/>
          <p:nvPr/>
        </p:nvSpPr>
        <p:spPr>
          <a:xfrm>
            <a:off x="10543345" y="1023050"/>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4</a:t>
            </a:r>
          </a:p>
        </p:txBody>
      </p:sp>
      <p:graphicFrame>
        <p:nvGraphicFramePr>
          <p:cNvPr id="5" name="Таблица 4">
            <a:extLst>
              <a:ext uri="{FF2B5EF4-FFF2-40B4-BE49-F238E27FC236}">
                <a16:creationId xmlns:a16="http://schemas.microsoft.com/office/drawing/2014/main" id="{69845AC6-AEAB-90B5-4B30-A4FBCC85FD59}"/>
              </a:ext>
            </a:extLst>
          </p:cNvPr>
          <p:cNvGraphicFramePr>
            <a:graphicFrameLocks noGrp="1"/>
          </p:cNvGraphicFramePr>
          <p:nvPr/>
        </p:nvGraphicFramePr>
        <p:xfrm>
          <a:off x="580487" y="2019502"/>
          <a:ext cx="10095533" cy="2702560"/>
        </p:xfrm>
        <a:graphic>
          <a:graphicData uri="http://schemas.openxmlformats.org/drawingml/2006/table">
            <a:tbl>
              <a:tblPr firstRow="1" firstCol="1" bandRow="1">
                <a:tableStyleId>{5C22544A-7EE6-4342-B048-85BDC9FD1C3A}</a:tableStyleId>
              </a:tblPr>
              <a:tblGrid>
                <a:gridCol w="1931787">
                  <a:extLst>
                    <a:ext uri="{9D8B030D-6E8A-4147-A177-3AD203B41FA5}">
                      <a16:colId xmlns:a16="http://schemas.microsoft.com/office/drawing/2014/main" val="916733060"/>
                    </a:ext>
                  </a:extLst>
                </a:gridCol>
                <a:gridCol w="1134125">
                  <a:extLst>
                    <a:ext uri="{9D8B030D-6E8A-4147-A177-3AD203B41FA5}">
                      <a16:colId xmlns:a16="http://schemas.microsoft.com/office/drawing/2014/main" val="2318453980"/>
                    </a:ext>
                  </a:extLst>
                </a:gridCol>
                <a:gridCol w="5698127">
                  <a:extLst>
                    <a:ext uri="{9D8B030D-6E8A-4147-A177-3AD203B41FA5}">
                      <a16:colId xmlns:a16="http://schemas.microsoft.com/office/drawing/2014/main" val="45861542"/>
                    </a:ext>
                  </a:extLst>
                </a:gridCol>
                <a:gridCol w="1197270">
                  <a:extLst>
                    <a:ext uri="{9D8B030D-6E8A-4147-A177-3AD203B41FA5}">
                      <a16:colId xmlns:a16="http://schemas.microsoft.com/office/drawing/2014/main" val="338165468"/>
                    </a:ext>
                  </a:extLst>
                </a:gridCol>
                <a:gridCol w="134224">
                  <a:extLst>
                    <a:ext uri="{9D8B030D-6E8A-4147-A177-3AD203B41FA5}">
                      <a16:colId xmlns:a16="http://schemas.microsoft.com/office/drawing/2014/main" val="1679119395"/>
                    </a:ext>
                  </a:extLst>
                </a:gridCol>
              </a:tblGrid>
              <a:tr h="192170">
                <a:tc gridSpan="5">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Извещение/контракт с ЕП </a:t>
                      </a:r>
                      <a:r>
                        <a:rPr lang="ru-RU" sz="1200" kern="100" dirty="0">
                          <a:solidFill>
                            <a:srgbClr val="FF0000"/>
                          </a:solidFill>
                          <a:effectLst/>
                          <a:latin typeface="Arial" panose="020B0604020202020204" pitchFamily="34" charset="0"/>
                          <a:cs typeface="Arial" panose="020B0604020202020204" pitchFamily="34" charset="0"/>
                        </a:rPr>
                        <a:t>до 31 августа 2026 г. </a:t>
                      </a:r>
                      <a:r>
                        <a:rPr lang="ru-RU" sz="1200" kern="100" dirty="0">
                          <a:effectLst/>
                          <a:latin typeface="Arial" panose="020B0604020202020204" pitchFamily="34" charset="0"/>
                          <a:cs typeface="Arial" panose="020B0604020202020204" pitchFamily="34" charset="0"/>
                        </a:rPr>
                        <a:t>включительно</a:t>
                      </a:r>
                    </a:p>
                    <a:p>
                      <a:pPr algn="just">
                        <a:spcAft>
                          <a:spcPts val="800"/>
                        </a:spcAft>
                        <a:buNone/>
                      </a:pPr>
                      <a:r>
                        <a:rPr lang="ru-RU" sz="1200" kern="100" dirty="0">
                          <a:effectLst/>
                          <a:latin typeface="Arial" panose="020B0604020202020204" pitchFamily="34" charset="0"/>
                          <a:cs typeface="Arial" panose="020B0604020202020204" pitchFamily="34" charset="0"/>
                        </a:rPr>
                        <a:t>Реестровая запись внесена в РРПП </a:t>
                      </a:r>
                      <a:r>
                        <a:rPr lang="ru-RU" sz="1200" kern="100" dirty="0">
                          <a:solidFill>
                            <a:srgbClr val="FF0000"/>
                          </a:solidFill>
                          <a:effectLst/>
                          <a:latin typeface="Arial" panose="020B0604020202020204" pitchFamily="34" charset="0"/>
                          <a:cs typeface="Arial" panose="020B0604020202020204" pitchFamily="34" charset="0"/>
                        </a:rPr>
                        <a:t>по 10 августа 2025 г. </a:t>
                      </a:r>
                      <a:r>
                        <a:rPr lang="ru-RU" sz="1200" kern="100" dirty="0">
                          <a:effectLst/>
                          <a:latin typeface="Arial" panose="020B0604020202020204" pitchFamily="34" charset="0"/>
                          <a:cs typeface="Arial" panose="020B0604020202020204" pitchFamily="34" charset="0"/>
                        </a:rPr>
                        <a:t>включительно</a:t>
                      </a:r>
                    </a:p>
                    <a:p>
                      <a:pPr algn="just">
                        <a:spcAft>
                          <a:spcPts val="800"/>
                        </a:spcAft>
                        <a:buNone/>
                      </a:pP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61176966"/>
                  </a:ext>
                </a:extLst>
              </a:tr>
              <a:tr h="0">
                <a:tc rowSpan="6">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Приложение №2</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205</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Блоки, части и принадлежности вычислительных машин, за исключением устройств числового программного управления, соответствующих коду 26.20.40.150 по Общероссийскому классификатору продукции по видам экономической деятельности ОК 034-2014 (КПЕС 2008)</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26.20.4</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800"/>
                        </a:spcAft>
                        <a:buNone/>
                      </a:pPr>
                      <a:r>
                        <a:rPr lang="ru-RU" sz="1400" kern="100" dirty="0">
                          <a:effectLst/>
                          <a:latin typeface="Arial" panose="020B0604020202020204" pitchFamily="34" charset="0"/>
                        </a:rPr>
                        <a:t> </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63650420"/>
                  </a:ext>
                </a:extLst>
              </a:tr>
              <a:tr h="0">
                <a:tc vMerge="1">
                  <a:txBody>
                    <a:bodyPr/>
                    <a:lstStyle/>
                    <a:p>
                      <a:endParaRPr lang="ru-RU"/>
                    </a:p>
                  </a:txBody>
                  <a:tcPr/>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206</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Средства связи, выполняющие функцию систем коммутации</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26.30.11.110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800"/>
                        </a:spcAft>
                        <a:buNone/>
                      </a:pPr>
                      <a:r>
                        <a:rPr lang="ru-RU" sz="1400" kern="100" dirty="0">
                          <a:effectLst/>
                          <a:latin typeface="Arial" panose="020B0604020202020204" pitchFamily="34" charset="0"/>
                        </a:rPr>
                        <a:t> </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3750761"/>
                  </a:ext>
                </a:extLst>
              </a:tr>
              <a:tr h="0">
                <a:tc vMerge="1">
                  <a:txBody>
                    <a:bodyPr/>
                    <a:lstStyle/>
                    <a:p>
                      <a:endParaRPr lang="ru-RU"/>
                    </a:p>
                  </a:txBody>
                  <a:tcPr/>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207</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Средства связи, выполняющие функцию цифровых транспортных систем</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26.30.11.120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800"/>
                        </a:spcAft>
                        <a:buNone/>
                      </a:pPr>
                      <a:r>
                        <a:rPr lang="ru-RU" sz="1400" kern="100" dirty="0">
                          <a:effectLst/>
                          <a:latin typeface="Arial" panose="020B0604020202020204" pitchFamily="34" charset="0"/>
                        </a:rPr>
                        <a:t> </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6099642"/>
                  </a:ext>
                </a:extLst>
              </a:tr>
              <a:tr h="0">
                <a:tc vMerge="1">
                  <a:txBody>
                    <a:bodyPr/>
                    <a:lstStyle/>
                    <a:p>
                      <a:endParaRPr lang="ru-RU"/>
                    </a:p>
                  </a:txBody>
                  <a:tcPr/>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208</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Средства связи, выполняющие функцию систем управления и мониторинга</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26.30.11.130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800"/>
                        </a:spcAft>
                        <a:buNone/>
                      </a:pPr>
                      <a:r>
                        <a:rPr lang="ru-RU" sz="1400" kern="100" dirty="0">
                          <a:effectLst/>
                          <a:latin typeface="Arial" panose="020B0604020202020204" pitchFamily="34" charset="0"/>
                        </a:rPr>
                        <a:t> </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37678862"/>
                  </a:ext>
                </a:extLst>
              </a:tr>
              <a:tr h="0">
                <a:tc vMerge="1">
                  <a:txBody>
                    <a:bodyPr/>
                    <a:lstStyle/>
                    <a:p>
                      <a:endParaRPr lang="ru-RU"/>
                    </a:p>
                  </a:txBody>
                  <a:tcPr/>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209</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Средства связи радиоэлектронные</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26.30.11.150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800"/>
                        </a:spcAft>
                        <a:buNone/>
                      </a:pPr>
                      <a:r>
                        <a:rPr lang="ru-RU" sz="1400" kern="100" dirty="0">
                          <a:effectLst/>
                          <a:latin typeface="Arial" panose="020B0604020202020204" pitchFamily="34" charset="0"/>
                        </a:rPr>
                        <a:t> </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24683979"/>
                  </a:ext>
                </a:extLst>
              </a:tr>
              <a:tr h="0">
                <a:tc vMerge="1">
                  <a:txBody>
                    <a:bodyPr/>
                    <a:lstStyle/>
                    <a:p>
                      <a:endParaRPr lang="ru-RU"/>
                    </a:p>
                  </a:txBody>
                  <a:tcPr/>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210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Аппаратура коммуникационная передающая с приемными устройствами прочая, не включенная в другие группировки</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800"/>
                        </a:spcAft>
                        <a:buNone/>
                      </a:pPr>
                      <a:r>
                        <a:rPr lang="ru-RU" sz="1200" kern="100" dirty="0">
                          <a:effectLst/>
                          <a:latin typeface="Arial" panose="020B0604020202020204" pitchFamily="34" charset="0"/>
                          <a:cs typeface="Arial" panose="020B0604020202020204" pitchFamily="34" charset="0"/>
                        </a:rPr>
                        <a:t>26.30.11.190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800"/>
                        </a:spcAft>
                        <a:buNone/>
                      </a:pPr>
                      <a:r>
                        <a:rPr lang="ru-RU" sz="1400" kern="100" dirty="0">
                          <a:effectLst/>
                          <a:latin typeface="Arial" panose="020B0604020202020204" pitchFamily="34" charset="0"/>
                        </a:rPr>
                        <a:t> </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57753204"/>
                  </a:ext>
                </a:extLst>
              </a:tr>
            </a:tbl>
          </a:graphicData>
        </a:graphic>
      </p:graphicFrame>
      <p:pic>
        <p:nvPicPr>
          <p:cNvPr id="4" name="Рисунок 3">
            <a:extLst>
              <a:ext uri="{FF2B5EF4-FFF2-40B4-BE49-F238E27FC236}">
                <a16:creationId xmlns:a16="http://schemas.microsoft.com/office/drawing/2014/main" id="{0100CD85-BA30-368C-30C0-9099387DF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6" name="TextBox 5">
            <a:extLst>
              <a:ext uri="{FF2B5EF4-FFF2-40B4-BE49-F238E27FC236}">
                <a16:creationId xmlns:a16="http://schemas.microsoft.com/office/drawing/2014/main" id="{FF3752FB-BB08-150C-A8D9-3769D0CE1366}"/>
              </a:ext>
            </a:extLst>
          </p:cNvPr>
          <p:cNvSpPr txBox="1"/>
          <p:nvPr/>
        </p:nvSpPr>
        <p:spPr>
          <a:xfrm>
            <a:off x="3471859" y="551902"/>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Tree>
    <p:extLst>
      <p:ext uri="{BB962C8B-B14F-4D97-AF65-F5344CB8AC3E}">
        <p14:creationId xmlns:p14="http://schemas.microsoft.com/office/powerpoint/2010/main" val="33883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BEC5A-5BE4-F139-D04B-ED5D06948C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8AB838-38DE-FA02-43F2-D3CBE6B2A438}"/>
              </a:ext>
            </a:extLst>
          </p:cNvPr>
          <p:cNvSpPr txBox="1"/>
          <p:nvPr/>
        </p:nvSpPr>
        <p:spPr>
          <a:xfrm>
            <a:off x="4748463" y="851710"/>
            <a:ext cx="3641558" cy="369332"/>
          </a:xfrm>
          <a:prstGeom prst="rect">
            <a:avLst/>
          </a:prstGeom>
          <a:solidFill>
            <a:schemeClr val="accent2"/>
          </a:solidFill>
          <a:ln w="38100">
            <a:solidFill>
              <a:srgbClr val="ED7D31"/>
            </a:solidFill>
          </a:ln>
        </p:spPr>
        <p:txBody>
          <a:bodyPr wrap="square" rtlCol="0">
            <a:spAutoFit/>
          </a:bodyPr>
          <a:lstStyle/>
          <a:p>
            <a:pPr algn="ctr"/>
            <a:r>
              <a:rPr lang="ru-RU" dirty="0">
                <a:solidFill>
                  <a:schemeClr val="bg1"/>
                </a:solidFill>
                <a:latin typeface="Arial" panose="020B0604020202020204" pitchFamily="34" charset="0"/>
                <a:cs typeface="Arial" panose="020B0604020202020204" pitchFamily="34" charset="0"/>
              </a:rPr>
              <a:t>Пп. «н» пункта 10 </a:t>
            </a:r>
          </a:p>
        </p:txBody>
      </p:sp>
      <p:sp>
        <p:nvSpPr>
          <p:cNvPr id="8" name="TextBox 7">
            <a:extLst>
              <a:ext uri="{FF2B5EF4-FFF2-40B4-BE49-F238E27FC236}">
                <a16:creationId xmlns:a16="http://schemas.microsoft.com/office/drawing/2014/main" id="{4864B162-02F7-E94E-02B1-CE3D4BAAA2AF}"/>
              </a:ext>
            </a:extLst>
          </p:cNvPr>
          <p:cNvSpPr txBox="1"/>
          <p:nvPr/>
        </p:nvSpPr>
        <p:spPr>
          <a:xfrm>
            <a:off x="628960" y="5060231"/>
            <a:ext cx="10787233" cy="369332"/>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А также позиции 179, 189, 362 - 364, 366 - 378, 383 - 388, 390 - 415, 429 - 433 приложения № 2</a:t>
            </a:r>
          </a:p>
        </p:txBody>
      </p:sp>
      <p:graphicFrame>
        <p:nvGraphicFramePr>
          <p:cNvPr id="9" name="Таблица 8">
            <a:extLst>
              <a:ext uri="{FF2B5EF4-FFF2-40B4-BE49-F238E27FC236}">
                <a16:creationId xmlns:a16="http://schemas.microsoft.com/office/drawing/2014/main" id="{599668C8-4234-F93C-E159-8C5AD54B60EC}"/>
              </a:ext>
            </a:extLst>
          </p:cNvPr>
          <p:cNvGraphicFramePr>
            <a:graphicFrameLocks noGrp="1"/>
          </p:cNvGraphicFramePr>
          <p:nvPr/>
        </p:nvGraphicFramePr>
        <p:xfrm>
          <a:off x="406609" y="1419852"/>
          <a:ext cx="11231937" cy="3657600"/>
        </p:xfrm>
        <a:graphic>
          <a:graphicData uri="http://schemas.openxmlformats.org/drawingml/2006/table">
            <a:tbl>
              <a:tblPr firstRow="1" firstCol="1" bandRow="1">
                <a:tableStyleId>{5C22544A-7EE6-4342-B048-85BDC9FD1C3A}</a:tableStyleId>
              </a:tblPr>
              <a:tblGrid>
                <a:gridCol w="1788261">
                  <a:extLst>
                    <a:ext uri="{9D8B030D-6E8A-4147-A177-3AD203B41FA5}">
                      <a16:colId xmlns:a16="http://schemas.microsoft.com/office/drawing/2014/main" val="765436635"/>
                    </a:ext>
                  </a:extLst>
                </a:gridCol>
                <a:gridCol w="751974">
                  <a:extLst>
                    <a:ext uri="{9D8B030D-6E8A-4147-A177-3AD203B41FA5}">
                      <a16:colId xmlns:a16="http://schemas.microsoft.com/office/drawing/2014/main" val="2289671549"/>
                    </a:ext>
                  </a:extLst>
                </a:gridCol>
                <a:gridCol w="7151661">
                  <a:extLst>
                    <a:ext uri="{9D8B030D-6E8A-4147-A177-3AD203B41FA5}">
                      <a16:colId xmlns:a16="http://schemas.microsoft.com/office/drawing/2014/main" val="1326932526"/>
                    </a:ext>
                  </a:extLst>
                </a:gridCol>
                <a:gridCol w="1390708">
                  <a:extLst>
                    <a:ext uri="{9D8B030D-6E8A-4147-A177-3AD203B41FA5}">
                      <a16:colId xmlns:a16="http://schemas.microsoft.com/office/drawing/2014/main" val="164433603"/>
                    </a:ext>
                  </a:extLst>
                </a:gridCol>
                <a:gridCol w="149333">
                  <a:extLst>
                    <a:ext uri="{9D8B030D-6E8A-4147-A177-3AD203B41FA5}">
                      <a16:colId xmlns:a16="http://schemas.microsoft.com/office/drawing/2014/main" val="3202129764"/>
                    </a:ext>
                  </a:extLst>
                </a:gridCol>
              </a:tblGrid>
              <a:tr h="0">
                <a:tc gridSpan="5">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Извещение/контракт с ЕП до </a:t>
                      </a:r>
                      <a:r>
                        <a:rPr lang="ru-RU" sz="1200" kern="100" dirty="0">
                          <a:solidFill>
                            <a:srgbClr val="EA5816"/>
                          </a:solidFill>
                          <a:effectLst/>
                          <a:latin typeface="Arial" panose="020B0604020202020204" pitchFamily="34" charset="0"/>
                          <a:cs typeface="Arial" panose="020B0604020202020204" pitchFamily="34" charset="0"/>
                        </a:rPr>
                        <a:t>30 ноября 2026 г. </a:t>
                      </a:r>
                      <a:r>
                        <a:rPr lang="ru-RU" sz="1200" kern="100" dirty="0">
                          <a:effectLst/>
                          <a:latin typeface="Arial" panose="020B0604020202020204" pitchFamily="34" charset="0"/>
                          <a:cs typeface="Arial" panose="020B0604020202020204" pitchFamily="34" charset="0"/>
                        </a:rPr>
                        <a:t>включительно</a:t>
                      </a:r>
                    </a:p>
                    <a:p>
                      <a:pPr algn="just">
                        <a:spcAft>
                          <a:spcPts val="0"/>
                        </a:spcAft>
                        <a:buNone/>
                      </a:pPr>
                      <a:endParaRPr lang="ru-RU" sz="1200" kern="100" dirty="0">
                        <a:effectLst/>
                        <a:latin typeface="Arial" panose="020B0604020202020204" pitchFamily="34" charset="0"/>
                        <a:cs typeface="Arial" panose="020B0604020202020204" pitchFamily="34" charset="0"/>
                      </a:endParaRPr>
                    </a:p>
                    <a:p>
                      <a:pPr algn="just">
                        <a:spcAft>
                          <a:spcPts val="0"/>
                        </a:spcAft>
                        <a:buNone/>
                      </a:pPr>
                      <a:r>
                        <a:rPr lang="ru-RU" sz="1200" kern="100" dirty="0">
                          <a:effectLst/>
                          <a:latin typeface="Arial" panose="020B0604020202020204" pitchFamily="34" charset="0"/>
                          <a:cs typeface="Arial" panose="020B0604020202020204" pitchFamily="34" charset="0"/>
                        </a:rPr>
                        <a:t>Реестровая запись внесена в РРПП по </a:t>
                      </a:r>
                      <a:r>
                        <a:rPr lang="ru-RU" sz="1200" kern="100" dirty="0">
                          <a:solidFill>
                            <a:srgbClr val="EA5816"/>
                          </a:solidFill>
                          <a:effectLst/>
                          <a:latin typeface="Arial" panose="020B0604020202020204" pitchFamily="34" charset="0"/>
                          <a:cs typeface="Arial" panose="020B0604020202020204" pitchFamily="34" charset="0"/>
                        </a:rPr>
                        <a:t>30 июня 2026 г. </a:t>
                      </a:r>
                      <a:r>
                        <a:rPr lang="ru-RU" sz="1200" kern="100" dirty="0">
                          <a:effectLst/>
                          <a:latin typeface="Arial" panose="020B0604020202020204" pitchFamily="34" charset="0"/>
                          <a:cs typeface="Arial" panose="020B0604020202020204" pitchFamily="34" charset="0"/>
                        </a:rPr>
                        <a:t>включительно</a:t>
                      </a:r>
                    </a:p>
                    <a:p>
                      <a:pPr algn="just">
                        <a:spcAft>
                          <a:spcPts val="0"/>
                        </a:spcAft>
                        <a:buNone/>
                      </a:pP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265039235"/>
                  </a:ext>
                </a:extLst>
              </a:tr>
              <a:tr h="0">
                <a:tc rowSpan="2">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Приложение №1</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16</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Изделия пластмассовые прочие</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22.29.29</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800269465"/>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Пробирки вакуумные для взятия образцов крови ИВД, соответствующие кодам 293370, 293400, 293420, 293480, 293500, 293540, 293570, 293630, 293640, 293660, 293700, 293760, 293780, 334330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22.29.29.190</a:t>
                      </a:r>
                    </a:p>
                    <a:p>
                      <a:pPr algn="just">
                        <a:spcAft>
                          <a:spcPts val="0"/>
                        </a:spcAft>
                        <a:buNone/>
                      </a:pPr>
                      <a:r>
                        <a:rPr lang="ru-RU" sz="1200" kern="100" dirty="0">
                          <a:effectLst/>
                          <a:latin typeface="Arial" panose="020B0604020202020204" pitchFamily="34" charset="0"/>
                          <a:cs typeface="Arial" panose="020B0604020202020204" pitchFamily="34" charset="0"/>
                        </a:rPr>
                        <a:t>32.50.13.190</a:t>
                      </a:r>
                    </a:p>
                    <a:p>
                      <a:pPr algn="just">
                        <a:spcAft>
                          <a:spcPts val="0"/>
                        </a:spcAft>
                        <a:buNone/>
                      </a:pPr>
                      <a:r>
                        <a:rPr lang="ru-RU" sz="1200" kern="100" dirty="0">
                          <a:effectLst/>
                          <a:latin typeface="Arial" panose="020B0604020202020204" pitchFamily="34" charset="0"/>
                          <a:cs typeface="Arial" panose="020B0604020202020204" pitchFamily="34" charset="0"/>
                        </a:rPr>
                        <a:t>32.50.50.181</a:t>
                      </a:r>
                    </a:p>
                    <a:p>
                      <a:pPr algn="just">
                        <a:spcAft>
                          <a:spcPts val="0"/>
                        </a:spcAft>
                        <a:buNone/>
                      </a:pPr>
                      <a:r>
                        <a:rPr lang="ru-RU" sz="1200" kern="100" dirty="0">
                          <a:effectLst/>
                          <a:latin typeface="Arial" panose="020B0604020202020204" pitchFamily="34" charset="0"/>
                          <a:cs typeface="Arial" panose="020B0604020202020204" pitchFamily="34" charset="0"/>
                        </a:rPr>
                        <a:t>32.50.50.19</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19083629"/>
                  </a:ext>
                </a:extLst>
              </a:tr>
              <a:tr h="0">
                <a:tc rowSpan="8">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Приложение №2</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2</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Подгузники и пеленки детские из бумажной массы, бумаги, целлюлозной ваты и полотна из целлюлозных волокон</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17.22.12.120</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03426192"/>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172</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Протезы внешние</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32.50.22.121</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81633768"/>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173</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Туторы верхних конечностей</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32.50.22.123</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09158227"/>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174</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Туторы нижних конечностей</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32.50.22.124</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72401554"/>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175</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Корсеты, реклинаторы, обтураторы</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32.50.22.125</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81555338"/>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176</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Бандажи и изделия к протезно-ортопедической продукции</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32.50.22.126</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44117050"/>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177</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Приспособления ортопедические прочие</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32.50.22.129</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06853454"/>
                  </a:ext>
                </a:extLst>
              </a:tr>
              <a:tr h="0">
                <a:tc vMerge="1">
                  <a:txBody>
                    <a:bodyPr/>
                    <a:lstStyle/>
                    <a:p>
                      <a:endParaRPr lang="ru-RU"/>
                    </a:p>
                  </a:txBody>
                  <a:tcPr/>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178</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Вкладные корригирующие элементы для ортопедической обуви (в том числе стельки, полустельки)</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just">
                        <a:spcAft>
                          <a:spcPts val="0"/>
                        </a:spcAft>
                        <a:buNone/>
                      </a:pPr>
                      <a:r>
                        <a:rPr lang="ru-RU" sz="1200" kern="100" dirty="0">
                          <a:effectLst/>
                          <a:latin typeface="Arial" panose="020B0604020202020204" pitchFamily="34" charset="0"/>
                          <a:cs typeface="Arial" panose="020B0604020202020204" pitchFamily="34" charset="0"/>
                        </a:rPr>
                        <a:t>32.50.22.157</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spcAft>
                          <a:spcPts val="0"/>
                        </a:spcAft>
                        <a:buNone/>
                      </a:pPr>
                      <a:r>
                        <a:rPr lang="ru-RU" sz="1200" kern="100" dirty="0">
                          <a:effectLst/>
                          <a:latin typeface="Arial" panose="020B0604020202020204" pitchFamily="34" charset="0"/>
                          <a:cs typeface="Arial" panose="020B0604020202020204" pitchFamily="34" charset="0"/>
                        </a:rPr>
                        <a:t> </a:t>
                      </a:r>
                      <a:endParaRPr lang="ru-RU" sz="12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108655372"/>
                  </a:ext>
                </a:extLst>
              </a:tr>
            </a:tbl>
          </a:graphicData>
        </a:graphic>
      </p:graphicFrame>
      <p:pic>
        <p:nvPicPr>
          <p:cNvPr id="5" name="Рисунок 4">
            <a:extLst>
              <a:ext uri="{FF2B5EF4-FFF2-40B4-BE49-F238E27FC236}">
                <a16:creationId xmlns:a16="http://schemas.microsoft.com/office/drawing/2014/main" id="{A4A3EEC2-26B0-C944-9D15-26A503E75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4" name="TextBox 3">
            <a:extLst>
              <a:ext uri="{FF2B5EF4-FFF2-40B4-BE49-F238E27FC236}">
                <a16:creationId xmlns:a16="http://schemas.microsoft.com/office/drawing/2014/main" id="{C889FC36-C099-8AC0-6683-FEAAD9FE8361}"/>
              </a:ext>
            </a:extLst>
          </p:cNvPr>
          <p:cNvSpPr txBox="1"/>
          <p:nvPr/>
        </p:nvSpPr>
        <p:spPr>
          <a:xfrm>
            <a:off x="3726789" y="400873"/>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Переходные положения согласно редакции с 01.01.2026</a:t>
            </a:r>
          </a:p>
        </p:txBody>
      </p:sp>
      <p:sp>
        <p:nvSpPr>
          <p:cNvPr id="7" name="Звезда: 10 точек 6">
            <a:extLst>
              <a:ext uri="{FF2B5EF4-FFF2-40B4-BE49-F238E27FC236}">
                <a16:creationId xmlns:a16="http://schemas.microsoft.com/office/drawing/2014/main" id="{89C19938-FF1B-057F-AAB6-B6BA1DE22DEA}"/>
              </a:ext>
            </a:extLst>
          </p:cNvPr>
          <p:cNvSpPr/>
          <p:nvPr/>
        </p:nvSpPr>
        <p:spPr>
          <a:xfrm>
            <a:off x="10798275" y="639534"/>
            <a:ext cx="987116" cy="99645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74750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Заголовок 1"/>
          <p:cNvSpPr txBox="1"/>
          <p:nvPr/>
        </p:nvSpPr>
        <p:spPr bwMode="auto">
          <a:xfrm>
            <a:off x="3808399" y="5155503"/>
            <a:ext cx="4380481" cy="1676540"/>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1400" dirty="0">
                <a:solidFill>
                  <a:srgbClr val="212121"/>
                </a:solidFill>
                <a:latin typeface="Arial"/>
                <a:cs typeface="Arial"/>
              </a:rPr>
              <a:t>Руководитель Департамента методологии и обучения ЭТП «Фабрикант».</a:t>
            </a:r>
            <a:br>
              <a:rPr lang="ru-RU" sz="1400" dirty="0">
                <a:solidFill>
                  <a:srgbClr val="212121"/>
                </a:solidFill>
                <a:latin typeface="Arial"/>
                <a:cs typeface="Arial"/>
              </a:rPr>
            </a:br>
            <a:endParaRPr lang="ru-RU" sz="1400" dirty="0">
              <a:solidFill>
                <a:srgbClr val="212121"/>
              </a:solidFill>
              <a:latin typeface="Arial"/>
              <a:cs typeface="Arial"/>
            </a:endParaRPr>
          </a:p>
          <a:p>
            <a:pPr>
              <a:defRPr/>
            </a:pPr>
            <a:r>
              <a:rPr lang="ru-RU" sz="1400" dirty="0">
                <a:solidFill>
                  <a:srgbClr val="212121"/>
                </a:solidFill>
                <a:latin typeface="Arial"/>
                <a:cs typeface="Arial"/>
              </a:rPr>
              <a:t>Эксперт, консультант с непрерывной практикой </a:t>
            </a:r>
            <a:br>
              <a:rPr lang="ru-RU" sz="1400" dirty="0">
                <a:solidFill>
                  <a:srgbClr val="212121"/>
                </a:solidFill>
                <a:latin typeface="Arial"/>
                <a:cs typeface="Arial"/>
              </a:rPr>
            </a:br>
            <a:r>
              <a:rPr lang="ru-RU" sz="1400" dirty="0">
                <a:solidFill>
                  <a:srgbClr val="212121"/>
                </a:solidFill>
                <a:latin typeface="Arial"/>
                <a:cs typeface="Arial"/>
              </a:rPr>
              <a:t>в регламентированных закупках с 2003 года.</a:t>
            </a:r>
            <a:br>
              <a:rPr lang="ru-RU" sz="1400" dirty="0">
                <a:solidFill>
                  <a:srgbClr val="212121"/>
                </a:solidFill>
                <a:latin typeface="Arial"/>
                <a:cs typeface="Arial"/>
              </a:rPr>
            </a:br>
            <a:endParaRPr lang="ru-RU" sz="1400" dirty="0">
              <a:solidFill>
                <a:srgbClr val="212121"/>
              </a:solidFill>
              <a:latin typeface="Arial"/>
              <a:cs typeface="Arial"/>
            </a:endParaRPr>
          </a:p>
          <a:p>
            <a:pPr>
              <a:defRPr/>
            </a:pPr>
            <a:r>
              <a:rPr lang="ru-RU" sz="1400" dirty="0">
                <a:solidFill>
                  <a:srgbClr val="212121"/>
                </a:solidFill>
                <a:latin typeface="Arial"/>
                <a:cs typeface="Arial"/>
              </a:rPr>
              <a:t>Преподаватель с опытом работы более 15-ти лет.</a:t>
            </a:r>
            <a:endParaRPr dirty="0">
              <a:latin typeface="Arial" panose="020B0604020202020204" pitchFamily="34" charset="0"/>
            </a:endParaRPr>
          </a:p>
        </p:txBody>
      </p:sp>
      <p:sp>
        <p:nvSpPr>
          <p:cNvPr id="23" name="Заголовок 1"/>
          <p:cNvSpPr txBox="1"/>
          <p:nvPr/>
        </p:nvSpPr>
        <p:spPr bwMode="auto">
          <a:xfrm>
            <a:off x="705560" y="5025380"/>
            <a:ext cx="3102839" cy="1061596"/>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2400" b="1" dirty="0" err="1">
                <a:solidFill>
                  <a:srgbClr val="212121"/>
                </a:solidFill>
                <a:latin typeface="Arial"/>
                <a:cs typeface="Arial"/>
              </a:rPr>
              <a:t>Вергунова</a:t>
            </a:r>
            <a:r>
              <a:rPr lang="ru-RU" sz="2400" b="1" dirty="0">
                <a:solidFill>
                  <a:srgbClr val="212121"/>
                </a:solidFill>
                <a:latin typeface="Arial"/>
                <a:cs typeface="Arial"/>
              </a:rPr>
              <a:t> </a:t>
            </a:r>
            <a:endParaRPr dirty="0">
              <a:latin typeface="Arial" panose="020B0604020202020204" pitchFamily="34" charset="0"/>
            </a:endParaRPr>
          </a:p>
          <a:p>
            <a:pPr>
              <a:defRPr/>
            </a:pPr>
            <a:r>
              <a:rPr lang="ru-RU" sz="2400" b="1" dirty="0">
                <a:solidFill>
                  <a:srgbClr val="212121"/>
                </a:solidFill>
                <a:latin typeface="Arial"/>
                <a:cs typeface="Arial"/>
              </a:rPr>
              <a:t>Ольга Викторовна</a:t>
            </a:r>
            <a:endParaRPr dirty="0">
              <a:latin typeface="Arial" panose="020B0604020202020204" pitchFamily="34" charset="0"/>
            </a:endParaRPr>
          </a:p>
        </p:txBody>
      </p:sp>
      <p:sp>
        <p:nvSpPr>
          <p:cNvPr id="24" name="Подзаголовок 2"/>
          <p:cNvSpPr txBox="1"/>
          <p:nvPr/>
        </p:nvSpPr>
        <p:spPr bwMode="auto">
          <a:xfrm>
            <a:off x="6229749" y="1230151"/>
            <a:ext cx="4217703" cy="396275"/>
          </a:xfrm>
          <a:prstGeom prst="rect">
            <a:avLst/>
          </a:prstGeom>
        </p:spPr>
        <p:txBody>
          <a:bodyPr vert="horz" lIns="91440" tIns="45720" rIns="91440" bIns="45720" rtlCol="0" anchor="ctr">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rgbClr val="212121"/>
              </a:buClr>
              <a:buSzPct val="120000"/>
              <a:buNone/>
              <a:defRPr/>
            </a:pPr>
            <a:r>
              <a:rPr lang="ru-RU" sz="1800" dirty="0">
                <a:solidFill>
                  <a:schemeClr val="accent1">
                    <a:lumMod val="50000"/>
                  </a:schemeClr>
                </a:solidFill>
                <a:latin typeface="Arial"/>
                <a:cs typeface="Arial"/>
                <a:hlinkClick r:id="rId2" tooltip="https://t.me/vergunova_o_zakupkah">
                  <a:extLst>
                    <a:ext uri="{A12FA001-AC4F-418D-AE19-62706E023703}">
                      <ahyp:hlinkClr xmlns:ahyp="http://schemas.microsoft.com/office/drawing/2018/hyperlinkcolor" val="tx"/>
                    </a:ext>
                  </a:extLst>
                </a:hlinkClick>
              </a:rPr>
              <a:t>https://t.me/vergunova_o_zakupkah</a:t>
            </a:r>
            <a:endParaRPr lang="ru-RU" sz="1800" dirty="0">
              <a:solidFill>
                <a:schemeClr val="accent1">
                  <a:lumMod val="50000"/>
                </a:schemeClr>
              </a:solidFill>
              <a:latin typeface="Arial"/>
              <a:cs typeface="Arial"/>
            </a:endParaRPr>
          </a:p>
        </p:txBody>
      </p:sp>
      <p:pic>
        <p:nvPicPr>
          <p:cNvPr id="10" name="Рисунок 9"/>
          <p:cNvPicPr>
            <a:picLocks noChangeAspect="1"/>
          </p:cNvPicPr>
          <p:nvPr/>
        </p:nvPicPr>
        <p:blipFill>
          <a:blip r:embed="rId3"/>
          <a:srcRect l="18273" t="6384" r="17439" b="3245"/>
          <a:stretch/>
        </p:blipFill>
        <p:spPr bwMode="auto">
          <a:xfrm>
            <a:off x="673135" y="1828783"/>
            <a:ext cx="2938743" cy="2826316"/>
          </a:xfrm>
          <a:prstGeom prst="ellipse">
            <a:avLst/>
          </a:prstGeom>
          <a:ln w="63500" cap="rnd">
            <a:solidFill>
              <a:srgbClr val="009DDB"/>
            </a:solidFill>
          </a:ln>
          <a:effectLst>
            <a:outerShdw blurRad="139700" dist="50800" dir="5400000" algn="tl" rotWithShape="0">
              <a:prstClr val="black">
                <a:alpha val="30000"/>
              </a:prstClr>
            </a:outerShdw>
          </a:effectLst>
        </p:spPr>
      </p:pic>
      <p:sp>
        <p:nvSpPr>
          <p:cNvPr id="12" name="Подзаголовок 2"/>
          <p:cNvSpPr txBox="1"/>
          <p:nvPr/>
        </p:nvSpPr>
        <p:spPr bwMode="auto">
          <a:xfrm>
            <a:off x="5682848" y="534650"/>
            <a:ext cx="6209282" cy="374368"/>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rgbClr val="212121"/>
              </a:buClr>
              <a:buSzPct val="120000"/>
              <a:buNone/>
              <a:defRPr/>
            </a:pPr>
            <a:r>
              <a:rPr lang="ru-RU" sz="1600" b="1" dirty="0">
                <a:solidFill>
                  <a:srgbClr val="009DDB"/>
                </a:solidFill>
                <a:latin typeface="Arial"/>
                <a:cs typeface="Arial"/>
              </a:rPr>
              <a:t>Телеграм-канал «</a:t>
            </a:r>
            <a:r>
              <a:rPr lang="ru-RU" sz="1600" b="1" dirty="0" err="1">
                <a:solidFill>
                  <a:srgbClr val="009DDB"/>
                </a:solidFill>
                <a:latin typeface="Arial"/>
                <a:cs typeface="Arial"/>
              </a:rPr>
              <a:t>Вергунова</a:t>
            </a:r>
            <a:r>
              <a:rPr lang="ru-RU" sz="1600" b="1" dirty="0">
                <a:solidFill>
                  <a:srgbClr val="009DDB"/>
                </a:solidFill>
                <a:latin typeface="Arial"/>
                <a:cs typeface="Arial"/>
              </a:rPr>
              <a:t> о закупках»</a:t>
            </a:r>
            <a:endParaRPr sz="1800" dirty="0">
              <a:latin typeface="Arial" panose="020B0604020202020204" pitchFamily="34" charset="0"/>
            </a:endParaRPr>
          </a:p>
        </p:txBody>
      </p:sp>
      <p:pic>
        <p:nvPicPr>
          <p:cNvPr id="16" name="Рисунок 15"/>
          <p:cNvPicPr>
            <a:picLocks noChangeAspect="1"/>
          </p:cNvPicPr>
          <p:nvPr/>
        </p:nvPicPr>
        <p:blipFill>
          <a:blip r:embed="rId4"/>
          <a:stretch/>
        </p:blipFill>
        <p:spPr bwMode="auto">
          <a:xfrm>
            <a:off x="5079402" y="721834"/>
            <a:ext cx="1326427" cy="1326427"/>
          </a:xfrm>
          <a:prstGeom prst="rect">
            <a:avLst/>
          </a:prstGeom>
        </p:spPr>
      </p:pic>
      <p:pic>
        <p:nvPicPr>
          <p:cNvPr id="3" name="Рисунок 2"/>
          <p:cNvPicPr>
            <a:picLocks noChangeAspect="1"/>
          </p:cNvPicPr>
          <p:nvPr/>
        </p:nvPicPr>
        <p:blipFill>
          <a:blip r:embed="rId5"/>
          <a:stretch/>
        </p:blipFill>
        <p:spPr bwMode="auto">
          <a:xfrm>
            <a:off x="10510842" y="534650"/>
            <a:ext cx="1449022" cy="1412910"/>
          </a:xfrm>
          <a:prstGeom prst="rect">
            <a:avLst/>
          </a:prstGeom>
        </p:spPr>
      </p:pic>
      <p:pic>
        <p:nvPicPr>
          <p:cNvPr id="9" name="Рисунок 8">
            <a:extLst>
              <a:ext uri="{FF2B5EF4-FFF2-40B4-BE49-F238E27FC236}">
                <a16:creationId xmlns:a16="http://schemas.microsoft.com/office/drawing/2014/main" id="{CB01E4E3-86BE-4225-FE1C-7429147FE2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6718" y="2178384"/>
            <a:ext cx="1326428" cy="1995783"/>
          </a:xfrm>
          <a:prstGeom prst="rect">
            <a:avLst/>
          </a:prstGeom>
        </p:spPr>
      </p:pic>
      <p:sp>
        <p:nvSpPr>
          <p:cNvPr id="13" name="TextBox 12">
            <a:extLst>
              <a:ext uri="{FF2B5EF4-FFF2-40B4-BE49-F238E27FC236}">
                <a16:creationId xmlns:a16="http://schemas.microsoft.com/office/drawing/2014/main" id="{6E1EAD39-8E4A-55A5-1173-D6A574ACCF63}"/>
              </a:ext>
            </a:extLst>
          </p:cNvPr>
          <p:cNvSpPr txBox="1"/>
          <p:nvPr/>
        </p:nvSpPr>
        <p:spPr>
          <a:xfrm>
            <a:off x="7495246" y="3388933"/>
            <a:ext cx="3982651" cy="646331"/>
          </a:xfrm>
          <a:prstGeom prst="rect">
            <a:avLst/>
          </a:prstGeom>
          <a:noFill/>
        </p:spPr>
        <p:txBody>
          <a:bodyPr wrap="square">
            <a:spAutoFit/>
          </a:bodyPr>
          <a:lstStyle/>
          <a:p>
            <a:r>
              <a:rPr lang="ru-RU" dirty="0"/>
              <a:t>Присоединяйся к каналу по ссылке: https://max.ru/vergunova_o_zakupkah</a:t>
            </a:r>
          </a:p>
        </p:txBody>
      </p:sp>
      <p:pic>
        <p:nvPicPr>
          <p:cNvPr id="14" name="Рисунок 13">
            <a:extLst>
              <a:ext uri="{FF2B5EF4-FFF2-40B4-BE49-F238E27FC236}">
                <a16:creationId xmlns:a16="http://schemas.microsoft.com/office/drawing/2014/main" id="{65BC4C14-FC77-3432-271A-D8D7AC7E66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5" name="Подзаголовок 2">
            <a:extLst>
              <a:ext uri="{FF2B5EF4-FFF2-40B4-BE49-F238E27FC236}">
                <a16:creationId xmlns:a16="http://schemas.microsoft.com/office/drawing/2014/main" id="{6DDB42EA-2658-D3D9-EE96-6A7C79DAEC4C}"/>
              </a:ext>
            </a:extLst>
          </p:cNvPr>
          <p:cNvSpPr txBox="1"/>
          <p:nvPr/>
        </p:nvSpPr>
        <p:spPr bwMode="auto">
          <a:xfrm>
            <a:off x="7495246" y="2559481"/>
            <a:ext cx="4101232" cy="374368"/>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rgbClr val="212121"/>
              </a:buClr>
              <a:buSzPct val="120000"/>
              <a:buNone/>
              <a:defRPr/>
            </a:pPr>
            <a:r>
              <a:rPr lang="ru-RU" sz="1600" b="1" dirty="0">
                <a:solidFill>
                  <a:srgbClr val="009DDB"/>
                </a:solidFill>
                <a:latin typeface="Arial"/>
                <a:cs typeface="Arial"/>
              </a:rPr>
              <a:t>Канал в Мах «</a:t>
            </a:r>
            <a:r>
              <a:rPr lang="ru-RU" sz="1600" b="1" dirty="0" err="1">
                <a:solidFill>
                  <a:srgbClr val="009DDB"/>
                </a:solidFill>
                <a:latin typeface="Arial"/>
                <a:cs typeface="Arial"/>
              </a:rPr>
              <a:t>Вергунова</a:t>
            </a:r>
            <a:r>
              <a:rPr lang="ru-RU" sz="1600" b="1" dirty="0">
                <a:solidFill>
                  <a:srgbClr val="009DDB"/>
                </a:solidFill>
                <a:latin typeface="Arial"/>
                <a:cs typeface="Arial"/>
              </a:rPr>
              <a:t> о закупках»</a:t>
            </a:r>
            <a:endParaRPr sz="1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A8E7-8ADC-3CBB-4FE4-0E98AA3509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A32DF6-ED3E-0DE9-E185-24E7ECE6A60E}"/>
              </a:ext>
            </a:extLst>
          </p:cNvPr>
          <p:cNvSpPr txBox="1"/>
          <p:nvPr/>
        </p:nvSpPr>
        <p:spPr>
          <a:xfrm>
            <a:off x="4444070" y="401677"/>
            <a:ext cx="7565044" cy="830997"/>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Национальный режим при закупке ЛП – вновь продление ранее действовавших норм</a:t>
            </a:r>
          </a:p>
        </p:txBody>
      </p:sp>
      <p:sp>
        <p:nvSpPr>
          <p:cNvPr id="5" name="Прямоугольник 4">
            <a:extLst>
              <a:ext uri="{FF2B5EF4-FFF2-40B4-BE49-F238E27FC236}">
                <a16:creationId xmlns:a16="http://schemas.microsoft.com/office/drawing/2014/main" id="{D6E83072-9391-4E31-C55F-375F0C079918}"/>
              </a:ext>
            </a:extLst>
          </p:cNvPr>
          <p:cNvSpPr/>
          <p:nvPr/>
        </p:nvSpPr>
        <p:spPr>
          <a:xfrm>
            <a:off x="299224" y="2000830"/>
            <a:ext cx="11709890" cy="2062103"/>
          </a:xfrm>
          <a:prstGeom prst="rect">
            <a:avLst/>
          </a:prstGeom>
          <a:ln w="38100">
            <a:solidFill>
              <a:schemeClr val="accent1"/>
            </a:solidFill>
          </a:ln>
        </p:spPr>
        <p:txBody>
          <a:bodyPr wrap="square">
            <a:spAutoFit/>
          </a:bodyPr>
          <a:lstStyle/>
          <a:p>
            <a:pPr algn="just"/>
            <a:r>
              <a:rPr lang="ru-RU" sz="1600" b="1" dirty="0">
                <a:latin typeface="Arial" panose="020B0604020202020204" pitchFamily="34" charset="0"/>
                <a:ea typeface="Times New Roman" panose="02020603050405020304" pitchFamily="18" charset="0"/>
                <a:cs typeface="Arial" panose="020B0604020202020204" pitchFamily="34" charset="0"/>
              </a:rPr>
              <a:t>Подпункт «е» пункта 10: </a:t>
            </a:r>
            <a:r>
              <a:rPr lang="ru-RU" sz="1600" dirty="0">
                <a:latin typeface="Arial" panose="020B0604020202020204" pitchFamily="34" charset="0"/>
                <a:cs typeface="Arial" panose="020B0604020202020204" pitchFamily="34" charset="0"/>
              </a:rPr>
              <a:t>при осуществлении закупки товара, указанного в позиции 433 приложения N 2 к настоящему постановлению, извещение об осуществлении которой размещено в единой информационной системе и приглашение принять участие в которой направлено либо контракт (договор) с единственным поставщиком (подрядчиком, исполнителем) при осуществлении которой заключен </a:t>
            </a:r>
            <a:r>
              <a:rPr lang="ru-RU" sz="1600" b="1" dirty="0">
                <a:latin typeface="Arial" panose="020B0604020202020204" pitchFamily="34" charset="0"/>
                <a:cs typeface="Arial" panose="020B0604020202020204" pitchFamily="34" charset="0"/>
              </a:rPr>
              <a:t>по 30 июня 2026 г. включительно</a:t>
            </a:r>
            <a:r>
              <a:rPr lang="ru-RU" sz="1600" dirty="0">
                <a:latin typeface="Arial" panose="020B0604020202020204" pitchFamily="34" charset="0"/>
                <a:cs typeface="Arial" panose="020B0604020202020204" pitchFamily="34" charset="0"/>
              </a:rPr>
              <a:t>, положения подпункта "у" пункта 4 настоящего постановления применяются также в отношении лекарственных препаратов, включенных в перечень стратегически значимых лекарственных средств, производство которых должно быть обеспечено на территории Российской Федерации, утвержденный распоряжением Правительства Российской Федерации от 6 июля 2010 г. N 1141-р</a:t>
            </a:r>
          </a:p>
        </p:txBody>
      </p:sp>
      <p:sp>
        <p:nvSpPr>
          <p:cNvPr id="9" name="Прямоугольник 8">
            <a:extLst>
              <a:ext uri="{FF2B5EF4-FFF2-40B4-BE49-F238E27FC236}">
                <a16:creationId xmlns:a16="http://schemas.microsoft.com/office/drawing/2014/main" id="{82083BDF-C43F-EA18-D73D-37F299532429}"/>
              </a:ext>
            </a:extLst>
          </p:cNvPr>
          <p:cNvSpPr/>
          <p:nvPr/>
        </p:nvSpPr>
        <p:spPr>
          <a:xfrm>
            <a:off x="299224" y="4525729"/>
            <a:ext cx="11709891" cy="584775"/>
          </a:xfrm>
          <a:prstGeom prst="rect">
            <a:avLst/>
          </a:prstGeom>
          <a:ln w="38100">
            <a:solidFill>
              <a:schemeClr val="accent1"/>
            </a:solidFill>
          </a:ln>
        </p:spPr>
        <p:txBody>
          <a:bodyPr wrap="square">
            <a:spAutoFit/>
          </a:bodyPr>
          <a:lstStyle/>
          <a:p>
            <a:r>
              <a:rPr lang="ru-RU" sz="1600" b="1" dirty="0">
                <a:latin typeface="Arial" panose="020B0604020202020204" pitchFamily="34" charset="0"/>
                <a:ea typeface="Times New Roman" panose="02020603050405020304" pitchFamily="18" charset="0"/>
                <a:cs typeface="Arial" panose="020B0604020202020204" pitchFamily="34" charset="0"/>
              </a:rPr>
              <a:t>Пункт 12: </a:t>
            </a:r>
            <a:r>
              <a:rPr lang="ru-RU" sz="1600" dirty="0">
                <a:latin typeface="Arial" panose="020B0604020202020204" pitchFamily="34" charset="0"/>
                <a:ea typeface="Times New Roman" panose="02020603050405020304" pitchFamily="18" charset="0"/>
                <a:cs typeface="Arial" panose="020B0604020202020204" pitchFamily="34" charset="0"/>
              </a:rPr>
              <a:t>Настоящее постановление вступает в силу с 1 января 2025 г., за исключением подпункта "ф" пункта 4 настоящего постановления, который вступает в силу </a:t>
            </a:r>
            <a:r>
              <a:rPr lang="ru-RU" sz="1600" b="1" dirty="0">
                <a:latin typeface="Arial" panose="020B0604020202020204" pitchFamily="34" charset="0"/>
                <a:ea typeface="Times New Roman" panose="02020603050405020304" pitchFamily="18" charset="0"/>
                <a:cs typeface="Arial" panose="020B0604020202020204" pitchFamily="34" charset="0"/>
              </a:rPr>
              <a:t>с 1 июля 2026 г.</a:t>
            </a:r>
          </a:p>
        </p:txBody>
      </p:sp>
      <p:pic>
        <p:nvPicPr>
          <p:cNvPr id="4" name="Рисунок 3">
            <a:extLst>
              <a:ext uri="{FF2B5EF4-FFF2-40B4-BE49-F238E27FC236}">
                <a16:creationId xmlns:a16="http://schemas.microsoft.com/office/drawing/2014/main" id="{ECFD4B58-0247-0059-9EA1-1D7105AF3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15641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30D6C-B5AC-FF7E-CE96-FD5DA8DDA3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C8D867-FABA-D106-C8AF-28A2CE37E118}"/>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Дополнение приложения №2 (ограничение)</a:t>
            </a:r>
          </a:p>
        </p:txBody>
      </p:sp>
      <p:pic>
        <p:nvPicPr>
          <p:cNvPr id="4" name="Рисунок 3">
            <a:extLst>
              <a:ext uri="{FF2B5EF4-FFF2-40B4-BE49-F238E27FC236}">
                <a16:creationId xmlns:a16="http://schemas.microsoft.com/office/drawing/2014/main" id="{55C8759B-C9AC-DCF6-17D2-EABC2BFC7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graphicFrame>
        <p:nvGraphicFramePr>
          <p:cNvPr id="6" name="Таблица 5">
            <a:extLst>
              <a:ext uri="{FF2B5EF4-FFF2-40B4-BE49-F238E27FC236}">
                <a16:creationId xmlns:a16="http://schemas.microsoft.com/office/drawing/2014/main" id="{B5861434-FAB2-CA0D-3886-F0F0BF292E6D}"/>
              </a:ext>
            </a:extLst>
          </p:cNvPr>
          <p:cNvGraphicFramePr>
            <a:graphicFrameLocks noGrp="1"/>
          </p:cNvGraphicFramePr>
          <p:nvPr/>
        </p:nvGraphicFramePr>
        <p:xfrm>
          <a:off x="556203" y="962263"/>
          <a:ext cx="11452911" cy="5670532"/>
        </p:xfrm>
        <a:graphic>
          <a:graphicData uri="http://schemas.openxmlformats.org/drawingml/2006/table">
            <a:tbl>
              <a:tblPr firstRow="1" firstCol="1" bandRow="1">
                <a:tableStyleId>{5C22544A-7EE6-4342-B048-85BDC9FD1C3A}</a:tableStyleId>
              </a:tblPr>
              <a:tblGrid>
                <a:gridCol w="1631577">
                  <a:extLst>
                    <a:ext uri="{9D8B030D-6E8A-4147-A177-3AD203B41FA5}">
                      <a16:colId xmlns:a16="http://schemas.microsoft.com/office/drawing/2014/main" val="2498766497"/>
                    </a:ext>
                  </a:extLst>
                </a:gridCol>
                <a:gridCol w="6003697">
                  <a:extLst>
                    <a:ext uri="{9D8B030D-6E8A-4147-A177-3AD203B41FA5}">
                      <a16:colId xmlns:a16="http://schemas.microsoft.com/office/drawing/2014/main" val="3282977400"/>
                    </a:ext>
                  </a:extLst>
                </a:gridCol>
                <a:gridCol w="3817637">
                  <a:extLst>
                    <a:ext uri="{9D8B030D-6E8A-4147-A177-3AD203B41FA5}">
                      <a16:colId xmlns:a16="http://schemas.microsoft.com/office/drawing/2014/main" val="2936936747"/>
                    </a:ext>
                  </a:extLst>
                </a:gridCol>
              </a:tblGrid>
              <a:tr h="0">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Номер позиции</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a:effectLst/>
                          <a:latin typeface="Arial" panose="020B0604020202020204" pitchFamily="34" charset="0"/>
                          <a:cs typeface="Arial" panose="020B0604020202020204" pitchFamily="34" charset="0"/>
                        </a:rPr>
                        <a:t>Наименование</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ОКПД2</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524681014"/>
                  </a:ext>
                </a:extLst>
              </a:tr>
              <a:tr h="15497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178(1).</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Стопа полиуретановая </a:t>
                      </a:r>
                    </a:p>
                    <a:p>
                      <a:pPr marL="90170" marR="74295" algn="just">
                        <a:lnSpc>
                          <a:spcPct val="107000"/>
                        </a:lnSpc>
                        <a:spcAft>
                          <a:spcPts val="800"/>
                        </a:spcAft>
                        <a:buNone/>
                      </a:pP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32.50.23.131 </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427545903"/>
                  </a:ext>
                </a:extLst>
              </a:tr>
              <a:tr h="32108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178(2).</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Стопа из композитных материалов</a:t>
                      </a:r>
                    </a:p>
                    <a:p>
                      <a:pPr marL="90170" marR="74295" algn="just">
                        <a:lnSpc>
                          <a:spcPct val="107000"/>
                        </a:lnSpc>
                        <a:spcAft>
                          <a:spcPts val="800"/>
                        </a:spcAft>
                        <a:buNone/>
                      </a:pP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32.50.23.132</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23834274"/>
                  </a:ext>
                </a:extLst>
              </a:tr>
              <a:tr h="48719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178(3).</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Коленный модуль с механическим управлением</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32.50.23.141</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4223273113"/>
                  </a:ext>
                </a:extLst>
              </a:tr>
              <a:tr h="48719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178(4).</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a:effectLst/>
                          <a:latin typeface="Arial" panose="020B0604020202020204" pitchFamily="34" charset="0"/>
                          <a:cs typeface="Arial" panose="020B0604020202020204" pitchFamily="34" charset="0"/>
                        </a:rPr>
                        <a:t>Коленный модуль с пневматическим управлением</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32.50.23.142</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597883915"/>
                  </a:ext>
                </a:extLst>
              </a:tr>
              <a:tr h="48719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178(5).</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a:effectLst/>
                          <a:latin typeface="Arial" panose="020B0604020202020204" pitchFamily="34" charset="0"/>
                          <a:cs typeface="Arial" panose="020B0604020202020204" pitchFamily="34" charset="0"/>
                        </a:rPr>
                        <a:t>Коленный модуль с гидравлическим управлением</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32.50.23.143</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367216985"/>
                  </a:ext>
                </a:extLst>
              </a:tr>
              <a:tr h="48719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178(6).</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Коленный модуль с микропроцессорным управлением</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32.50.23.144</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1919683419"/>
                  </a:ext>
                </a:extLst>
              </a:tr>
              <a:tr h="535401">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178(7).</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a:effectLst/>
                          <a:latin typeface="Arial" panose="020B0604020202020204" pitchFamily="34" charset="0"/>
                          <a:cs typeface="Arial" panose="020B0604020202020204" pitchFamily="34" charset="0"/>
                        </a:rPr>
                        <a:t>Тазобедренный модуль с механическим управлением</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32.50.23.151</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378362549"/>
                  </a:ext>
                </a:extLst>
              </a:tr>
              <a:tr h="15497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178(8).</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Узел кисти пассивный</a:t>
                      </a:r>
                    </a:p>
                    <a:p>
                      <a:pPr marL="90170" marR="74295" algn="just">
                        <a:lnSpc>
                          <a:spcPct val="107000"/>
                        </a:lnSpc>
                        <a:spcAft>
                          <a:spcPts val="800"/>
                        </a:spcAft>
                        <a:buNone/>
                      </a:pP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32.50.23.161</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378213107"/>
                  </a:ext>
                </a:extLst>
              </a:tr>
              <a:tr h="15497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178(9).</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Узел кисти активный</a:t>
                      </a:r>
                    </a:p>
                    <a:p>
                      <a:pPr marL="90170" marR="74295" algn="just">
                        <a:lnSpc>
                          <a:spcPct val="107000"/>
                        </a:lnSpc>
                        <a:spcAft>
                          <a:spcPts val="800"/>
                        </a:spcAft>
                        <a:buNone/>
                      </a:pP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32.50.23.162</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926109293"/>
                  </a:ext>
                </a:extLst>
              </a:tr>
              <a:tr h="48719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178(10).</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Узел кисти с микропроцессорным управлением</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a:effectLst/>
                          <a:latin typeface="Arial" panose="020B0604020202020204" pitchFamily="34" charset="0"/>
                          <a:cs typeface="Arial" panose="020B0604020202020204" pitchFamily="34" charset="0"/>
                        </a:rPr>
                        <a:t>32.50.23.163</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2617642574"/>
                  </a:ext>
                </a:extLst>
              </a:tr>
              <a:tr h="321084">
                <a:tc>
                  <a:txBody>
                    <a:bodyPr/>
                    <a:lstStyle/>
                    <a:p>
                      <a:pPr marL="90170" algn="just">
                        <a:lnSpc>
                          <a:spcPct val="107000"/>
                        </a:lnSpc>
                        <a:spcAft>
                          <a:spcPts val="800"/>
                        </a:spcAft>
                        <a:buNone/>
                      </a:pPr>
                      <a:r>
                        <a:rPr lang="ru-RU" sz="1400" kern="100">
                          <a:effectLst/>
                          <a:latin typeface="Arial" panose="020B0604020202020204" pitchFamily="34" charset="0"/>
                          <a:cs typeface="Arial" panose="020B0604020202020204" pitchFamily="34" charset="0"/>
                        </a:rPr>
                        <a:t>178(11).</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90170" marR="74295" algn="just">
                        <a:lnSpc>
                          <a:spcPct val="107000"/>
                        </a:lnSpc>
                        <a:spcAft>
                          <a:spcPts val="800"/>
                        </a:spcAft>
                        <a:buNone/>
                      </a:pPr>
                      <a:r>
                        <a:rPr lang="ru-RU" sz="1400" kern="100">
                          <a:effectLst/>
                          <a:latin typeface="Arial" panose="020B0604020202020204" pitchFamily="34" charset="0"/>
                          <a:cs typeface="Arial" panose="020B0604020202020204" pitchFamily="34" charset="0"/>
                        </a:rPr>
                        <a:t>Локтевой узел пассивный</a:t>
                      </a:r>
                      <a:endParaRPr lang="ru-RU" sz="14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tc>
                <a:tc>
                  <a:txBody>
                    <a:bodyPr/>
                    <a:lstStyle/>
                    <a:p>
                      <a:pPr marL="52705" algn="just">
                        <a:lnSpc>
                          <a:spcPct val="107000"/>
                        </a:lnSpc>
                        <a:spcAft>
                          <a:spcPts val="800"/>
                        </a:spcAft>
                        <a:buNone/>
                      </a:pPr>
                      <a:r>
                        <a:rPr lang="ru-RU" sz="1400" kern="100" dirty="0">
                          <a:effectLst/>
                          <a:latin typeface="Arial" panose="020B0604020202020204" pitchFamily="34" charset="0"/>
                          <a:cs typeface="Arial" panose="020B0604020202020204" pitchFamily="34" charset="0"/>
                        </a:rPr>
                        <a:t>32.50.23.171</a:t>
                      </a:r>
                      <a:endParaRPr lang="ru-RU" sz="14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tc>
                <a:extLst>
                  <a:ext uri="{0D108BD9-81ED-4DB2-BD59-A6C34878D82A}">
                    <a16:rowId xmlns:a16="http://schemas.microsoft.com/office/drawing/2014/main" val="617543553"/>
                  </a:ext>
                </a:extLst>
              </a:tr>
            </a:tbl>
          </a:graphicData>
        </a:graphic>
      </p:graphicFrame>
    </p:spTree>
    <p:extLst>
      <p:ext uri="{BB962C8B-B14F-4D97-AF65-F5344CB8AC3E}">
        <p14:creationId xmlns:p14="http://schemas.microsoft.com/office/powerpoint/2010/main" val="216909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1FF8-FB46-201E-01B9-E84433A86526}"/>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26501907-ED35-C5EE-7A83-EBC4B8FD7D40}"/>
              </a:ext>
            </a:extLst>
          </p:cNvPr>
          <p:cNvSpPr/>
          <p:nvPr/>
        </p:nvSpPr>
        <p:spPr>
          <a:xfrm>
            <a:off x="358491" y="2755785"/>
            <a:ext cx="11709890" cy="906851"/>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Arial" panose="020B0604020202020204" pitchFamily="34" charset="0"/>
                <a:cs typeface="Arial" panose="020B0604020202020204" pitchFamily="34" charset="0"/>
              </a:rPr>
              <a:t>Значимые изменения в 2026 году: с 1 марта 2026 года</a:t>
            </a:r>
          </a:p>
        </p:txBody>
      </p:sp>
      <p:pic>
        <p:nvPicPr>
          <p:cNvPr id="4" name="Рисунок 3">
            <a:extLst>
              <a:ext uri="{FF2B5EF4-FFF2-40B4-BE49-F238E27FC236}">
                <a16:creationId xmlns:a16="http://schemas.microsoft.com/office/drawing/2014/main" id="{C1F71CB7-B371-D8DA-45A5-A840E505EF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40164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1D00-31C7-4B96-FE4A-4FFDB2A1F5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3EC4C2-769D-0C72-B31E-E2B08FBC151B}"/>
              </a:ext>
            </a:extLst>
          </p:cNvPr>
          <p:cNvSpPr txBox="1"/>
          <p:nvPr/>
        </p:nvSpPr>
        <p:spPr>
          <a:xfrm>
            <a:off x="299224" y="1247420"/>
            <a:ext cx="8396043" cy="369332"/>
          </a:xfrm>
          <a:prstGeom prst="rect">
            <a:avLst/>
          </a:prstGeom>
          <a:solidFill>
            <a:srgbClr val="0070C0"/>
          </a:solidFill>
          <a:ln>
            <a:solidFill>
              <a:srgbClr val="002060"/>
            </a:solidFill>
          </a:ln>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Подпункт «х» пункта 4 – порядок работы ограничения</a:t>
            </a:r>
          </a:p>
        </p:txBody>
      </p:sp>
      <p:sp>
        <p:nvSpPr>
          <p:cNvPr id="5" name="Прямоугольник 4">
            <a:extLst>
              <a:ext uri="{FF2B5EF4-FFF2-40B4-BE49-F238E27FC236}">
                <a16:creationId xmlns:a16="http://schemas.microsoft.com/office/drawing/2014/main" id="{D1E3A57D-9F3C-2B1F-7059-CD04FEBF4CFF}"/>
              </a:ext>
            </a:extLst>
          </p:cNvPr>
          <p:cNvSpPr/>
          <p:nvPr/>
        </p:nvSpPr>
        <p:spPr>
          <a:xfrm>
            <a:off x="299224" y="1779221"/>
            <a:ext cx="11709890" cy="1077218"/>
          </a:xfrm>
          <a:prstGeom prst="rect">
            <a:avLst/>
          </a:prstGeom>
          <a:ln w="38100">
            <a:solidFill>
              <a:srgbClr val="0070C0"/>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Ограничение «второго уровня»: если на участие в закупке подана заявка, содержащая предложение о поставке доверенного ПО, то все остальные заявки, в том числе и имеющие реестровые записи (но без соответствия доверенному ПО) признаются иностранными</a:t>
            </a:r>
            <a:br>
              <a:rPr lang="ru-RU" sz="1600" dirty="0">
                <a:latin typeface="Arial" panose="020B0604020202020204" pitchFamily="34" charset="0"/>
                <a:ea typeface="Times New Roman" panose="02020603050405020304" pitchFamily="18" charset="0"/>
                <a:cs typeface="Arial" panose="020B0604020202020204" pitchFamily="34" charset="0"/>
              </a:rPr>
            </a:br>
            <a:r>
              <a:rPr lang="ru-RU" sz="1600" dirty="0">
                <a:latin typeface="Arial" panose="020B0604020202020204" pitchFamily="34" charset="0"/>
                <a:ea typeface="Times New Roman" panose="02020603050405020304" pitchFamily="18" charset="0"/>
                <a:cs typeface="Arial" panose="020B0604020202020204" pitchFamily="34" charset="0"/>
              </a:rPr>
              <a:t>* в отсутствии заявки с доверенным ПО все заявки с реестровыми записями считаются российскими/евразийскими</a:t>
            </a:r>
            <a:endParaRPr lang="ru-RU" sz="160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703A615-ED2A-4509-9059-2F8E8FAC986B}"/>
              </a:ext>
            </a:extLst>
          </p:cNvPr>
          <p:cNvSpPr/>
          <p:nvPr/>
        </p:nvSpPr>
        <p:spPr>
          <a:xfrm>
            <a:off x="299224" y="3772318"/>
            <a:ext cx="11709891" cy="1569660"/>
          </a:xfrm>
          <a:prstGeom prst="rect">
            <a:avLst/>
          </a:prstGeom>
          <a:ln w="38100">
            <a:solidFill>
              <a:srgbClr val="0070C0"/>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для подтверждения происхождения программного обеспечения, указанного в позиции 146 приложения N 1, из Российской Федерации и его соответствия требованиям, установленным частями 3.7 и 3.9 статьи 2 Федерального закона "О внесении изменений в Федеральный закон "О безопасности критической информационной инфраструктуры Российской Федерации" (далее - требования к доверенному программному обеспечению), - порядковый номер реестровой записи из реестра российского программного обеспечения, содержащей информацию о соответствии программного обеспечения требованиям к доверенному программному обеспечению</a:t>
            </a:r>
          </a:p>
        </p:txBody>
      </p:sp>
      <p:pic>
        <p:nvPicPr>
          <p:cNvPr id="4" name="Рисунок 3">
            <a:extLst>
              <a:ext uri="{FF2B5EF4-FFF2-40B4-BE49-F238E27FC236}">
                <a16:creationId xmlns:a16="http://schemas.microsoft.com/office/drawing/2014/main" id="{9A58E61A-3555-6673-40B5-C9B5FB0DE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20F72987-2A72-2CF1-C12E-B736AD379722}"/>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Особенности приобретения ПО</a:t>
            </a:r>
          </a:p>
        </p:txBody>
      </p:sp>
      <p:sp>
        <p:nvSpPr>
          <p:cNvPr id="7" name="TextBox 6">
            <a:extLst>
              <a:ext uri="{FF2B5EF4-FFF2-40B4-BE49-F238E27FC236}">
                <a16:creationId xmlns:a16="http://schemas.microsoft.com/office/drawing/2014/main" id="{2C693A21-DA38-0029-7CDA-A41AAD06F495}"/>
              </a:ext>
            </a:extLst>
          </p:cNvPr>
          <p:cNvSpPr txBox="1"/>
          <p:nvPr/>
        </p:nvSpPr>
        <p:spPr>
          <a:xfrm>
            <a:off x="299224" y="3244334"/>
            <a:ext cx="8396043" cy="369332"/>
          </a:xfrm>
          <a:prstGeom prst="rect">
            <a:avLst/>
          </a:prstGeom>
          <a:solidFill>
            <a:srgbClr val="0070C0"/>
          </a:solidFill>
          <a:ln>
            <a:solidFill>
              <a:srgbClr val="002060"/>
            </a:solidFill>
          </a:ln>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Подпункты «д» и «е» пункта 3 – порядок подтверждения страны</a:t>
            </a:r>
          </a:p>
        </p:txBody>
      </p:sp>
      <p:sp>
        <p:nvSpPr>
          <p:cNvPr id="10" name="TextBox 9">
            <a:extLst>
              <a:ext uri="{FF2B5EF4-FFF2-40B4-BE49-F238E27FC236}">
                <a16:creationId xmlns:a16="http://schemas.microsoft.com/office/drawing/2014/main" id="{E92B1698-B109-3FA5-97B1-D445E5DC66FD}"/>
              </a:ext>
            </a:extLst>
          </p:cNvPr>
          <p:cNvSpPr txBox="1"/>
          <p:nvPr/>
        </p:nvSpPr>
        <p:spPr>
          <a:xfrm>
            <a:off x="299223" y="5500630"/>
            <a:ext cx="11709889" cy="1077218"/>
          </a:xfrm>
          <a:prstGeom prst="rect">
            <a:avLst/>
          </a:prstGeom>
          <a:noFill/>
          <a:ln w="38100">
            <a:solidFill>
              <a:srgbClr val="0070C0"/>
            </a:solidFill>
          </a:ln>
        </p:spPr>
        <p:txBody>
          <a:bodyPr wrap="square">
            <a:spAutoFit/>
          </a:bodyPr>
          <a:lstStyle/>
          <a:p>
            <a:pPr marL="0" marR="0" algn="just">
              <a:buNone/>
            </a:pPr>
            <a:r>
              <a:rPr lang="ru-RU" sz="1600" b="0" dirty="0">
                <a:effectLst/>
                <a:latin typeface="Arial" panose="020B0604020202020204" pitchFamily="34" charset="0"/>
                <a:cs typeface="Arial" panose="020B0604020202020204" pitchFamily="34" charset="0"/>
              </a:rPr>
              <a:t>для подтверждения происхождения программного обеспечения, указанного в </a:t>
            </a:r>
            <a:r>
              <a:rPr lang="ru-RU" sz="1600" b="0" u="none" strike="noStrike" dirty="0">
                <a:effectLst/>
                <a:latin typeface="Arial" panose="020B0604020202020204" pitchFamily="34" charset="0"/>
                <a:cs typeface="Arial" panose="020B0604020202020204" pitchFamily="34" charset="0"/>
              </a:rPr>
              <a:t>позиции 146</a:t>
            </a:r>
            <a:r>
              <a:rPr lang="ru-RU" sz="1600" b="0" dirty="0">
                <a:effectLst/>
                <a:latin typeface="Arial" panose="020B0604020202020204" pitchFamily="34" charset="0"/>
                <a:cs typeface="Arial" panose="020B0604020202020204" pitchFamily="34" charset="0"/>
              </a:rPr>
              <a:t> приложения N 1, из государств - членов ЕАЭС, за исключением РФ, и его соответствия требованиям к доверенному программному обеспечению - порядковый номер реестровой записи из реестра евразийского программного обеспечения, содержащей информацию о соответствии программного обеспечения требованиям к доверенному программному обеспечению</a:t>
            </a:r>
            <a:endParaRPr lang="ru-RU" b="0" dirty="0">
              <a:effectLst/>
            </a:endParaRPr>
          </a:p>
        </p:txBody>
      </p:sp>
    </p:spTree>
    <p:extLst>
      <p:ext uri="{BB962C8B-B14F-4D97-AF65-F5344CB8AC3E}">
        <p14:creationId xmlns:p14="http://schemas.microsoft.com/office/powerpoint/2010/main" val="9373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6E3A-58C9-D125-D69B-36E0E2035D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0E13D8-3668-E3DA-C4F9-BF473A82A0B9}"/>
              </a:ext>
            </a:extLst>
          </p:cNvPr>
          <p:cNvSpPr txBox="1"/>
          <p:nvPr/>
        </p:nvSpPr>
        <p:spPr>
          <a:xfrm>
            <a:off x="299224" y="1247420"/>
            <a:ext cx="8396043" cy="369332"/>
          </a:xfrm>
          <a:prstGeom prst="rect">
            <a:avLst/>
          </a:prstGeom>
          <a:solidFill>
            <a:srgbClr val="0070C0"/>
          </a:solidFill>
          <a:ln>
            <a:solidFill>
              <a:srgbClr val="002060"/>
            </a:solidFill>
          </a:ln>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Пункт 6 ПП 1937</a:t>
            </a:r>
          </a:p>
        </p:txBody>
      </p:sp>
      <p:sp>
        <p:nvSpPr>
          <p:cNvPr id="5" name="Прямоугольник 4">
            <a:extLst>
              <a:ext uri="{FF2B5EF4-FFF2-40B4-BE49-F238E27FC236}">
                <a16:creationId xmlns:a16="http://schemas.microsoft.com/office/drawing/2014/main" id="{E6DE2E85-520A-C68F-86BC-943FD82238F3}"/>
              </a:ext>
            </a:extLst>
          </p:cNvPr>
          <p:cNvSpPr/>
          <p:nvPr/>
        </p:nvSpPr>
        <p:spPr>
          <a:xfrm>
            <a:off x="299224" y="1779221"/>
            <a:ext cx="11709890" cy="4278094"/>
          </a:xfrm>
          <a:prstGeom prst="rect">
            <a:avLst/>
          </a:prstGeom>
          <a:ln w="38100">
            <a:solidFill>
              <a:srgbClr val="0070C0"/>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Установить, что положения подпункта "м" пункта 5 и подпункта "м" пункта 42 Правил формирования и ведения единого реестра российских программ для электронных вычислительных машин и баз данных и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утвержденных постановлением Правительства Российской Федерации от 16 ноября 2015 г. N 1236 "Об утверждении Правил формирования и ведения единого реестра российских программ для электронных вычислительных машин и баз данных и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(в редакции настоящего постановления), применяются:</a:t>
            </a:r>
          </a:p>
          <a:p>
            <a:endParaRPr lang="ru-RU" sz="1600" dirty="0">
              <a:latin typeface="Arial" panose="020B0604020202020204" pitchFamily="34" charset="0"/>
              <a:ea typeface="Times New Roman" panose="02020603050405020304" pitchFamily="18" charset="0"/>
              <a:cs typeface="Arial" panose="020B0604020202020204" pitchFamily="34" charset="0"/>
            </a:endParaRPr>
          </a:p>
          <a:p>
            <a:r>
              <a:rPr lang="ru-RU" sz="1600" dirty="0">
                <a:latin typeface="Arial" panose="020B0604020202020204" pitchFamily="34" charset="0"/>
                <a:ea typeface="Times New Roman" panose="02020603050405020304" pitchFamily="18" charset="0"/>
                <a:cs typeface="Arial" panose="020B0604020202020204" pitchFamily="34" charset="0"/>
              </a:rPr>
              <a:t>а) для офисного программного обеспечения </a:t>
            </a:r>
            <a:r>
              <a:rPr lang="ru-RU" sz="1600" dirty="0">
                <a:solidFill>
                  <a:srgbClr val="E97132"/>
                </a:solidFill>
                <a:latin typeface="Arial" panose="020B0604020202020204" pitchFamily="34" charset="0"/>
                <a:ea typeface="Times New Roman" panose="02020603050405020304" pitchFamily="18" charset="0"/>
                <a:cs typeface="Arial" panose="020B0604020202020204" pitchFamily="34" charset="0"/>
              </a:rPr>
              <a:t>с 1 сентября 2026 г.;</a:t>
            </a:r>
          </a:p>
          <a:p>
            <a:r>
              <a:rPr lang="ru-RU" sz="1600" dirty="0">
                <a:latin typeface="Arial" panose="020B0604020202020204" pitchFamily="34" charset="0"/>
                <a:ea typeface="Times New Roman" panose="02020603050405020304" pitchFamily="18" charset="0"/>
                <a:cs typeface="Arial" panose="020B0604020202020204" pitchFamily="34" charset="0"/>
              </a:rPr>
              <a:t>б) для программ обслуживания, средств виртуализации, средств обеспечения облачных и распределенных вычислений, средств хранения данных, серверного и связующего программного обеспечения, средств управления базами данных, средств мониторинга и управления, систем контейнеризации и контейнеров, средств разработки программного обеспечения, лингвистического программного обеспечения, средств анализа данных </a:t>
            </a:r>
            <a:r>
              <a:rPr lang="ru-RU" sz="1600" dirty="0">
                <a:solidFill>
                  <a:srgbClr val="E97132"/>
                </a:solidFill>
                <a:latin typeface="Arial" panose="020B0604020202020204" pitchFamily="34" charset="0"/>
                <a:ea typeface="Times New Roman" panose="02020603050405020304" pitchFamily="18" charset="0"/>
                <a:cs typeface="Arial" panose="020B0604020202020204" pitchFamily="34" charset="0"/>
              </a:rPr>
              <a:t>с 1 января 2027 г.;</a:t>
            </a:r>
          </a:p>
          <a:p>
            <a:r>
              <a:rPr lang="ru-RU" sz="1600" dirty="0">
                <a:latin typeface="Arial" panose="020B0604020202020204" pitchFamily="34" charset="0"/>
                <a:ea typeface="Times New Roman" panose="02020603050405020304" pitchFamily="18" charset="0"/>
                <a:cs typeface="Arial" panose="020B0604020202020204" pitchFamily="34" charset="0"/>
              </a:rPr>
              <a:t>в) для прикладного программного обеспечения, отраслевого прикладного программного обеспечения, средств обеспечения информационной безопасности, средств обработки и визуализации массивов данных </a:t>
            </a:r>
            <a:r>
              <a:rPr lang="ru-RU" sz="1600" dirty="0">
                <a:solidFill>
                  <a:srgbClr val="E97132"/>
                </a:solidFill>
                <a:latin typeface="Arial" panose="020B0604020202020204" pitchFamily="34" charset="0"/>
                <a:ea typeface="Times New Roman" panose="02020603050405020304" pitchFamily="18" charset="0"/>
                <a:cs typeface="Arial" panose="020B0604020202020204" pitchFamily="34" charset="0"/>
              </a:rPr>
              <a:t>с 1 июня 2027 г.;</a:t>
            </a:r>
          </a:p>
          <a:p>
            <a:r>
              <a:rPr lang="ru-RU" sz="1600" dirty="0">
                <a:latin typeface="Arial" panose="020B0604020202020204" pitchFamily="34" charset="0"/>
                <a:ea typeface="Times New Roman" panose="02020603050405020304" pitchFamily="18" charset="0"/>
                <a:cs typeface="Arial" panose="020B0604020202020204" pitchFamily="34" charset="0"/>
              </a:rPr>
              <a:t>г) для промышленного программного обеспечения, средств управления процессами организации </a:t>
            </a:r>
            <a:r>
              <a:rPr lang="ru-RU" sz="1600" dirty="0">
                <a:solidFill>
                  <a:srgbClr val="E97132"/>
                </a:solidFill>
                <a:latin typeface="Arial" panose="020B0604020202020204" pitchFamily="34" charset="0"/>
                <a:ea typeface="Times New Roman" panose="02020603050405020304" pitchFamily="18" charset="0"/>
                <a:cs typeface="Arial" panose="020B0604020202020204" pitchFamily="34" charset="0"/>
              </a:rPr>
              <a:t>с 1 января 2028 г.</a:t>
            </a:r>
          </a:p>
        </p:txBody>
      </p:sp>
      <p:pic>
        <p:nvPicPr>
          <p:cNvPr id="4" name="Рисунок 3">
            <a:extLst>
              <a:ext uri="{FF2B5EF4-FFF2-40B4-BE49-F238E27FC236}">
                <a16:creationId xmlns:a16="http://schemas.microsoft.com/office/drawing/2014/main" id="{1ABFA37F-172C-89B3-A502-3F87A90999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2525D949-AE5E-791D-905C-0D9BD6A11EA6}"/>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Особенности приобретения ПО</a:t>
            </a:r>
          </a:p>
        </p:txBody>
      </p:sp>
    </p:spTree>
    <p:extLst>
      <p:ext uri="{BB962C8B-B14F-4D97-AF65-F5344CB8AC3E}">
        <p14:creationId xmlns:p14="http://schemas.microsoft.com/office/powerpoint/2010/main" val="2916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54E1-CE8A-603F-A7C6-418663BC72FF}"/>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37B2194-0AE3-1533-6F61-1533DE6538F5}"/>
              </a:ext>
            </a:extLst>
          </p:cNvPr>
          <p:cNvSpPr/>
          <p:nvPr/>
        </p:nvSpPr>
        <p:spPr>
          <a:xfrm>
            <a:off x="375424" y="1126114"/>
            <a:ext cx="2096843" cy="4770537"/>
          </a:xfrm>
          <a:prstGeom prst="rect">
            <a:avLst/>
          </a:prstGeom>
          <a:ln w="38100">
            <a:solidFill>
              <a:srgbClr val="0070C0"/>
            </a:solidFill>
          </a:ln>
        </p:spPr>
        <p:txBody>
          <a:bodyPr wrap="square">
            <a:spAutoFit/>
          </a:bodyPr>
          <a:lstStyle/>
          <a:p>
            <a:endParaRPr lang="ru-RU"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Прошу разъяснить, в каких случаях Заказчик обязан установить, условие о том, что доверенное программное обеспечение будет иметь приоритет над обычным программным обеспечением, внесенным в соответствующий реестр?</a:t>
            </a:r>
          </a:p>
          <a:p>
            <a:r>
              <a:rPr lang="ru-RU" sz="1600" dirty="0">
                <a:latin typeface="Arial" panose="020B0604020202020204" pitchFamily="34" charset="0"/>
                <a:cs typeface="Arial" panose="020B0604020202020204" pitchFamily="34" charset="0"/>
              </a:rPr>
              <a:t>Как в реестре найти доверенное ПО?</a:t>
            </a:r>
          </a:p>
          <a:p>
            <a:endParaRPr lang="ru-RU" sz="160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5DF07BF-8AB1-1893-808C-9C440A5A65D1}"/>
              </a:ext>
            </a:extLst>
          </p:cNvPr>
          <p:cNvSpPr/>
          <p:nvPr/>
        </p:nvSpPr>
        <p:spPr>
          <a:xfrm>
            <a:off x="2785533" y="2603442"/>
            <a:ext cx="9223579" cy="3293209"/>
          </a:xfrm>
          <a:prstGeom prst="rect">
            <a:avLst/>
          </a:prstGeom>
          <a:ln w="38100">
            <a:solidFill>
              <a:srgbClr val="E97132"/>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В соответствии с пунктом 3 части 3.7 статьи 2 Закона № 58-ФЗ программное обеспечение, сведения о котором включаются в перечень доверенного ПО, должно соответствовать установленным Правительством Российской Федерации требованиям в части информационной безопасности.</a:t>
            </a:r>
          </a:p>
          <a:p>
            <a:r>
              <a:rPr lang="ru-RU" sz="1600" dirty="0">
                <a:latin typeface="Arial" panose="020B0604020202020204" pitchFamily="34" charset="0"/>
                <a:ea typeface="Times New Roman" panose="02020603050405020304" pitchFamily="18" charset="0"/>
                <a:cs typeface="Arial" panose="020B0604020202020204" pitchFamily="34" charset="0"/>
              </a:rPr>
              <a:t>Вместе с тем, в настоящее время требования в части информационной безопасности Правительством Российской Федерации не установлены. Учитывая изложенное, после принятия соответствующего постановления Правительства Российской Федерации, устанавливающего требования в части информационной безопасности для программного обеспечения, сведения о котором включаются в перечень доверенного ПО, заявителям будет доступна возможность подать заявление о включении сведений о программном обеспечении в перечень доверенного ПО путем заполнения электронных форм на сайте единого реестра российских программ для электронных вычислительных машин и баз данных, а пользователем будет доступна возможность поиска доверенного программного обеспечения.</a:t>
            </a:r>
          </a:p>
        </p:txBody>
      </p:sp>
      <p:pic>
        <p:nvPicPr>
          <p:cNvPr id="4" name="Рисунок 3">
            <a:extLst>
              <a:ext uri="{FF2B5EF4-FFF2-40B4-BE49-F238E27FC236}">
                <a16:creationId xmlns:a16="http://schemas.microsoft.com/office/drawing/2014/main" id="{3461EA30-F747-8DD7-3EB0-27B322E69F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87FF38F2-78FF-95FA-E622-A1AF162CA297}"/>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Особенности приобретения ПО: запрос/ответ</a:t>
            </a:r>
          </a:p>
        </p:txBody>
      </p:sp>
      <p:sp>
        <p:nvSpPr>
          <p:cNvPr id="6" name="Прямоугольник 5">
            <a:extLst>
              <a:ext uri="{FF2B5EF4-FFF2-40B4-BE49-F238E27FC236}">
                <a16:creationId xmlns:a16="http://schemas.microsoft.com/office/drawing/2014/main" id="{2CD82B6C-824D-BB9D-D613-9E63E141613A}"/>
              </a:ext>
            </a:extLst>
          </p:cNvPr>
          <p:cNvSpPr/>
          <p:nvPr/>
        </p:nvSpPr>
        <p:spPr>
          <a:xfrm>
            <a:off x="2785533" y="1126114"/>
            <a:ext cx="9223579" cy="1077218"/>
          </a:xfrm>
          <a:prstGeom prst="rect">
            <a:avLst/>
          </a:prstGeom>
          <a:ln w="38100">
            <a:solidFill>
              <a:srgbClr val="E97132"/>
            </a:solidFill>
          </a:ln>
        </p:spPr>
        <p:txBody>
          <a:bodyPr wrap="square">
            <a:spAutoFit/>
          </a:bodyPr>
          <a:lstStyle/>
          <a:p>
            <a:r>
              <a:rPr lang="ru-RU" sz="1600" dirty="0">
                <a:latin typeface="Arial" panose="020B0604020202020204" pitchFamily="34" charset="0"/>
                <a:cs typeface="Arial" panose="020B0604020202020204" pitchFamily="34" charset="0"/>
              </a:rPr>
              <a:t>Заказчик при проведении закупки программного обеспечения должен отдать предпочтение программному обеспечению, соответствующего требованиям к доверенному ПО. В свою очередь, указание в извещении об осуществлении закупки требованиям о соответствии программы требованиям к доверенному ПО является необязательным.</a:t>
            </a:r>
          </a:p>
        </p:txBody>
      </p:sp>
      <p:sp>
        <p:nvSpPr>
          <p:cNvPr id="8" name="Прямоугольник 7">
            <a:extLst>
              <a:ext uri="{FF2B5EF4-FFF2-40B4-BE49-F238E27FC236}">
                <a16:creationId xmlns:a16="http://schemas.microsoft.com/office/drawing/2014/main" id="{BAE875BA-3724-090A-F91A-5EBC5DBE7663}"/>
              </a:ext>
            </a:extLst>
          </p:cNvPr>
          <p:cNvSpPr/>
          <p:nvPr/>
        </p:nvSpPr>
        <p:spPr>
          <a:xfrm>
            <a:off x="1540933" y="6028267"/>
            <a:ext cx="9160934" cy="5503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Письмо Минцифры в ответ на обращение от 3 марта 2026 г. № 339248867 </a:t>
            </a:r>
          </a:p>
        </p:txBody>
      </p:sp>
    </p:spTree>
    <p:extLst>
      <p:ext uri="{BB962C8B-B14F-4D97-AF65-F5344CB8AC3E}">
        <p14:creationId xmlns:p14="http://schemas.microsoft.com/office/powerpoint/2010/main" val="20473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2333-A9ED-DB1E-0FF2-6ED47D601FEA}"/>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A2EFBFD9-5DED-254C-3F59-39C9A7E6E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7872C065-4471-9BD2-BFA7-05EA8EE4F51B}"/>
              </a:ext>
            </a:extLst>
          </p:cNvPr>
          <p:cNvSpPr txBox="1"/>
          <p:nvPr/>
        </p:nvSpPr>
        <p:spPr>
          <a:xfrm>
            <a:off x="3987800" y="401677"/>
            <a:ext cx="8021314" cy="400110"/>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schemeClr val="bg1"/>
                </a:solidFill>
                <a:latin typeface="Arial" panose="020B0604020202020204" pitchFamily="34" charset="0"/>
                <a:cs typeface="Arial" panose="020B0604020202020204" pitchFamily="34" charset="0"/>
              </a:rPr>
              <a:t>Особенности приобретения ПО: публикация извещения</a:t>
            </a:r>
          </a:p>
        </p:txBody>
      </p:sp>
      <p:pic>
        <p:nvPicPr>
          <p:cNvPr id="7" name="Рисунок 6">
            <a:extLst>
              <a:ext uri="{FF2B5EF4-FFF2-40B4-BE49-F238E27FC236}">
                <a16:creationId xmlns:a16="http://schemas.microsoft.com/office/drawing/2014/main" id="{29502BE6-ABF7-2991-ABE8-443247E7A66A}"/>
              </a:ext>
            </a:extLst>
          </p:cNvPr>
          <p:cNvPicPr>
            <a:picLocks noChangeAspect="1"/>
          </p:cNvPicPr>
          <p:nvPr/>
        </p:nvPicPr>
        <p:blipFill>
          <a:blip r:embed="rId3"/>
          <a:stretch>
            <a:fillRect/>
          </a:stretch>
        </p:blipFill>
        <p:spPr>
          <a:xfrm>
            <a:off x="1278466" y="1095514"/>
            <a:ext cx="9314988" cy="5357277"/>
          </a:xfrm>
          <a:prstGeom prst="rect">
            <a:avLst/>
          </a:prstGeom>
        </p:spPr>
      </p:pic>
    </p:spTree>
    <p:extLst>
      <p:ext uri="{BB962C8B-B14F-4D97-AF65-F5344CB8AC3E}">
        <p14:creationId xmlns:p14="http://schemas.microsoft.com/office/powerpoint/2010/main" val="29085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BE3B-D381-5629-A4AA-F333FB582ACC}"/>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BE962F90-20C7-282B-10EE-C5F874D9E8E4}"/>
              </a:ext>
            </a:extLst>
          </p:cNvPr>
          <p:cNvSpPr/>
          <p:nvPr/>
        </p:nvSpPr>
        <p:spPr>
          <a:xfrm>
            <a:off x="358491" y="2755785"/>
            <a:ext cx="11709890" cy="906851"/>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Arial" panose="020B0604020202020204" pitchFamily="34" charset="0"/>
                <a:cs typeface="Arial" panose="020B0604020202020204" pitchFamily="34" charset="0"/>
              </a:rPr>
              <a:t>Значимые изменения в 2026 году: с 1 июля 2026 года</a:t>
            </a:r>
          </a:p>
        </p:txBody>
      </p:sp>
      <p:pic>
        <p:nvPicPr>
          <p:cNvPr id="4" name="Рисунок 3">
            <a:extLst>
              <a:ext uri="{FF2B5EF4-FFF2-40B4-BE49-F238E27FC236}">
                <a16:creationId xmlns:a16="http://schemas.microsoft.com/office/drawing/2014/main" id="{4BCD3CBE-EBE4-1487-E285-20DAE6A0D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25113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BD81E-15CE-E543-E7BD-71052C9170C4}"/>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72BBF710-5C9D-3AB8-94D1-138AE8EC06E3}"/>
              </a:ext>
            </a:extLst>
          </p:cNvPr>
          <p:cNvSpPr/>
          <p:nvPr/>
        </p:nvSpPr>
        <p:spPr>
          <a:xfrm>
            <a:off x="375424" y="669638"/>
            <a:ext cx="11633690" cy="1569660"/>
          </a:xfrm>
          <a:prstGeom prst="rect">
            <a:avLst/>
          </a:prstGeom>
          <a:ln w="38100">
            <a:solidFill>
              <a:srgbClr val="0070C0"/>
            </a:solidFill>
          </a:ln>
        </p:spPr>
        <p:txBody>
          <a:bodyPr wrap="square">
            <a:spAutoFit/>
          </a:bodyPr>
          <a:lstStyle/>
          <a:p>
            <a:r>
              <a:rPr lang="ru-RU" sz="1600" b="1" dirty="0">
                <a:latin typeface="Arial" panose="020B0604020202020204" pitchFamily="34" charset="0"/>
                <a:cs typeface="Arial" panose="020B0604020202020204" pitchFamily="34" charset="0"/>
              </a:rPr>
              <a:t>152. </a:t>
            </a:r>
            <a:r>
              <a:rPr lang="ru-RU" sz="1600" dirty="0">
                <a:latin typeface="Arial" panose="020B0604020202020204" pitchFamily="34" charset="0"/>
                <a:cs typeface="Arial" panose="020B0604020202020204" pitchFamily="34" charset="0"/>
              </a:rPr>
              <a:t>Продукция из рыбы свежая, охлажденная или мороженая, соответствующая кодам 0302, 0303 (ТН ВЭД ЕАЭС)</a:t>
            </a:r>
          </a:p>
          <a:p>
            <a:r>
              <a:rPr lang="ru-RU" sz="1600" dirty="0">
                <a:latin typeface="Arial" panose="020B0604020202020204" pitchFamily="34" charset="0"/>
                <a:cs typeface="Arial" panose="020B0604020202020204" pitchFamily="34" charset="0"/>
              </a:rPr>
              <a:t>(ОКПД2 10.20.1 )</a:t>
            </a:r>
          </a:p>
          <a:p>
            <a:r>
              <a:rPr lang="ru-RU" sz="1600" b="1" dirty="0">
                <a:latin typeface="Arial" panose="020B0604020202020204" pitchFamily="34" charset="0"/>
                <a:cs typeface="Arial" panose="020B0604020202020204" pitchFamily="34" charset="0"/>
              </a:rPr>
              <a:t>153. </a:t>
            </a:r>
            <a:r>
              <a:rPr lang="ru-RU" sz="1600" dirty="0">
                <a:latin typeface="Arial" panose="020B0604020202020204" pitchFamily="34" charset="0"/>
                <a:cs typeface="Arial" panose="020B0604020202020204" pitchFamily="34" charset="0"/>
              </a:rPr>
              <a:t>Рыба, приготовленная или консервированная другим способом; икра и заменители икры, соответствующие кодам 0304, 0305, 0306 (ТН ВЭД ЕАЭС) (ОКПД2 10.20.2)</a:t>
            </a:r>
          </a:p>
          <a:p>
            <a:r>
              <a:rPr lang="ru-RU" sz="1600" b="1" dirty="0">
                <a:latin typeface="Arial" panose="020B0604020202020204" pitchFamily="34" charset="0"/>
                <a:cs typeface="Arial" panose="020B0604020202020204" pitchFamily="34" charset="0"/>
              </a:rPr>
              <a:t>154. </a:t>
            </a:r>
            <a:r>
              <a:rPr lang="ru-RU" sz="1600" dirty="0">
                <a:latin typeface="Arial" panose="020B0604020202020204" pitchFamily="34" charset="0"/>
                <a:cs typeface="Arial" panose="020B0604020202020204" pitchFamily="34" charset="0"/>
              </a:rPr>
              <a:t>Ракообразные, моллюски и прочие беспозвоночные водные, мороженые, переработанные или консервированные, соответствующие кодам 0307, 0308 (ТН ВЭД ЕАЭС) (ОКПД2 10.20.3)</a:t>
            </a:r>
          </a:p>
        </p:txBody>
      </p:sp>
      <p:pic>
        <p:nvPicPr>
          <p:cNvPr id="4" name="Рисунок 3">
            <a:extLst>
              <a:ext uri="{FF2B5EF4-FFF2-40B4-BE49-F238E27FC236}">
                <a16:creationId xmlns:a16="http://schemas.microsoft.com/office/drawing/2014/main" id="{3E0272CE-8175-EF8C-8853-1D683B427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F9C95766-C6A4-CD96-A08D-5C9DA836EB09}"/>
              </a:ext>
            </a:extLst>
          </p:cNvPr>
          <p:cNvSpPr txBox="1"/>
          <p:nvPr/>
        </p:nvSpPr>
        <p:spPr>
          <a:xfrm>
            <a:off x="4444070" y="186324"/>
            <a:ext cx="7565044" cy="369332"/>
          </a:xfrm>
          <a:prstGeom prst="rect">
            <a:avLst/>
          </a:prstGeom>
          <a:solidFill>
            <a:srgbClr val="0070C0"/>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Изменение в приложение №1: дополнительные позиции</a:t>
            </a:r>
          </a:p>
        </p:txBody>
      </p:sp>
      <p:sp>
        <p:nvSpPr>
          <p:cNvPr id="3" name="Прямоугольник 2">
            <a:extLst>
              <a:ext uri="{FF2B5EF4-FFF2-40B4-BE49-F238E27FC236}">
                <a16:creationId xmlns:a16="http://schemas.microsoft.com/office/drawing/2014/main" id="{90099D90-20E4-AD36-00AE-A611E2A98FC3}"/>
              </a:ext>
            </a:extLst>
          </p:cNvPr>
          <p:cNvSpPr/>
          <p:nvPr/>
        </p:nvSpPr>
        <p:spPr>
          <a:xfrm>
            <a:off x="375424" y="2948603"/>
            <a:ext cx="5720576" cy="3785652"/>
          </a:xfrm>
          <a:prstGeom prst="rect">
            <a:avLst/>
          </a:prstGeom>
          <a:ln w="38100">
            <a:solidFill>
              <a:srgbClr val="E97132"/>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к) для подтверждения происхождения товаров, указанных в позициях 152 - 154 приложения N 1 к настоящему постановлению, из Российской Федерации в дополнение к информации, предусмотренной подпунктом "з" настоящего пункта (*указание страны), - предусмотренный извещением об осуществлении закупки, приглашением принять участие в определении поставщика (подрядчика, исполнителя), условиями контракта и </a:t>
            </a:r>
            <a:r>
              <a:rPr lang="ru-RU" sz="1600" b="1" dirty="0">
                <a:latin typeface="Arial" panose="020B0604020202020204" pitchFamily="34" charset="0"/>
                <a:ea typeface="Times New Roman" panose="02020603050405020304" pitchFamily="18" charset="0"/>
                <a:cs typeface="Arial" panose="020B0604020202020204" pitchFamily="34" charset="0"/>
              </a:rPr>
              <a:t>подлежащий представлению заказчику при поставке товара</a:t>
            </a:r>
            <a:r>
              <a:rPr lang="ru-RU" sz="1600" dirty="0">
                <a:latin typeface="Arial" panose="020B0604020202020204" pitchFamily="34" charset="0"/>
                <a:ea typeface="Times New Roman" panose="02020603050405020304" pitchFamily="18" charset="0"/>
                <a:cs typeface="Arial" panose="020B0604020202020204" pitchFamily="34" charset="0"/>
              </a:rPr>
              <a:t> (в том числе при выполнении работ, оказании услуг) ветеринарный сопроводительный документ, установленный в соответствии с Законом Российской Федерации "О ветеринарии" ветеринарными правилами организации работы по оформлению ветеринарных сопроводительных документов</a:t>
            </a:r>
          </a:p>
        </p:txBody>
      </p:sp>
      <p:sp>
        <p:nvSpPr>
          <p:cNvPr id="7" name="TextBox 6">
            <a:extLst>
              <a:ext uri="{FF2B5EF4-FFF2-40B4-BE49-F238E27FC236}">
                <a16:creationId xmlns:a16="http://schemas.microsoft.com/office/drawing/2014/main" id="{E529210D-4F72-F1AA-B0CD-6A8FD1AB51F0}"/>
              </a:ext>
            </a:extLst>
          </p:cNvPr>
          <p:cNvSpPr txBox="1"/>
          <p:nvPr/>
        </p:nvSpPr>
        <p:spPr>
          <a:xfrm>
            <a:off x="4444070" y="2453218"/>
            <a:ext cx="7565044" cy="369332"/>
          </a:xfrm>
          <a:prstGeom prst="rect">
            <a:avLst/>
          </a:prstGeom>
          <a:solidFill>
            <a:srgbClr val="E97132"/>
          </a:solidFill>
          <a:ln>
            <a:solidFill>
              <a:srgbClr val="E97132"/>
            </a:solidFill>
          </a:ln>
          <a:effectLst>
            <a:outerShdw blurRad="50800" dist="38100" dir="2700000" algn="tl" rotWithShape="0">
              <a:prstClr val="black">
                <a:alpha val="40000"/>
              </a:prstClr>
            </a:outerShdw>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Сопутствующие изменения в перечень документов (пункт 3)</a:t>
            </a:r>
          </a:p>
        </p:txBody>
      </p:sp>
      <p:sp>
        <p:nvSpPr>
          <p:cNvPr id="10" name="Прямоугольник 9">
            <a:extLst>
              <a:ext uri="{FF2B5EF4-FFF2-40B4-BE49-F238E27FC236}">
                <a16:creationId xmlns:a16="http://schemas.microsoft.com/office/drawing/2014/main" id="{0E96E2C5-7366-B214-B31A-38139CD6D429}"/>
              </a:ext>
            </a:extLst>
          </p:cNvPr>
          <p:cNvSpPr/>
          <p:nvPr/>
        </p:nvSpPr>
        <p:spPr>
          <a:xfrm>
            <a:off x="6288538" y="2948603"/>
            <a:ext cx="5720576" cy="3785652"/>
          </a:xfrm>
          <a:prstGeom prst="rect">
            <a:avLst/>
          </a:prstGeom>
          <a:ln w="38100">
            <a:solidFill>
              <a:srgbClr val="E97132"/>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л) для подтверждения происхождения товаров, указанных в позициях 152 - 154 приложения N 1 к настоящему постановлению, из государств - членов Евразийского экономического союза, за исключением Российской Федерации, в дополнение к информации, предусмотренной подпунктом "з" настоящего пункта (*указание страны), - предусмотренный извещением об осуществлении закупки, приглашением принять участие в определении поставщика (подрядчика, исполнителя), условиями контракта и </a:t>
            </a:r>
            <a:r>
              <a:rPr lang="ru-RU" sz="1600" b="1" dirty="0">
                <a:latin typeface="Arial" panose="020B0604020202020204" pitchFamily="34" charset="0"/>
                <a:ea typeface="Times New Roman" panose="02020603050405020304" pitchFamily="18" charset="0"/>
                <a:cs typeface="Arial" panose="020B0604020202020204" pitchFamily="34" charset="0"/>
              </a:rPr>
              <a:t>подлежащий представлению заказчику при поставке товара </a:t>
            </a:r>
            <a:r>
              <a:rPr lang="ru-RU" sz="1600" dirty="0">
                <a:latin typeface="Arial" panose="020B0604020202020204" pitchFamily="34" charset="0"/>
                <a:ea typeface="Times New Roman" panose="02020603050405020304" pitchFamily="18" charset="0"/>
                <a:cs typeface="Arial" panose="020B0604020202020204" pitchFamily="34" charset="0"/>
              </a:rPr>
              <a:t>(в том числе при выполнении работ, оказании услуг) ветеринарный сертификат, выдаваемый в соответствии с актами, составляющими право Евразийского экономического союза.</a:t>
            </a:r>
          </a:p>
        </p:txBody>
      </p:sp>
    </p:spTree>
    <p:extLst>
      <p:ext uri="{BB962C8B-B14F-4D97-AF65-F5344CB8AC3E}">
        <p14:creationId xmlns:p14="http://schemas.microsoft.com/office/powerpoint/2010/main" val="35006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A65F8-961A-BE8C-FDB7-F0C5B9D4EDF3}"/>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37BD1316-C1A7-ACC9-D121-AE9D01522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E872A19C-ABB3-C1F6-B59E-C3DF4395FBB4}"/>
              </a:ext>
            </a:extLst>
          </p:cNvPr>
          <p:cNvSpPr txBox="1"/>
          <p:nvPr/>
        </p:nvSpPr>
        <p:spPr>
          <a:xfrm>
            <a:off x="375424" y="999123"/>
            <a:ext cx="5661309" cy="646331"/>
          </a:xfrm>
          <a:prstGeom prst="rect">
            <a:avLst/>
          </a:prstGeom>
          <a:solidFill>
            <a:srgbClr val="0070C0"/>
          </a:solidFill>
          <a:ln>
            <a:solidFill>
              <a:schemeClr val="accent1"/>
            </a:solidFill>
          </a:ln>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Письмо Минфина России от 27.02.2026 г. №24-06-09/15393 </a:t>
            </a:r>
          </a:p>
        </p:txBody>
      </p:sp>
      <p:sp>
        <p:nvSpPr>
          <p:cNvPr id="3" name="Прямоугольник 2">
            <a:extLst>
              <a:ext uri="{FF2B5EF4-FFF2-40B4-BE49-F238E27FC236}">
                <a16:creationId xmlns:a16="http://schemas.microsoft.com/office/drawing/2014/main" id="{4644835C-DC33-EA63-560B-6F5B63694EC7}"/>
              </a:ext>
            </a:extLst>
          </p:cNvPr>
          <p:cNvSpPr/>
          <p:nvPr/>
        </p:nvSpPr>
        <p:spPr>
          <a:xfrm>
            <a:off x="375424" y="1799340"/>
            <a:ext cx="5661309" cy="4278094"/>
          </a:xfrm>
          <a:prstGeom prst="rect">
            <a:avLst/>
          </a:prstGeom>
          <a:ln w="38100">
            <a:solidFill>
              <a:srgbClr val="E97132"/>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…подпунктом "к" пункта 3 Постановления № 1875 установлено, что подтверждением происхождения товаров, указанных в позициях 152 - 154 приложения № 1 к Постановлению № 1875, из Российской Федерации, помимо информации, предусмотренной подпунктом "з" пункта 3 Постановления № 1875, является предусмотренный извещением об осуществлении закупки, приглашением принять участие в определении поставщика (подрядчика, исполнителя), условиями контракта и </a:t>
            </a:r>
            <a:r>
              <a:rPr lang="ru-RU" sz="1600" b="1" dirty="0">
                <a:latin typeface="Arial" panose="020B0604020202020204" pitchFamily="34" charset="0"/>
                <a:ea typeface="Times New Roman" panose="02020603050405020304" pitchFamily="18" charset="0"/>
                <a:cs typeface="Arial" panose="020B0604020202020204" pitchFamily="34" charset="0"/>
              </a:rPr>
              <a:t>подлежащий представлению заказчику при поставке товара </a:t>
            </a:r>
            <a:r>
              <a:rPr lang="ru-RU" sz="1600" dirty="0">
                <a:latin typeface="Arial" panose="020B0604020202020204" pitchFamily="34" charset="0"/>
                <a:ea typeface="Times New Roman" panose="02020603050405020304" pitchFamily="18" charset="0"/>
                <a:cs typeface="Arial" panose="020B0604020202020204" pitchFamily="34" charset="0"/>
              </a:rPr>
              <a:t>(в том числе при выполнении работ, оказании услуг) ветеринарный сопроводительный документ, установленный в соответствии с Законом Российской Федерации от 14.05.1993 № 4979-1 "О ветеринарии" ветеринарными правилами организации работы по оформлению ветеринарных сопроводительных документов.</a:t>
            </a:r>
          </a:p>
        </p:txBody>
      </p:sp>
      <p:sp>
        <p:nvSpPr>
          <p:cNvPr id="10" name="Прямоугольник 9">
            <a:extLst>
              <a:ext uri="{FF2B5EF4-FFF2-40B4-BE49-F238E27FC236}">
                <a16:creationId xmlns:a16="http://schemas.microsoft.com/office/drawing/2014/main" id="{70A9308E-38EE-C372-B5A3-BE012F23E698}"/>
              </a:ext>
            </a:extLst>
          </p:cNvPr>
          <p:cNvSpPr/>
          <p:nvPr/>
        </p:nvSpPr>
        <p:spPr>
          <a:xfrm>
            <a:off x="6288538" y="1788670"/>
            <a:ext cx="5661309" cy="4524315"/>
          </a:xfrm>
          <a:prstGeom prst="rect">
            <a:avLst/>
          </a:prstGeom>
          <a:ln w="38100">
            <a:solidFill>
              <a:srgbClr val="E97132"/>
            </a:solidFill>
          </a:ln>
        </p:spPr>
        <p:txBody>
          <a:bodyPr wrap="square">
            <a:spAutoFit/>
          </a:bodyPr>
          <a:lstStyle/>
          <a:p>
            <a:r>
              <a:rPr lang="ru-RU" sz="1600" dirty="0">
                <a:latin typeface="Arial" panose="020B0604020202020204" pitchFamily="34" charset="0"/>
                <a:ea typeface="Times New Roman" panose="02020603050405020304" pitchFamily="18" charset="0"/>
                <a:cs typeface="Arial" panose="020B0604020202020204" pitchFamily="34" charset="0"/>
              </a:rPr>
              <a:t>… оформление ВСД до производства партии</a:t>
            </a:r>
          </a:p>
          <a:p>
            <a:r>
              <a:rPr lang="ru-RU" sz="1600" dirty="0">
                <a:latin typeface="Arial" panose="020B0604020202020204" pitchFamily="34" charset="0"/>
                <a:ea typeface="Times New Roman" panose="02020603050405020304" pitchFamily="18" charset="0"/>
                <a:cs typeface="Arial" panose="020B0604020202020204" pitchFamily="34" charset="0"/>
              </a:rPr>
              <a:t>подконтрольной продукции является нарушением законодательства Российской Федерации, в связи с чем ВСД не подлежат представлению в составе заявки на участие в закупке в соответствии с Федеральным законом № 44-ФЗ и закупке в соответствии с Федеральным законом № 233-ФЗ в случае, если партия подконтрольного товара еще не произведена (так как в таком случае будут отсутствовать основания для</a:t>
            </a:r>
          </a:p>
          <a:p>
            <a:r>
              <a:rPr lang="ru-RU" sz="1600" dirty="0">
                <a:latin typeface="Arial" panose="020B0604020202020204" pitchFamily="34" charset="0"/>
                <a:ea typeface="Times New Roman" panose="02020603050405020304" pitchFamily="18" charset="0"/>
                <a:cs typeface="Arial" panose="020B0604020202020204" pitchFamily="34" charset="0"/>
              </a:rPr>
              <a:t>оформления ВСД).</a:t>
            </a:r>
          </a:p>
          <a:p>
            <a:r>
              <a:rPr lang="ru-RU" sz="1600" dirty="0">
                <a:latin typeface="Arial" panose="020B0604020202020204" pitchFamily="34" charset="0"/>
                <a:ea typeface="Times New Roman" panose="02020603050405020304" pitchFamily="18" charset="0"/>
                <a:cs typeface="Arial" panose="020B0604020202020204" pitchFamily="34" charset="0"/>
              </a:rPr>
              <a:t>… при отсутствии ВСД в связи с тем, что партия подконтрольного товара еще не произведена, в заявке на участие в закупке необходимо указывать наименования страны происхождения подконтрольного товара, после чего происхождение товара будет подтверждаться ВСД при непосредственной поставке товара заказчику. Указанное относится и к пункту «л» Постановления № 1875.</a:t>
            </a:r>
          </a:p>
        </p:txBody>
      </p:sp>
      <p:sp>
        <p:nvSpPr>
          <p:cNvPr id="6" name="TextBox 5">
            <a:extLst>
              <a:ext uri="{FF2B5EF4-FFF2-40B4-BE49-F238E27FC236}">
                <a16:creationId xmlns:a16="http://schemas.microsoft.com/office/drawing/2014/main" id="{DAE52F23-9B30-635A-514D-970F02F0D593}"/>
              </a:ext>
            </a:extLst>
          </p:cNvPr>
          <p:cNvSpPr txBox="1"/>
          <p:nvPr/>
        </p:nvSpPr>
        <p:spPr>
          <a:xfrm>
            <a:off x="6288538" y="999123"/>
            <a:ext cx="5661309" cy="646331"/>
          </a:xfrm>
          <a:prstGeom prst="rect">
            <a:avLst/>
          </a:prstGeom>
          <a:solidFill>
            <a:srgbClr val="0070C0"/>
          </a:solidFill>
          <a:ln>
            <a:solidFill>
              <a:schemeClr val="accent1"/>
            </a:solidFill>
          </a:ln>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Письмо Минсельхоза России от 27.03.2026 г. №25-В-1000/ог-2068 </a:t>
            </a:r>
          </a:p>
        </p:txBody>
      </p:sp>
    </p:spTree>
    <p:extLst>
      <p:ext uri="{BB962C8B-B14F-4D97-AF65-F5344CB8AC3E}">
        <p14:creationId xmlns:p14="http://schemas.microsoft.com/office/powerpoint/2010/main" val="18266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2F9CB80-991F-59AF-705A-F27FD3163D50}"/>
            </a:ext>
          </a:extLst>
        </p:cNvPr>
        <p:cNvGrpSpPr/>
        <p:nvPr/>
      </p:nvGrpSpPr>
      <p:grpSpPr bwMode="auto">
        <a:xfrm>
          <a:off x="0" y="0"/>
          <a:ext cx="0" cy="0"/>
          <a:chOff x="0" y="0"/>
          <a:chExt cx="0" cy="0"/>
        </a:xfrm>
      </p:grpSpPr>
      <p:pic>
        <p:nvPicPr>
          <p:cNvPr id="14" name="Рисунок 13">
            <a:extLst>
              <a:ext uri="{FF2B5EF4-FFF2-40B4-BE49-F238E27FC236}">
                <a16:creationId xmlns:a16="http://schemas.microsoft.com/office/drawing/2014/main" id="{DB5E7C9C-9629-F0C7-24A6-CC356EFA9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pic>
        <p:nvPicPr>
          <p:cNvPr id="4" name="Рисунок 3">
            <a:extLst>
              <a:ext uri="{FF2B5EF4-FFF2-40B4-BE49-F238E27FC236}">
                <a16:creationId xmlns:a16="http://schemas.microsoft.com/office/drawing/2014/main" id="{25651849-CF1E-5B12-FC42-8421B20D4950}"/>
              </a:ext>
            </a:extLst>
          </p:cNvPr>
          <p:cNvPicPr>
            <a:picLocks noChangeAspect="1"/>
          </p:cNvPicPr>
          <p:nvPr/>
        </p:nvPicPr>
        <p:blipFill>
          <a:blip r:embed="rId3"/>
          <a:stretch>
            <a:fillRect/>
          </a:stretch>
        </p:blipFill>
        <p:spPr>
          <a:xfrm>
            <a:off x="7484875" y="2276697"/>
            <a:ext cx="2844118" cy="4193552"/>
          </a:xfrm>
          <a:prstGeom prst="rect">
            <a:avLst/>
          </a:prstGeom>
        </p:spPr>
      </p:pic>
      <p:sp>
        <p:nvSpPr>
          <p:cNvPr id="6" name="TextBox 5">
            <a:extLst>
              <a:ext uri="{FF2B5EF4-FFF2-40B4-BE49-F238E27FC236}">
                <a16:creationId xmlns:a16="http://schemas.microsoft.com/office/drawing/2014/main" id="{EC11DE72-D61C-7632-7167-292F44C30640}"/>
              </a:ext>
            </a:extLst>
          </p:cNvPr>
          <p:cNvSpPr txBox="1"/>
          <p:nvPr/>
        </p:nvSpPr>
        <p:spPr>
          <a:xfrm>
            <a:off x="5858934" y="522371"/>
            <a:ext cx="6096000" cy="1754326"/>
          </a:xfrm>
          <a:prstGeom prst="rect">
            <a:avLst/>
          </a:prstGeom>
          <a:noFill/>
        </p:spPr>
        <p:txBody>
          <a:bodyPr wrap="square">
            <a:spAutoFit/>
          </a:bodyPr>
          <a:lstStyle/>
          <a:p>
            <a:pPr algn="ctr"/>
            <a:r>
              <a:rPr lang="ru-RU" b="1" dirty="0"/>
              <a:t>«ЭТП Фабрикант 44-ФЗ: вопросы, новости, вебинары»</a:t>
            </a:r>
          </a:p>
          <a:p>
            <a:pPr algn="ctr"/>
            <a:endParaRPr lang="ru-RU" dirty="0"/>
          </a:p>
          <a:p>
            <a:pPr algn="ctr"/>
            <a:r>
              <a:rPr lang="ru-RU" dirty="0"/>
              <a:t>Чат для оперативного решения рабочих вопросов по работе с электронной торговой площадкой Фабрикант, анонсов вебинаров и актуальных новостей о законодательных изменениях.</a:t>
            </a:r>
          </a:p>
        </p:txBody>
      </p:sp>
      <p:pic>
        <p:nvPicPr>
          <p:cNvPr id="17" name="Рисунок 16">
            <a:extLst>
              <a:ext uri="{FF2B5EF4-FFF2-40B4-BE49-F238E27FC236}">
                <a16:creationId xmlns:a16="http://schemas.microsoft.com/office/drawing/2014/main" id="{3B2CEE48-E6C0-8309-B2C6-FA627E6D9934}"/>
              </a:ext>
            </a:extLst>
          </p:cNvPr>
          <p:cNvPicPr>
            <a:picLocks noChangeAspect="1"/>
          </p:cNvPicPr>
          <p:nvPr/>
        </p:nvPicPr>
        <p:blipFill>
          <a:blip r:embed="rId4"/>
          <a:stretch>
            <a:fillRect/>
          </a:stretch>
        </p:blipFill>
        <p:spPr>
          <a:xfrm>
            <a:off x="414867" y="1024248"/>
            <a:ext cx="4188549" cy="4809503"/>
          </a:xfrm>
          <a:prstGeom prst="rect">
            <a:avLst/>
          </a:prstGeom>
        </p:spPr>
      </p:pic>
      <p:sp>
        <p:nvSpPr>
          <p:cNvPr id="8" name="TextBox 7">
            <a:extLst>
              <a:ext uri="{FF2B5EF4-FFF2-40B4-BE49-F238E27FC236}">
                <a16:creationId xmlns:a16="http://schemas.microsoft.com/office/drawing/2014/main" id="{39EECA40-0D58-9AB3-27AB-020C9A1ADA2A}"/>
              </a:ext>
            </a:extLst>
          </p:cNvPr>
          <p:cNvSpPr txBox="1"/>
          <p:nvPr/>
        </p:nvSpPr>
        <p:spPr>
          <a:xfrm>
            <a:off x="2702649" y="5233586"/>
            <a:ext cx="3801533" cy="1200329"/>
          </a:xfrm>
          <a:prstGeom prst="rect">
            <a:avLst/>
          </a:prstGeom>
          <a:solidFill>
            <a:srgbClr val="00B0F0"/>
          </a:solidFill>
          <a:ln>
            <a:solidFill>
              <a:srgbClr val="00B0F0"/>
            </a:solidFill>
          </a:ln>
        </p:spPr>
        <p:txBody>
          <a:bodyPr wrap="square">
            <a:spAutoFit/>
          </a:bodyPr>
          <a:lstStyle/>
          <a:p>
            <a:r>
              <a:rPr lang="ru-RU" dirty="0">
                <a:solidFill>
                  <a:schemeClr val="bg1"/>
                </a:solidFill>
              </a:rPr>
              <a:t>Терновская Наталия Андреевна</a:t>
            </a:r>
          </a:p>
          <a:p>
            <a:r>
              <a:rPr lang="ru-RU" dirty="0">
                <a:solidFill>
                  <a:schemeClr val="bg1"/>
                </a:solidFill>
              </a:rPr>
              <a:t>Телефон: +7 (914) 352 10 19</a:t>
            </a:r>
          </a:p>
          <a:p>
            <a:r>
              <a:rPr lang="ru-RU" dirty="0">
                <a:solidFill>
                  <a:schemeClr val="bg1"/>
                </a:solidFill>
              </a:rPr>
              <a:t>E-mail:</a:t>
            </a:r>
          </a:p>
          <a:p>
            <a:r>
              <a:rPr lang="ru-RU" dirty="0">
                <a:solidFill>
                  <a:schemeClr val="bg1"/>
                </a:solidFill>
              </a:rPr>
              <a:t>n.ternovskaya@fabrikant.ru</a:t>
            </a:r>
          </a:p>
        </p:txBody>
      </p:sp>
    </p:spTree>
    <p:extLst>
      <p:ext uri="{BB962C8B-B14F-4D97-AF65-F5344CB8AC3E}">
        <p14:creationId xmlns:p14="http://schemas.microsoft.com/office/powerpoint/2010/main" val="21792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566F-BE83-DF8C-F3B7-DA3FDE2D398B}"/>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C9C73AF-D620-EC71-9B77-FD6FFABE312E}"/>
              </a:ext>
            </a:extLst>
          </p:cNvPr>
          <p:cNvSpPr/>
          <p:nvPr/>
        </p:nvSpPr>
        <p:spPr>
          <a:xfrm>
            <a:off x="279155" y="5865183"/>
            <a:ext cx="11633690" cy="369332"/>
          </a:xfrm>
          <a:prstGeom prst="rect">
            <a:avLst/>
          </a:prstGeom>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190(1). Батареи аккумуляторные литий-ионные   27.20.23.130</a:t>
            </a:r>
          </a:p>
        </p:txBody>
      </p:sp>
      <p:pic>
        <p:nvPicPr>
          <p:cNvPr id="4" name="Рисунок 3">
            <a:extLst>
              <a:ext uri="{FF2B5EF4-FFF2-40B4-BE49-F238E27FC236}">
                <a16:creationId xmlns:a16="http://schemas.microsoft.com/office/drawing/2014/main" id="{07E0CC58-E7DB-8D9D-6703-8FB831FFC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714C3138-A212-F545-DFEB-14A6992D0796}"/>
              </a:ext>
            </a:extLst>
          </p:cNvPr>
          <p:cNvSpPr txBox="1"/>
          <p:nvPr/>
        </p:nvSpPr>
        <p:spPr>
          <a:xfrm>
            <a:off x="4511804" y="714422"/>
            <a:ext cx="7565044" cy="369332"/>
          </a:xfrm>
          <a:prstGeom prst="rect">
            <a:avLst/>
          </a:prstGeom>
          <a:solidFill>
            <a:srgbClr val="0070C0"/>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Изменение в приложение №1: дополнительные позиции</a:t>
            </a:r>
          </a:p>
        </p:txBody>
      </p:sp>
      <p:sp>
        <p:nvSpPr>
          <p:cNvPr id="9" name="TextBox 8">
            <a:extLst>
              <a:ext uri="{FF2B5EF4-FFF2-40B4-BE49-F238E27FC236}">
                <a16:creationId xmlns:a16="http://schemas.microsoft.com/office/drawing/2014/main" id="{47215002-FEB2-02E4-040D-4187DFE02168}"/>
              </a:ext>
            </a:extLst>
          </p:cNvPr>
          <p:cNvSpPr txBox="1"/>
          <p:nvPr/>
        </p:nvSpPr>
        <p:spPr>
          <a:xfrm>
            <a:off x="279155" y="1261708"/>
            <a:ext cx="11633690" cy="2031325"/>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122(1).	Конвейеры скребковые 	28.22.17.112 </a:t>
            </a:r>
          </a:p>
          <a:p>
            <a:r>
              <a:rPr lang="ru-RU" dirty="0">
                <a:latin typeface="Arial" panose="020B0604020202020204" pitchFamily="34" charset="0"/>
                <a:cs typeface="Arial" panose="020B0604020202020204" pitchFamily="34" charset="0"/>
              </a:rPr>
              <a:t>122(2). 	Конвейеры роликовые 	28.22.17.115 </a:t>
            </a:r>
          </a:p>
          <a:p>
            <a:r>
              <a:rPr lang="ru-RU" dirty="0">
                <a:latin typeface="Arial" panose="020B0604020202020204" pitchFamily="34" charset="0"/>
                <a:cs typeface="Arial" panose="020B0604020202020204" pitchFamily="34" charset="0"/>
              </a:rPr>
              <a:t>122(3). 	Конвейеры винтовые 	28.22.17.116 </a:t>
            </a:r>
          </a:p>
          <a:p>
            <a:r>
              <a:rPr lang="ru-RU" dirty="0">
                <a:latin typeface="Arial" panose="020B0604020202020204" pitchFamily="34" charset="0"/>
                <a:cs typeface="Arial" panose="020B0604020202020204" pitchFamily="34" charset="0"/>
              </a:rPr>
              <a:t>122(4). 	Конвейеры прочие, не включенные в другие группировки 	28.22.17.119 </a:t>
            </a:r>
          </a:p>
          <a:p>
            <a:r>
              <a:rPr lang="ru-RU" dirty="0">
                <a:latin typeface="Arial" panose="020B0604020202020204" pitchFamily="34" charset="0"/>
                <a:cs typeface="Arial" panose="020B0604020202020204" pitchFamily="34" charset="0"/>
              </a:rPr>
              <a:t>122(5). 	Элеваторы, в том числе корпусные элеваторы для бурильных и обсадных труб 	28.22.17.120 </a:t>
            </a:r>
          </a:p>
          <a:p>
            <a:r>
              <a:rPr lang="ru-RU" dirty="0">
                <a:latin typeface="Arial" panose="020B0604020202020204" pitchFamily="34" charset="0"/>
                <a:cs typeface="Arial" panose="020B0604020202020204" pitchFamily="34" charset="0"/>
              </a:rPr>
              <a:t>122(6). 	Подъемники и конвейеры пневматические и прочие непрерывного действия для товаров или материалов, не включенные в другие группировки 	28.22.17.190 </a:t>
            </a:r>
          </a:p>
        </p:txBody>
      </p:sp>
      <p:sp>
        <p:nvSpPr>
          <p:cNvPr id="10" name="TextBox 9">
            <a:extLst>
              <a:ext uri="{FF2B5EF4-FFF2-40B4-BE49-F238E27FC236}">
                <a16:creationId xmlns:a16="http://schemas.microsoft.com/office/drawing/2014/main" id="{589345F2-8DCE-5A8C-A086-5C7CE9A37F87}"/>
              </a:ext>
            </a:extLst>
          </p:cNvPr>
          <p:cNvSpPr txBox="1"/>
          <p:nvPr/>
        </p:nvSpPr>
        <p:spPr>
          <a:xfrm>
            <a:off x="4511804" y="5317897"/>
            <a:ext cx="7565044" cy="369332"/>
          </a:xfrm>
          <a:prstGeom prst="rect">
            <a:avLst/>
          </a:prstGeom>
          <a:solidFill>
            <a:srgbClr val="0070C0"/>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ctr"/>
            <a:r>
              <a:rPr lang="ru-RU" b="1" dirty="0">
                <a:solidFill>
                  <a:schemeClr val="bg1"/>
                </a:solidFill>
                <a:latin typeface="Arial" panose="020B0604020202020204" pitchFamily="34" charset="0"/>
                <a:cs typeface="Arial" panose="020B0604020202020204" pitchFamily="34" charset="0"/>
              </a:rPr>
              <a:t>Изменение в приложение №2: дополнительные позиции</a:t>
            </a:r>
          </a:p>
        </p:txBody>
      </p:sp>
      <p:sp>
        <p:nvSpPr>
          <p:cNvPr id="14" name="TextBox 13">
            <a:extLst>
              <a:ext uri="{FF2B5EF4-FFF2-40B4-BE49-F238E27FC236}">
                <a16:creationId xmlns:a16="http://schemas.microsoft.com/office/drawing/2014/main" id="{BE6A0F62-09BD-3137-9C91-A76EAEA4F2DC}"/>
              </a:ext>
            </a:extLst>
          </p:cNvPr>
          <p:cNvSpPr txBox="1"/>
          <p:nvPr/>
        </p:nvSpPr>
        <p:spPr>
          <a:xfrm>
            <a:off x="279155" y="3474594"/>
            <a:ext cx="11633690" cy="646331"/>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127(1).	Конвейеры непрерывного действия для подземных работ 	28.92.11.120 </a:t>
            </a:r>
          </a:p>
          <a:p>
            <a:r>
              <a:rPr lang="ru-RU" dirty="0">
                <a:latin typeface="Arial" panose="020B0604020202020204" pitchFamily="34" charset="0"/>
                <a:cs typeface="Arial" panose="020B0604020202020204" pitchFamily="34" charset="0"/>
              </a:rPr>
              <a:t>127(2). 	Комбайны проходческие 	28.92.12.121 </a:t>
            </a:r>
          </a:p>
        </p:txBody>
      </p:sp>
      <p:sp>
        <p:nvSpPr>
          <p:cNvPr id="16" name="TextBox 15">
            <a:extLst>
              <a:ext uri="{FF2B5EF4-FFF2-40B4-BE49-F238E27FC236}">
                <a16:creationId xmlns:a16="http://schemas.microsoft.com/office/drawing/2014/main" id="{3DDDB882-328A-9772-814C-E1C1330E3D43}"/>
              </a:ext>
            </a:extLst>
          </p:cNvPr>
          <p:cNvSpPr txBox="1"/>
          <p:nvPr/>
        </p:nvSpPr>
        <p:spPr>
          <a:xfrm>
            <a:off x="279154" y="4302234"/>
            <a:ext cx="11633689" cy="646331"/>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128(1).	Машины для сортировки, грохочения, сепарации или промывки грунта, камня, руды и прочих минеральных веществ 	28.92.40.110 </a:t>
            </a:r>
          </a:p>
        </p:txBody>
      </p:sp>
    </p:spTree>
    <p:extLst>
      <p:ext uri="{BB962C8B-B14F-4D97-AF65-F5344CB8AC3E}">
        <p14:creationId xmlns:p14="http://schemas.microsoft.com/office/powerpoint/2010/main" val="26115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7197B-42DB-CACC-7D81-179B996EA83A}"/>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0B460BD4-0451-C315-F55F-25CEBF6F08B6}"/>
              </a:ext>
            </a:extLst>
          </p:cNvPr>
          <p:cNvSpPr/>
          <p:nvPr/>
        </p:nvSpPr>
        <p:spPr>
          <a:xfrm>
            <a:off x="358491" y="2755785"/>
            <a:ext cx="11709890" cy="906851"/>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Arial" panose="020B0604020202020204" pitchFamily="34" charset="0"/>
                <a:cs typeface="Arial" panose="020B0604020202020204" pitchFamily="34" charset="0"/>
              </a:rPr>
              <a:t>Значимые разъяснения регулятора и примеры решений</a:t>
            </a:r>
          </a:p>
        </p:txBody>
      </p:sp>
      <p:pic>
        <p:nvPicPr>
          <p:cNvPr id="4" name="Рисунок 3">
            <a:extLst>
              <a:ext uri="{FF2B5EF4-FFF2-40B4-BE49-F238E27FC236}">
                <a16:creationId xmlns:a16="http://schemas.microsoft.com/office/drawing/2014/main" id="{2E7596FB-8282-76D7-99B9-21CDC8CB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9523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D7B86-2B34-AFE8-7F3A-DFC7D9599A39}"/>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2BCB8EA-4809-B078-F03F-B03107C95743}"/>
              </a:ext>
            </a:extLst>
          </p:cNvPr>
          <p:cNvSpPr/>
          <p:nvPr/>
        </p:nvSpPr>
        <p:spPr>
          <a:xfrm>
            <a:off x="375424" y="1126114"/>
            <a:ext cx="11633688" cy="584775"/>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Заказчик задекларировал отсутствие РРПП товара (позиции 1 - 433 приложения N 2) с характеристиками, соответствующими потребности заказчика в соответствии с абзацем четвертым подпункта "а" пункта 7 ПП 1875</a:t>
            </a:r>
          </a:p>
        </p:txBody>
      </p:sp>
      <p:pic>
        <p:nvPicPr>
          <p:cNvPr id="4" name="Рисунок 3">
            <a:extLst>
              <a:ext uri="{FF2B5EF4-FFF2-40B4-BE49-F238E27FC236}">
                <a16:creationId xmlns:a16="http://schemas.microsoft.com/office/drawing/2014/main" id="{20D1BC4D-4E82-5E96-C367-A31100246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B44D49D0-B266-52CE-6491-F77A5C9CDF47}"/>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Применение </a:t>
            </a:r>
            <a:r>
              <a:rPr lang="ru-RU" sz="2400" b="1" dirty="0" err="1">
                <a:solidFill>
                  <a:schemeClr val="bg1"/>
                </a:solidFill>
                <a:latin typeface="Arial" panose="020B0604020202020204" pitchFamily="34" charset="0"/>
                <a:cs typeface="Arial" panose="020B0604020202020204" pitchFamily="34" charset="0"/>
              </a:rPr>
              <a:t>пп</a:t>
            </a:r>
            <a:r>
              <a:rPr lang="ru-RU" sz="2400" b="1" dirty="0">
                <a:solidFill>
                  <a:schemeClr val="bg1"/>
                </a:solidFill>
                <a:latin typeface="Arial" panose="020B0604020202020204" pitchFamily="34" charset="0"/>
                <a:cs typeface="Arial" panose="020B0604020202020204" pitchFamily="34" charset="0"/>
              </a:rPr>
              <a:t>. «ц» пункта 4 ПП 1875</a:t>
            </a:r>
          </a:p>
        </p:txBody>
      </p:sp>
      <p:graphicFrame>
        <p:nvGraphicFramePr>
          <p:cNvPr id="10" name="Таблица 9">
            <a:extLst>
              <a:ext uri="{FF2B5EF4-FFF2-40B4-BE49-F238E27FC236}">
                <a16:creationId xmlns:a16="http://schemas.microsoft.com/office/drawing/2014/main" id="{87EF6CFF-F3D7-5B1A-8EAE-1FEA2E3FEEB0}"/>
              </a:ext>
            </a:extLst>
          </p:cNvPr>
          <p:cNvGraphicFramePr>
            <a:graphicFrameLocks noGrp="1"/>
          </p:cNvGraphicFramePr>
          <p:nvPr>
            <p:extLst>
              <p:ext uri="{D42A27DB-BD31-4B8C-83A1-F6EECF244321}">
                <p14:modId xmlns:p14="http://schemas.microsoft.com/office/powerpoint/2010/main" val="3751091026"/>
              </p:ext>
            </p:extLst>
          </p:nvPr>
        </p:nvGraphicFramePr>
        <p:xfrm>
          <a:off x="829271" y="3035521"/>
          <a:ext cx="10956790" cy="786957"/>
        </p:xfrm>
        <a:graphic>
          <a:graphicData uri="http://schemas.openxmlformats.org/drawingml/2006/table">
            <a:tbl>
              <a:tblPr firstRow="1" firstCol="1" bandRow="1"/>
              <a:tblGrid>
                <a:gridCol w="1552554">
                  <a:extLst>
                    <a:ext uri="{9D8B030D-6E8A-4147-A177-3AD203B41FA5}">
                      <a16:colId xmlns:a16="http://schemas.microsoft.com/office/drawing/2014/main" val="703147349"/>
                    </a:ext>
                  </a:extLst>
                </a:gridCol>
                <a:gridCol w="2408814">
                  <a:extLst>
                    <a:ext uri="{9D8B030D-6E8A-4147-A177-3AD203B41FA5}">
                      <a16:colId xmlns:a16="http://schemas.microsoft.com/office/drawing/2014/main" val="2619277050"/>
                    </a:ext>
                  </a:extLst>
                </a:gridCol>
                <a:gridCol w="3305649">
                  <a:extLst>
                    <a:ext uri="{9D8B030D-6E8A-4147-A177-3AD203B41FA5}">
                      <a16:colId xmlns:a16="http://schemas.microsoft.com/office/drawing/2014/main" val="759134176"/>
                    </a:ext>
                  </a:extLst>
                </a:gridCol>
                <a:gridCol w="3689773">
                  <a:extLst>
                    <a:ext uri="{9D8B030D-6E8A-4147-A177-3AD203B41FA5}">
                      <a16:colId xmlns:a16="http://schemas.microsoft.com/office/drawing/2014/main" val="1740601560"/>
                    </a:ext>
                  </a:extLst>
                </a:gridCol>
              </a:tblGrid>
              <a:tr h="0">
                <a:tc gridSpan="2">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№1</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№2</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№3</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402043"/>
                  </a:ext>
                </a:extLst>
              </a:tr>
              <a:tr h="0">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Товар №1</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Россия, запись РРПП</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362751"/>
                  </a:ext>
                </a:extLst>
              </a:tr>
              <a:tr h="0">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Товар №2</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запись РРПП</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510159"/>
                  </a:ext>
                </a:extLst>
              </a:tr>
            </a:tbl>
          </a:graphicData>
        </a:graphic>
      </p:graphicFrame>
    </p:spTree>
    <p:extLst>
      <p:ext uri="{BB962C8B-B14F-4D97-AF65-F5344CB8AC3E}">
        <p14:creationId xmlns:p14="http://schemas.microsoft.com/office/powerpoint/2010/main" val="327904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A9ED3-853B-D9BD-AB4E-33132A56AA2A}"/>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D08E34E-43FD-8F54-C15A-0348CE7550E2}"/>
              </a:ext>
            </a:extLst>
          </p:cNvPr>
          <p:cNvSpPr/>
          <p:nvPr/>
        </p:nvSpPr>
        <p:spPr>
          <a:xfrm>
            <a:off x="375426" y="1319606"/>
            <a:ext cx="11633688" cy="584775"/>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Заказчик задекларировал отсутствие РРПП товара (позиции 1 - 433 приложения N 2) с характеристиками, соответствующими потребности заказчика в соответствии с абзацем четвертым подпункта "а" пункта 7 ПП 1875</a:t>
            </a:r>
          </a:p>
        </p:txBody>
      </p:sp>
      <p:pic>
        <p:nvPicPr>
          <p:cNvPr id="4" name="Рисунок 3">
            <a:extLst>
              <a:ext uri="{FF2B5EF4-FFF2-40B4-BE49-F238E27FC236}">
                <a16:creationId xmlns:a16="http://schemas.microsoft.com/office/drawing/2014/main" id="{16E27AF8-7D77-1453-A367-FE894788A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315227F5-AAA3-0E15-B6B3-12F6804D8E3C}"/>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Применение </a:t>
            </a:r>
            <a:r>
              <a:rPr lang="ru-RU" sz="2400" b="1" dirty="0" err="1">
                <a:solidFill>
                  <a:schemeClr val="bg1"/>
                </a:solidFill>
                <a:latin typeface="Arial" panose="020B0604020202020204" pitchFamily="34" charset="0"/>
                <a:cs typeface="Arial" panose="020B0604020202020204" pitchFamily="34" charset="0"/>
              </a:rPr>
              <a:t>пп</a:t>
            </a:r>
            <a:r>
              <a:rPr lang="ru-RU" sz="2400" b="1" dirty="0">
                <a:solidFill>
                  <a:schemeClr val="bg1"/>
                </a:solidFill>
                <a:latin typeface="Arial" panose="020B0604020202020204" pitchFamily="34" charset="0"/>
                <a:cs typeface="Arial" panose="020B0604020202020204" pitchFamily="34" charset="0"/>
              </a:rPr>
              <a:t>. «ц» пункта 4 ПП 1875</a:t>
            </a:r>
          </a:p>
        </p:txBody>
      </p:sp>
      <p:graphicFrame>
        <p:nvGraphicFramePr>
          <p:cNvPr id="13" name="Таблица 12">
            <a:extLst>
              <a:ext uri="{FF2B5EF4-FFF2-40B4-BE49-F238E27FC236}">
                <a16:creationId xmlns:a16="http://schemas.microsoft.com/office/drawing/2014/main" id="{75A34A2F-C2FA-B7D3-F51F-AE8F0208F1EC}"/>
              </a:ext>
            </a:extLst>
          </p:cNvPr>
          <p:cNvGraphicFramePr>
            <a:graphicFrameLocks noGrp="1"/>
          </p:cNvGraphicFramePr>
          <p:nvPr>
            <p:extLst>
              <p:ext uri="{D42A27DB-BD31-4B8C-83A1-F6EECF244321}">
                <p14:modId xmlns:p14="http://schemas.microsoft.com/office/powerpoint/2010/main" val="3264184699"/>
              </p:ext>
            </p:extLst>
          </p:nvPr>
        </p:nvGraphicFramePr>
        <p:xfrm>
          <a:off x="713873" y="3169230"/>
          <a:ext cx="10956789" cy="786957"/>
        </p:xfrm>
        <a:graphic>
          <a:graphicData uri="http://schemas.openxmlformats.org/drawingml/2006/table">
            <a:tbl>
              <a:tblPr firstRow="1" firstCol="1" bandRow="1"/>
              <a:tblGrid>
                <a:gridCol w="1524462">
                  <a:extLst>
                    <a:ext uri="{9D8B030D-6E8A-4147-A177-3AD203B41FA5}">
                      <a16:colId xmlns:a16="http://schemas.microsoft.com/office/drawing/2014/main" val="928360427"/>
                    </a:ext>
                  </a:extLst>
                </a:gridCol>
                <a:gridCol w="2438400">
                  <a:extLst>
                    <a:ext uri="{9D8B030D-6E8A-4147-A177-3AD203B41FA5}">
                      <a16:colId xmlns:a16="http://schemas.microsoft.com/office/drawing/2014/main" val="535599836"/>
                    </a:ext>
                  </a:extLst>
                </a:gridCol>
                <a:gridCol w="3304154">
                  <a:extLst>
                    <a:ext uri="{9D8B030D-6E8A-4147-A177-3AD203B41FA5}">
                      <a16:colId xmlns:a16="http://schemas.microsoft.com/office/drawing/2014/main" val="2164074999"/>
                    </a:ext>
                  </a:extLst>
                </a:gridCol>
                <a:gridCol w="3689773">
                  <a:extLst>
                    <a:ext uri="{9D8B030D-6E8A-4147-A177-3AD203B41FA5}">
                      <a16:colId xmlns:a16="http://schemas.microsoft.com/office/drawing/2014/main" val="3127122674"/>
                    </a:ext>
                  </a:extLst>
                </a:gridCol>
              </a:tblGrid>
              <a:tr h="0">
                <a:tc gridSpan="2">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№1</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№2</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№3</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799790"/>
                  </a:ext>
                </a:extLst>
              </a:tr>
              <a:tr h="0">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Товар №1</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запись РРПП</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9284609"/>
                  </a:ext>
                </a:extLst>
              </a:tr>
              <a:tr h="0">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Товар №2</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СТ-1</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779036"/>
                  </a:ext>
                </a:extLst>
              </a:tr>
            </a:tbl>
          </a:graphicData>
        </a:graphic>
      </p:graphicFrame>
    </p:spTree>
    <p:extLst>
      <p:ext uri="{BB962C8B-B14F-4D97-AF65-F5344CB8AC3E}">
        <p14:creationId xmlns:p14="http://schemas.microsoft.com/office/powerpoint/2010/main" val="111250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91387-DC44-E4C9-236B-E2D3827AE638}"/>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9E723CAD-0252-5281-E480-93ACE2C23FE1}"/>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72EC5C84-65FD-ACE5-02D9-75761E9693EE}"/>
              </a:ext>
            </a:extLst>
          </p:cNvPr>
          <p:cNvSpPr txBox="1"/>
          <p:nvPr/>
        </p:nvSpPr>
        <p:spPr>
          <a:xfrm>
            <a:off x="548632" y="2729258"/>
            <a:ext cx="11329850" cy="369332"/>
          </a:xfrm>
          <a:prstGeom prst="rect">
            <a:avLst/>
          </a:prstGeom>
          <a:noFill/>
          <a:ln w="38100">
            <a:solidFill>
              <a:srgbClr val="1EA7EA"/>
            </a:solidFill>
          </a:ln>
        </p:spPr>
        <p:txBody>
          <a:bodyPr wrap="square" rtlCol="0">
            <a:spAutoFit/>
          </a:bodyPr>
          <a:lstStyle/>
          <a:p>
            <a:r>
              <a:rPr lang="ru-RU" b="1" dirty="0">
                <a:latin typeface="Arial" panose="020B0604020202020204" pitchFamily="34" charset="0"/>
                <a:cs typeface="Arial" panose="020B0604020202020204" pitchFamily="34" charset="0"/>
              </a:rPr>
              <a:t>Письмо Минфина России №24-06-09/88825 от 11.09.2025 г.: </a:t>
            </a:r>
            <a:endParaRPr lang="ru-RU"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C5AE9A1C-B03E-136D-7CEF-1D448CE742C5}"/>
              </a:ext>
            </a:extLst>
          </p:cNvPr>
          <p:cNvSpPr/>
          <p:nvPr/>
        </p:nvSpPr>
        <p:spPr>
          <a:xfrm>
            <a:off x="548632" y="982834"/>
            <a:ext cx="4082635" cy="662169"/>
          </a:xfrm>
          <a:prstGeom prst="rect">
            <a:avLst/>
          </a:prstGeom>
          <a:solidFill>
            <a:srgbClr val="EA5816"/>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Как рассматривать заявки, когда есть РЗ на одну позицию из нескольких?</a:t>
            </a:r>
          </a:p>
        </p:txBody>
      </p:sp>
      <p:sp>
        <p:nvSpPr>
          <p:cNvPr id="5" name="TextBox 4">
            <a:extLst>
              <a:ext uri="{FF2B5EF4-FFF2-40B4-BE49-F238E27FC236}">
                <a16:creationId xmlns:a16="http://schemas.microsoft.com/office/drawing/2014/main" id="{DE50CD6F-DC17-0945-4896-A09A972907A7}"/>
              </a:ext>
            </a:extLst>
          </p:cNvPr>
          <p:cNvSpPr txBox="1"/>
          <p:nvPr/>
        </p:nvSpPr>
        <p:spPr>
          <a:xfrm>
            <a:off x="548632" y="3375589"/>
            <a:ext cx="11329850" cy="1815882"/>
          </a:xfrm>
          <a:prstGeom prst="rect">
            <a:avLst/>
          </a:prstGeom>
          <a:noFill/>
        </p:spPr>
        <p:txBody>
          <a:bodyPr wrap="square">
            <a:spAutoFit/>
          </a:bodyPr>
          <a:lstStyle/>
          <a:p>
            <a:pPr algn="l"/>
            <a:endParaRPr lang="ru-RU" sz="1600" b="0" i="0" u="none" strike="noStrike" baseline="0" dirty="0">
              <a:solidFill>
                <a:srgbClr val="000000"/>
              </a:solidFill>
              <a:latin typeface="Arial" panose="020B0604020202020204" pitchFamily="34" charset="0"/>
              <a:cs typeface="Arial" panose="020B0604020202020204" pitchFamily="34" charset="0"/>
            </a:endParaRPr>
          </a:p>
          <a:p>
            <a:r>
              <a:rPr lang="ru-RU" sz="1600" b="0" i="0" u="none" strike="noStrike" baseline="0" dirty="0">
                <a:latin typeface="Arial" panose="020B0604020202020204" pitchFamily="34" charset="0"/>
                <a:cs typeface="Arial" panose="020B0604020202020204" pitchFamily="34" charset="0"/>
              </a:rPr>
              <a:t>Учитывая изложенное, в случае, если заявка участника закупки содержит документы, подтверждающие страну происхождения только части товара, в отношении которого Постановлением № 1875 установлено ограничение, такая заявка приравнивается к заявке, в которой содержится предложение о поставке товаров, происходящих из иностранного государства. При этом указанная заявка подлежит отклонению только в случае, если на участие в закупке подана и по результатам рассмотрения признана соответствующей требованиям извещения об осуществлении закупки заявка, содержащая предложение о поставке такого товара российского происхождения.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2A05-3257-5A87-8942-76BCC7DE1569}"/>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491199C-B6D0-833C-89F8-46773C8CD85A}"/>
              </a:ext>
            </a:extLst>
          </p:cNvPr>
          <p:cNvSpPr/>
          <p:nvPr/>
        </p:nvSpPr>
        <p:spPr>
          <a:xfrm>
            <a:off x="375424" y="1126114"/>
            <a:ext cx="11633688" cy="584775"/>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Заказчик задекларировал отсутствие РРПП товара (позиции 1 - 433 приложения N 2) с характеристиками, соответствующими потребности заказчика в соответствии с абзацем четвертым подпункта "а" пункта 7 ПП 1875</a:t>
            </a:r>
          </a:p>
        </p:txBody>
      </p:sp>
      <p:pic>
        <p:nvPicPr>
          <p:cNvPr id="4" name="Рисунок 3">
            <a:extLst>
              <a:ext uri="{FF2B5EF4-FFF2-40B4-BE49-F238E27FC236}">
                <a16:creationId xmlns:a16="http://schemas.microsoft.com/office/drawing/2014/main" id="{4FEDC8D8-80B5-D16F-C4F9-FEE7059A2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2DB03D29-B7CC-76C0-AB9A-37F134E787AD}"/>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Применение </a:t>
            </a:r>
            <a:r>
              <a:rPr lang="ru-RU" sz="2400" b="1" dirty="0" err="1">
                <a:solidFill>
                  <a:schemeClr val="bg1"/>
                </a:solidFill>
                <a:latin typeface="Arial" panose="020B0604020202020204" pitchFamily="34" charset="0"/>
                <a:cs typeface="Arial" panose="020B0604020202020204" pitchFamily="34" charset="0"/>
              </a:rPr>
              <a:t>пп</a:t>
            </a:r>
            <a:r>
              <a:rPr lang="ru-RU" sz="2400" b="1" dirty="0">
                <a:solidFill>
                  <a:schemeClr val="bg1"/>
                </a:solidFill>
                <a:latin typeface="Arial" panose="020B0604020202020204" pitchFamily="34" charset="0"/>
                <a:cs typeface="Arial" panose="020B0604020202020204" pitchFamily="34" charset="0"/>
              </a:rPr>
              <a:t>. «ц» пункта 4 ПП 1875</a:t>
            </a:r>
          </a:p>
        </p:txBody>
      </p:sp>
      <p:graphicFrame>
        <p:nvGraphicFramePr>
          <p:cNvPr id="14" name="Таблица 13">
            <a:extLst>
              <a:ext uri="{FF2B5EF4-FFF2-40B4-BE49-F238E27FC236}">
                <a16:creationId xmlns:a16="http://schemas.microsoft.com/office/drawing/2014/main" id="{4D02F02B-B77A-FCD0-A0CD-DE1ADD6EDC1F}"/>
              </a:ext>
            </a:extLst>
          </p:cNvPr>
          <p:cNvGraphicFramePr>
            <a:graphicFrameLocks noGrp="1"/>
          </p:cNvGraphicFramePr>
          <p:nvPr>
            <p:extLst>
              <p:ext uri="{D42A27DB-BD31-4B8C-83A1-F6EECF244321}">
                <p14:modId xmlns:p14="http://schemas.microsoft.com/office/powerpoint/2010/main" val="1970440344"/>
              </p:ext>
            </p:extLst>
          </p:nvPr>
        </p:nvGraphicFramePr>
        <p:xfrm>
          <a:off x="752610" y="3035521"/>
          <a:ext cx="10956790" cy="786957"/>
        </p:xfrm>
        <a:graphic>
          <a:graphicData uri="http://schemas.openxmlformats.org/drawingml/2006/table">
            <a:tbl>
              <a:tblPr firstRow="1" firstCol="1" bandRow="1"/>
              <a:tblGrid>
                <a:gridCol w="1532928">
                  <a:extLst>
                    <a:ext uri="{9D8B030D-6E8A-4147-A177-3AD203B41FA5}">
                      <a16:colId xmlns:a16="http://schemas.microsoft.com/office/drawing/2014/main" val="651595645"/>
                    </a:ext>
                  </a:extLst>
                </a:gridCol>
                <a:gridCol w="2404534">
                  <a:extLst>
                    <a:ext uri="{9D8B030D-6E8A-4147-A177-3AD203B41FA5}">
                      <a16:colId xmlns:a16="http://schemas.microsoft.com/office/drawing/2014/main" val="2967211872"/>
                    </a:ext>
                  </a:extLst>
                </a:gridCol>
                <a:gridCol w="3352800">
                  <a:extLst>
                    <a:ext uri="{9D8B030D-6E8A-4147-A177-3AD203B41FA5}">
                      <a16:colId xmlns:a16="http://schemas.microsoft.com/office/drawing/2014/main" val="3004987422"/>
                    </a:ext>
                  </a:extLst>
                </a:gridCol>
                <a:gridCol w="3666528">
                  <a:extLst>
                    <a:ext uri="{9D8B030D-6E8A-4147-A177-3AD203B41FA5}">
                      <a16:colId xmlns:a16="http://schemas.microsoft.com/office/drawing/2014/main" val="3357482086"/>
                    </a:ext>
                  </a:extLst>
                </a:gridCol>
              </a:tblGrid>
              <a:tr h="0">
                <a:tc gridSpan="2">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№1</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№2</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№3</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119174"/>
                  </a:ext>
                </a:extLst>
              </a:tr>
              <a:tr h="0">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Товар №1</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запись РРПП</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СТ-1</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169803"/>
                  </a:ext>
                </a:extLst>
              </a:tr>
              <a:tr h="0">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Товар №2</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запись РРПП</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Россия, СТ-1</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9681718"/>
                  </a:ext>
                </a:extLst>
              </a:tr>
            </a:tbl>
          </a:graphicData>
        </a:graphic>
      </p:graphicFrame>
    </p:spTree>
    <p:extLst>
      <p:ext uri="{BB962C8B-B14F-4D97-AF65-F5344CB8AC3E}">
        <p14:creationId xmlns:p14="http://schemas.microsoft.com/office/powerpoint/2010/main" val="19362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E303-755D-7687-4C2B-096803BF86E9}"/>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FFE81C2-4FBA-CFE4-F13F-FB71B99B1E85}"/>
              </a:ext>
            </a:extLst>
          </p:cNvPr>
          <p:cNvSpPr/>
          <p:nvPr/>
        </p:nvSpPr>
        <p:spPr>
          <a:xfrm>
            <a:off x="375426" y="2108247"/>
            <a:ext cx="11633688" cy="338554"/>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Письмо Минфина от 12.03.2026 года №24-06-09/19611 </a:t>
            </a:r>
          </a:p>
        </p:txBody>
      </p:sp>
      <p:pic>
        <p:nvPicPr>
          <p:cNvPr id="4" name="Рисунок 3">
            <a:extLst>
              <a:ext uri="{FF2B5EF4-FFF2-40B4-BE49-F238E27FC236}">
                <a16:creationId xmlns:a16="http://schemas.microsoft.com/office/drawing/2014/main" id="{1E89E68A-CE1F-ECCE-19A5-106F3A7E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254FDC8D-3454-91F9-0DD1-7C118E0AE2AC}"/>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Применение </a:t>
            </a:r>
            <a:r>
              <a:rPr lang="ru-RU" sz="2400" b="1" dirty="0" err="1">
                <a:solidFill>
                  <a:schemeClr val="bg1"/>
                </a:solidFill>
                <a:latin typeface="Arial" panose="020B0604020202020204" pitchFamily="34" charset="0"/>
                <a:cs typeface="Arial" panose="020B0604020202020204" pitchFamily="34" charset="0"/>
              </a:rPr>
              <a:t>пп</a:t>
            </a:r>
            <a:r>
              <a:rPr lang="ru-RU" sz="2400" b="1" dirty="0">
                <a:solidFill>
                  <a:schemeClr val="bg1"/>
                </a:solidFill>
                <a:latin typeface="Arial" panose="020B0604020202020204" pitchFamily="34" charset="0"/>
                <a:cs typeface="Arial" panose="020B0604020202020204" pitchFamily="34" charset="0"/>
              </a:rPr>
              <a:t>. «ц» пункта 4 ПП 1875</a:t>
            </a:r>
          </a:p>
        </p:txBody>
      </p:sp>
      <p:sp>
        <p:nvSpPr>
          <p:cNvPr id="6" name="TextBox 5">
            <a:extLst>
              <a:ext uri="{FF2B5EF4-FFF2-40B4-BE49-F238E27FC236}">
                <a16:creationId xmlns:a16="http://schemas.microsoft.com/office/drawing/2014/main" id="{AE051199-A31A-74D5-4AEA-E35BBA59A7C4}"/>
              </a:ext>
            </a:extLst>
          </p:cNvPr>
          <p:cNvSpPr txBox="1"/>
          <p:nvPr/>
        </p:nvSpPr>
        <p:spPr>
          <a:xfrm>
            <a:off x="279156" y="3200640"/>
            <a:ext cx="11633687" cy="1815882"/>
          </a:xfrm>
          <a:prstGeom prst="rect">
            <a:avLst/>
          </a:prstGeom>
          <a:noFill/>
        </p:spPr>
        <p:txBody>
          <a:bodyPr wrap="square">
            <a:spAutoFit/>
          </a:bodyPr>
          <a:lstStyle/>
          <a:p>
            <a:r>
              <a:rPr lang="ru-RU" sz="1600" dirty="0">
                <a:latin typeface="Arial" panose="020B0604020202020204" pitchFamily="34" charset="0"/>
                <a:cs typeface="Arial" panose="020B0604020202020204" pitchFamily="34" charset="0"/>
              </a:rPr>
              <a:t>Следовательно, при осуществлении закупки товаров, указанных в позициях 1 - 433 приложения № 2 к Постановлению № 1875, наличие в числе заявок на участие в закупке заявки, признанной по результатам ее рассмотрения соответствующей установленным в соответствии с Законом № 44-ФЗ требованиям и содержащей предусмотренный подпунктами "а" или "б" пункта 3 Постановления № 1875 номер реестровой записи, не является основанием для приравнивания заявки на участие в такой закупке, содержащей документы, предусмотренные подпунктами "в"-"д" пункта 10 Постановления № 1875, в качестве подтверждения страны происхождения товара, к заявке на участие в закупке, в которой содержится предложение о поставке товара, происходящего из иностранного государства.</a:t>
            </a:r>
          </a:p>
        </p:txBody>
      </p:sp>
    </p:spTree>
    <p:extLst>
      <p:ext uri="{BB962C8B-B14F-4D97-AF65-F5344CB8AC3E}">
        <p14:creationId xmlns:p14="http://schemas.microsoft.com/office/powerpoint/2010/main" val="224903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E591-4C32-48C3-5ACB-8CAC451E21BF}"/>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5BC0A74-ACBE-F7C9-739E-EFEAC4E79574}"/>
              </a:ext>
            </a:extLst>
          </p:cNvPr>
          <p:cNvSpPr/>
          <p:nvPr/>
        </p:nvSpPr>
        <p:spPr>
          <a:xfrm>
            <a:off x="375424" y="1126114"/>
            <a:ext cx="11633688" cy="584775"/>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Заказчик задекларировал отсутствие РРПП товара (позиции 1 - 433 приложения N 2) с характеристиками, соответствующими потребности заказчика в соответствии с абзацем четвертым подпункта "а" пункта 7 ПП 1875</a:t>
            </a:r>
          </a:p>
        </p:txBody>
      </p:sp>
      <p:pic>
        <p:nvPicPr>
          <p:cNvPr id="4" name="Рисунок 3">
            <a:extLst>
              <a:ext uri="{FF2B5EF4-FFF2-40B4-BE49-F238E27FC236}">
                <a16:creationId xmlns:a16="http://schemas.microsoft.com/office/drawing/2014/main" id="{1BE56000-7BE1-1F84-5F4C-ADB2CAC78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TextBox 1">
            <a:extLst>
              <a:ext uri="{FF2B5EF4-FFF2-40B4-BE49-F238E27FC236}">
                <a16:creationId xmlns:a16="http://schemas.microsoft.com/office/drawing/2014/main" id="{EDD5E359-7FA1-97E4-D82E-AE82F700395E}"/>
              </a:ext>
            </a:extLst>
          </p:cNvPr>
          <p:cNvSpPr txBox="1"/>
          <p:nvPr/>
        </p:nvSpPr>
        <p:spPr>
          <a:xfrm>
            <a:off x="4444070" y="401677"/>
            <a:ext cx="7565044" cy="461665"/>
          </a:xfrm>
          <a:prstGeom prst="rect">
            <a:avLst/>
          </a:prstGeom>
          <a:solidFill>
            <a:srgbClr val="EA5816"/>
          </a:solidFill>
          <a:ln>
            <a:solidFill>
              <a:srgbClr val="EA5816"/>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schemeClr val="bg1"/>
                </a:solidFill>
                <a:latin typeface="Arial" panose="020B0604020202020204" pitchFamily="34" charset="0"/>
                <a:cs typeface="Arial" panose="020B0604020202020204" pitchFamily="34" charset="0"/>
              </a:rPr>
              <a:t>Применение </a:t>
            </a:r>
            <a:r>
              <a:rPr lang="ru-RU" sz="2400" b="1" dirty="0" err="1">
                <a:solidFill>
                  <a:schemeClr val="bg1"/>
                </a:solidFill>
                <a:latin typeface="Arial" panose="020B0604020202020204" pitchFamily="34" charset="0"/>
                <a:cs typeface="Arial" panose="020B0604020202020204" pitchFamily="34" charset="0"/>
              </a:rPr>
              <a:t>пп</a:t>
            </a:r>
            <a:r>
              <a:rPr lang="ru-RU" sz="2400" b="1" dirty="0">
                <a:solidFill>
                  <a:schemeClr val="bg1"/>
                </a:solidFill>
                <a:latin typeface="Arial" panose="020B0604020202020204" pitchFamily="34" charset="0"/>
                <a:cs typeface="Arial" panose="020B0604020202020204" pitchFamily="34" charset="0"/>
              </a:rPr>
              <a:t>. «ц» пункта 4 ПП 1875</a:t>
            </a:r>
          </a:p>
        </p:txBody>
      </p:sp>
      <p:graphicFrame>
        <p:nvGraphicFramePr>
          <p:cNvPr id="15" name="Таблица 14">
            <a:extLst>
              <a:ext uri="{FF2B5EF4-FFF2-40B4-BE49-F238E27FC236}">
                <a16:creationId xmlns:a16="http://schemas.microsoft.com/office/drawing/2014/main" id="{3E5960D8-FCF8-A124-1301-2C4482143512}"/>
              </a:ext>
            </a:extLst>
          </p:cNvPr>
          <p:cNvGraphicFramePr>
            <a:graphicFrameLocks noGrp="1"/>
          </p:cNvGraphicFramePr>
          <p:nvPr>
            <p:extLst>
              <p:ext uri="{D42A27DB-BD31-4B8C-83A1-F6EECF244321}">
                <p14:modId xmlns:p14="http://schemas.microsoft.com/office/powerpoint/2010/main" val="2145813316"/>
              </p:ext>
            </p:extLst>
          </p:nvPr>
        </p:nvGraphicFramePr>
        <p:xfrm>
          <a:off x="752610" y="3286115"/>
          <a:ext cx="10956789" cy="786957"/>
        </p:xfrm>
        <a:graphic>
          <a:graphicData uri="http://schemas.openxmlformats.org/drawingml/2006/table">
            <a:tbl>
              <a:tblPr firstRow="1" firstCol="1" bandRow="1"/>
              <a:tblGrid>
                <a:gridCol w="1490595">
                  <a:extLst>
                    <a:ext uri="{9D8B030D-6E8A-4147-A177-3AD203B41FA5}">
                      <a16:colId xmlns:a16="http://schemas.microsoft.com/office/drawing/2014/main" val="2819484264"/>
                    </a:ext>
                  </a:extLst>
                </a:gridCol>
                <a:gridCol w="2429933">
                  <a:extLst>
                    <a:ext uri="{9D8B030D-6E8A-4147-A177-3AD203B41FA5}">
                      <a16:colId xmlns:a16="http://schemas.microsoft.com/office/drawing/2014/main" val="1295435765"/>
                    </a:ext>
                  </a:extLst>
                </a:gridCol>
                <a:gridCol w="3346488">
                  <a:extLst>
                    <a:ext uri="{9D8B030D-6E8A-4147-A177-3AD203B41FA5}">
                      <a16:colId xmlns:a16="http://schemas.microsoft.com/office/drawing/2014/main" val="323581874"/>
                    </a:ext>
                  </a:extLst>
                </a:gridCol>
                <a:gridCol w="3689773">
                  <a:extLst>
                    <a:ext uri="{9D8B030D-6E8A-4147-A177-3AD203B41FA5}">
                      <a16:colId xmlns:a16="http://schemas.microsoft.com/office/drawing/2014/main" val="1913740820"/>
                    </a:ext>
                  </a:extLst>
                </a:gridCol>
              </a:tblGrid>
              <a:tr h="0">
                <a:tc gridSpan="2">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№1</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№2</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b="1" kern="100" dirty="0">
                          <a:effectLst/>
                          <a:latin typeface="Arial" panose="020B0604020202020204" pitchFamily="34" charset="0"/>
                          <a:ea typeface="Times New Roman" panose="02020603050405020304" pitchFamily="18" charset="0"/>
                          <a:cs typeface="Times New Roman" panose="02020603050405020304" pitchFamily="18" charset="0"/>
                        </a:rPr>
                        <a:t>Заявка №3</a:t>
                      </a:r>
                      <a:endParaRPr lang="ru-RU"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831849"/>
                  </a:ext>
                </a:extLst>
              </a:tr>
              <a:tr h="0">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Товар №1</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СТ-1</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Белоруссия,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985647"/>
                  </a:ext>
                </a:extLst>
              </a:tr>
              <a:tr h="0">
                <a:tc>
                  <a:txBody>
                    <a:bodyPr/>
                    <a:lstStyle/>
                    <a:p>
                      <a:pPr algn="just">
                        <a:lnSpc>
                          <a:spcPct val="115000"/>
                        </a:lnSpc>
                        <a:spcAft>
                          <a:spcPts val="600"/>
                        </a:spcAft>
                        <a:buNone/>
                      </a:pPr>
                      <a:r>
                        <a:rPr lang="ru-RU" sz="1600" kern="100">
                          <a:effectLst/>
                          <a:latin typeface="Arial" panose="020B0604020202020204" pitchFamily="34" charset="0"/>
                          <a:ea typeface="Times New Roman" panose="02020603050405020304" pitchFamily="18" charset="0"/>
                          <a:cs typeface="Times New Roman" panose="02020603050405020304" pitchFamily="18" charset="0"/>
                        </a:rPr>
                        <a:t>Товар №2</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СТ-1</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Россия,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600"/>
                        </a:spcAft>
                        <a:buNone/>
                      </a:pPr>
                      <a:r>
                        <a:rPr lang="ru-RU" sz="1600" kern="100" dirty="0">
                          <a:effectLst/>
                          <a:latin typeface="Arial" panose="020B0604020202020204" pitchFamily="34" charset="0"/>
                          <a:ea typeface="Times New Roman" panose="02020603050405020304" pitchFamily="18" charset="0"/>
                          <a:cs typeface="Times New Roman" panose="02020603050405020304" pitchFamily="18" charset="0"/>
                        </a:rPr>
                        <a:t>Белоруссия, декларация о стране</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9457644"/>
                  </a:ext>
                </a:extLst>
              </a:tr>
            </a:tbl>
          </a:graphicData>
        </a:graphic>
      </p:graphicFrame>
    </p:spTree>
    <p:extLst>
      <p:ext uri="{BB962C8B-B14F-4D97-AF65-F5344CB8AC3E}">
        <p14:creationId xmlns:p14="http://schemas.microsoft.com/office/powerpoint/2010/main" val="2818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884E-66E1-D00F-B28B-6EB4F8C084F4}"/>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0D4AA456-2D5D-39C5-52C4-C6657787D89F}"/>
              </a:ext>
            </a:extLst>
          </p:cNvPr>
          <p:cNvSpPr/>
          <p:nvPr/>
        </p:nvSpPr>
        <p:spPr>
          <a:xfrm>
            <a:off x="366958" y="2120785"/>
            <a:ext cx="11709890" cy="906851"/>
          </a:xfrm>
          <a:prstGeom prst="rect">
            <a:avLst/>
          </a:prstGeom>
          <a:solidFill>
            <a:srgbClr val="EA5816"/>
          </a:solidFill>
          <a:ln w="38100">
            <a:solidFill>
              <a:srgbClr val="EA5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Arial" panose="020B0604020202020204" pitchFamily="34" charset="0"/>
                <a:cs typeface="Arial" panose="020B0604020202020204" pitchFamily="34" charset="0"/>
              </a:rPr>
              <a:t>Два самых проблемных вопроса</a:t>
            </a:r>
          </a:p>
        </p:txBody>
      </p:sp>
      <p:pic>
        <p:nvPicPr>
          <p:cNvPr id="4" name="Рисунок 3">
            <a:extLst>
              <a:ext uri="{FF2B5EF4-FFF2-40B4-BE49-F238E27FC236}">
                <a16:creationId xmlns:a16="http://schemas.microsoft.com/office/drawing/2014/main" id="{4AACBBFB-F2F8-FDDE-7A24-20DDE569F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Прямоугольник 1">
            <a:extLst>
              <a:ext uri="{FF2B5EF4-FFF2-40B4-BE49-F238E27FC236}">
                <a16:creationId xmlns:a16="http://schemas.microsoft.com/office/drawing/2014/main" id="{74FEE8EE-3718-4B26-8F0C-23C01C39B3E9}"/>
              </a:ext>
            </a:extLst>
          </p:cNvPr>
          <p:cNvSpPr/>
          <p:nvPr/>
        </p:nvSpPr>
        <p:spPr>
          <a:xfrm>
            <a:off x="381000" y="3335867"/>
            <a:ext cx="10295467" cy="965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dirty="0">
                <a:latin typeface="Arial" panose="020B0604020202020204" pitchFamily="34" charset="0"/>
                <a:cs typeface="Arial" panose="020B0604020202020204" pitchFamily="34" charset="0"/>
              </a:rPr>
              <a:t>Проверка номера реестровой записи</a:t>
            </a:r>
          </a:p>
        </p:txBody>
      </p:sp>
      <p:sp>
        <p:nvSpPr>
          <p:cNvPr id="3" name="Прямоугольник 2">
            <a:extLst>
              <a:ext uri="{FF2B5EF4-FFF2-40B4-BE49-F238E27FC236}">
                <a16:creationId xmlns:a16="http://schemas.microsoft.com/office/drawing/2014/main" id="{90FB5E23-6B4A-72E1-CA13-7692D36BA287}"/>
              </a:ext>
            </a:extLst>
          </p:cNvPr>
          <p:cNvSpPr/>
          <p:nvPr/>
        </p:nvSpPr>
        <p:spPr>
          <a:xfrm>
            <a:off x="381000" y="4572001"/>
            <a:ext cx="10295467" cy="965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dirty="0">
                <a:latin typeface="Arial" panose="020B0604020202020204" pitchFamily="34" charset="0"/>
                <a:cs typeface="Arial" panose="020B0604020202020204" pitchFamily="34" charset="0"/>
              </a:rPr>
              <a:t>Товары, поставляемые при выполнении работ, и применение национального режима</a:t>
            </a:r>
          </a:p>
        </p:txBody>
      </p:sp>
    </p:spTree>
    <p:extLst>
      <p:ext uri="{BB962C8B-B14F-4D97-AF65-F5344CB8AC3E}">
        <p14:creationId xmlns:p14="http://schemas.microsoft.com/office/powerpoint/2010/main" val="112170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209F-4093-2DCA-DEB2-E44C080E0672}"/>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F50FF673-E097-821A-13FA-FF4F0665DB1F}"/>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F81BDBC1-13AC-6F41-262D-FD00A998E504}"/>
              </a:ext>
            </a:extLst>
          </p:cNvPr>
          <p:cNvSpPr txBox="1"/>
          <p:nvPr/>
        </p:nvSpPr>
        <p:spPr>
          <a:xfrm>
            <a:off x="548632" y="1499818"/>
            <a:ext cx="11329850" cy="2246769"/>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Вопрос: </a:t>
            </a:r>
            <a:r>
              <a:rPr lang="ru-RU" sz="1400" dirty="0">
                <a:latin typeface="Arial" panose="020B0604020202020204" pitchFamily="34" charset="0"/>
              </a:rPr>
              <a:t>Заказчик, при публикации извещения, в связи с особенностями работы Единой информационной системы, обязан указать код ОКПД2 на приобретаемый товар. Национальный режим определяется заказчиком в соответствии с выбранным кодом. Однако, фактически, при подаче заявки, участник может предложит товар, соответствующий потребности заказчика, имеющий номер реестровой записи в российском реестре промышленной продукции (далее – РРПП), однако, имеющий в данном реестре другой код ОКПД2. Это связано с тем, что один и тот же товар может быть внесен в реестр с указанием различных кодов. И производитель, вносящий товар в реестр до фактической публикации извещения, не может заранее знать, какой код ОКПД2 будет применен Заказчиком.</a:t>
            </a:r>
          </a:p>
          <a:p>
            <a:r>
              <a:rPr lang="ru-RU" sz="1400" dirty="0">
                <a:latin typeface="Arial" panose="020B0604020202020204" pitchFamily="34" charset="0"/>
              </a:rPr>
              <a:t>Таким образом, код ОКПД2 в извещении отличается от кода ОКПД2 в заявке участника.</a:t>
            </a:r>
          </a:p>
          <a:p>
            <a:r>
              <a:rPr lang="ru-RU" sz="1400" dirty="0">
                <a:latin typeface="Arial" panose="020B0604020202020204" pitchFamily="34" charset="0"/>
              </a:rPr>
              <a:t>В связи с этим просим пояснить, допустимо ли такое различие кодов ОКПД2 в извещении и заявке либо различие кодов должно повлечь за собой отклонение заявки.</a:t>
            </a:r>
          </a:p>
        </p:txBody>
      </p:sp>
      <p:sp>
        <p:nvSpPr>
          <p:cNvPr id="6" name="TextBox 5">
            <a:extLst>
              <a:ext uri="{FF2B5EF4-FFF2-40B4-BE49-F238E27FC236}">
                <a16:creationId xmlns:a16="http://schemas.microsoft.com/office/drawing/2014/main" id="{1D0A7F22-83A8-6E3E-E848-D67B89A502F0}"/>
              </a:ext>
            </a:extLst>
          </p:cNvPr>
          <p:cNvSpPr txBox="1"/>
          <p:nvPr/>
        </p:nvSpPr>
        <p:spPr>
          <a:xfrm>
            <a:off x="548632" y="3920742"/>
            <a:ext cx="11329850" cy="954107"/>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Ответ (консолидированный): </a:t>
            </a:r>
            <a:r>
              <a:rPr lang="ru-RU" sz="1400" dirty="0">
                <a:latin typeface="Arial" panose="020B0604020202020204" pitchFamily="34" charset="0"/>
                <a:cs typeface="Arial" panose="020B0604020202020204" pitchFamily="34" charset="0"/>
              </a:rPr>
              <a:t>… различие или соответствие кода ОКПД 2, указанного заказчиком в извещении об осуществлении закупки, и кода ОКПД 2, указанного в заявке участника закупки в отношении предлагаемого таким участником товара, не предусмотрено Законом № 44-ФЗ в качестве условия допуска или отказа в допуске к участию в закупке, отказа в заключении контракта по результатам осуществления закупки. </a:t>
            </a:r>
          </a:p>
        </p:txBody>
      </p:sp>
      <p:sp>
        <p:nvSpPr>
          <p:cNvPr id="8" name="Прямоугольник 7">
            <a:extLst>
              <a:ext uri="{FF2B5EF4-FFF2-40B4-BE49-F238E27FC236}">
                <a16:creationId xmlns:a16="http://schemas.microsoft.com/office/drawing/2014/main" id="{A5EFAC7C-5829-F228-56FC-6D0AD56DAA4A}"/>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Позиция триумвирата </a:t>
            </a:r>
            <a:endParaRPr lang="en-US" sz="1600" dirty="0">
              <a:latin typeface="Arial" panose="020B0604020202020204" pitchFamily="34" charset="0"/>
              <a:cs typeface="Arial" panose="020B0604020202020204" pitchFamily="34" charset="0"/>
            </a:endParaRPr>
          </a:p>
          <a:p>
            <a:pPr algn="ctr"/>
            <a:r>
              <a:rPr lang="ru-RU" sz="1600" dirty="0">
                <a:latin typeface="Arial" panose="020B0604020202020204" pitchFamily="34" charset="0"/>
                <a:cs typeface="Arial" panose="020B0604020202020204" pitchFamily="34" charset="0"/>
              </a:rPr>
              <a:t>Минфин, ФАС, МПТ</a:t>
            </a:r>
          </a:p>
        </p:txBody>
      </p:sp>
      <p:sp>
        <p:nvSpPr>
          <p:cNvPr id="4" name="TextBox 3">
            <a:extLst>
              <a:ext uri="{FF2B5EF4-FFF2-40B4-BE49-F238E27FC236}">
                <a16:creationId xmlns:a16="http://schemas.microsoft.com/office/drawing/2014/main" id="{31302CB9-AB09-7A19-3419-A842C338428E}"/>
              </a:ext>
            </a:extLst>
          </p:cNvPr>
          <p:cNvSpPr txBox="1"/>
          <p:nvPr/>
        </p:nvSpPr>
        <p:spPr>
          <a:xfrm>
            <a:off x="548632" y="5049004"/>
            <a:ext cx="11329850" cy="954107"/>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Письмо Минфина №24-06-09/37004 от 04.05.2026 г.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Письмо Минфина №24-06-06/33564 от 22.05.2026 г. (в ответ на запрос ФАС)</a:t>
            </a:r>
          </a:p>
          <a:p>
            <a:r>
              <a:rPr lang="ru-RU" sz="1400" b="1" dirty="0">
                <a:latin typeface="Arial" panose="020B0604020202020204" pitchFamily="34" charset="0"/>
                <a:cs typeface="Arial" panose="020B0604020202020204" pitchFamily="34" charset="0"/>
              </a:rPr>
              <a:t>Письмо ФАС России №28/42502/26 от 30.04.2026 г.</a:t>
            </a:r>
          </a:p>
          <a:p>
            <a:r>
              <a:rPr lang="ru-RU" sz="1400" b="1" dirty="0">
                <a:latin typeface="Arial" panose="020B0604020202020204" pitchFamily="34" charset="0"/>
                <a:cs typeface="Arial" panose="020B0604020202020204" pitchFamily="34" charset="0"/>
              </a:rPr>
              <a:t>Письмо Минпромторга №ПГ-12-4662 от 05.05.2026 г.</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8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CEA9-95BC-C156-FA15-A645AE9C86BA}"/>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D745FF92-DB65-6FDC-A386-5F2D2B18C50E}"/>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20631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9730F-1D05-844E-9206-402C6B7F5D24}"/>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EB27C14A-A4FC-496D-5CA3-4D4B4BF70396}"/>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7A54EACB-FA8E-78F1-0D37-AA6DA724AB8E}"/>
              </a:ext>
            </a:extLst>
          </p:cNvPr>
          <p:cNvSpPr txBox="1"/>
          <p:nvPr/>
        </p:nvSpPr>
        <p:spPr>
          <a:xfrm>
            <a:off x="548632" y="1499818"/>
            <a:ext cx="11329850" cy="523220"/>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Вопрос: </a:t>
            </a:r>
            <a:r>
              <a:rPr lang="ru-RU" sz="1400" dirty="0">
                <a:latin typeface="Arial" panose="020B0604020202020204" pitchFamily="34" charset="0"/>
              </a:rPr>
              <a:t>Просим пояснить, по какому коду ОКПД2 комиссия заказчика проверяет необходимое количество баллов – по коду из извещений или по коду из реестровой записи, включённой в заявку?</a:t>
            </a:r>
          </a:p>
        </p:txBody>
      </p:sp>
      <p:sp>
        <p:nvSpPr>
          <p:cNvPr id="6" name="TextBox 5">
            <a:extLst>
              <a:ext uri="{FF2B5EF4-FFF2-40B4-BE49-F238E27FC236}">
                <a16:creationId xmlns:a16="http://schemas.microsoft.com/office/drawing/2014/main" id="{3492A7DD-7C68-0E33-948B-C9D6DBB96F2D}"/>
              </a:ext>
            </a:extLst>
          </p:cNvPr>
          <p:cNvSpPr txBox="1"/>
          <p:nvPr/>
        </p:nvSpPr>
        <p:spPr>
          <a:xfrm>
            <a:off x="548632" y="2197193"/>
            <a:ext cx="11329850" cy="3539430"/>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Ответ (консолидированный): </a:t>
            </a:r>
            <a:r>
              <a:rPr lang="ru-RU" sz="1400" dirty="0">
                <a:latin typeface="Arial" panose="020B0604020202020204" pitchFamily="34" charset="0"/>
                <a:cs typeface="Arial" panose="020B0604020202020204" pitchFamily="34" charset="0"/>
              </a:rPr>
              <a:t>В силу положений подпункта "а" пункта 3 Постановления № 1875 подтверждением происхождения товаров, указанных в позициях 1 - 145 приложения № 1 к Постановлению № 1875, позициях 1 - 433 приложения № 2 к Постановлению № 1875, из Российской Федерации является в том числе номер реестровой записи из реестра российской промышленной продукции, содержащей, помимо прочего, информацию о совокупном количестве баллов за выполнение (освоение) на территории Российской Федерации соответствующих операций (условий) (если в отношении такого товара постановлением Правительства Российской Федерации от 17.07.2015 № 719 "О подтверждении производства российской промышленной продукции" (далее - Постановление № 719) за выполнение (освоение) на территории Российской Федерации соответствующих операций (условий) установлены требования о совокупном количестве баллов), которое составляет или превышает значение, определенное Постановлением № 719, включая значение, определенное для целей осуществления закупок (если Постановлением № 719 в отношении такого товара определено значение для целей осуществления закупок).</a:t>
            </a:r>
          </a:p>
          <a:p>
            <a:r>
              <a:rPr lang="ru-RU" sz="1400" dirty="0">
                <a:latin typeface="Arial" panose="020B0604020202020204" pitchFamily="34" charset="0"/>
                <a:cs typeface="Arial" panose="020B0604020202020204" pitchFamily="34" charset="0"/>
              </a:rPr>
              <a:t>Таким образом, предоставляемая в качестве подтверждения происхождения товара из Российской Федерации реестровая запись из реестра российской промышленной продукции должна содержать информацию о совокупном количестве баллов за выполнение (освоение) на территории Российской Федерации соответствующих операций (условий), </a:t>
            </a:r>
            <a:r>
              <a:rPr lang="ru-RU" sz="1400" b="1" dirty="0">
                <a:latin typeface="Arial" panose="020B0604020202020204" pitchFamily="34" charset="0"/>
                <a:cs typeface="Arial" panose="020B0604020202020204" pitchFamily="34" charset="0"/>
              </a:rPr>
              <a:t>в случае если в отношении такого товара Постановлением № 719 установлены требования о совокупном количестве баллов</a:t>
            </a:r>
            <a:r>
              <a:rPr lang="ru-RU" sz="1400" dirty="0">
                <a:latin typeface="Arial" panose="020B0604020202020204" pitchFamily="34" charset="0"/>
                <a:cs typeface="Arial" panose="020B0604020202020204" pitchFamily="34" charset="0"/>
              </a:rPr>
              <a:t>.</a:t>
            </a:r>
          </a:p>
          <a:p>
            <a:r>
              <a:rPr lang="ru-RU" sz="1400" dirty="0">
                <a:latin typeface="Arial" panose="020B0604020202020204" pitchFamily="34" charset="0"/>
                <a:cs typeface="Arial" panose="020B0604020202020204" pitchFamily="34" charset="0"/>
              </a:rPr>
              <a:t>Следует отметить, что с учетом положений части 2 статьи 43 Закона № 44-ФЗ заявка участника закупки должна содержать информацию и документы в отношении </a:t>
            </a:r>
            <a:r>
              <a:rPr lang="ru-RU" sz="1400" b="1" dirty="0">
                <a:latin typeface="Arial" panose="020B0604020202020204" pitchFamily="34" charset="0"/>
                <a:cs typeface="Arial" panose="020B0604020202020204" pitchFamily="34" charset="0"/>
              </a:rPr>
              <a:t>предлагаемого участником закупки товара</a:t>
            </a:r>
            <a:r>
              <a:rPr lang="ru-RU" sz="1400" dirty="0">
                <a:latin typeface="Arial" panose="020B0604020202020204" pitchFamily="34" charset="0"/>
                <a:cs typeface="Arial" panose="020B0604020202020204" pitchFamily="34" charset="0"/>
              </a:rPr>
              <a:t>.</a:t>
            </a:r>
          </a:p>
        </p:txBody>
      </p:sp>
      <p:sp>
        <p:nvSpPr>
          <p:cNvPr id="8" name="Прямоугольник 7">
            <a:extLst>
              <a:ext uri="{FF2B5EF4-FFF2-40B4-BE49-F238E27FC236}">
                <a16:creationId xmlns:a16="http://schemas.microsoft.com/office/drawing/2014/main" id="{82B49FDA-8318-F559-21EB-B189F5B4A3B6}"/>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Позиция Минфин и ФАС</a:t>
            </a:r>
          </a:p>
        </p:txBody>
      </p:sp>
      <p:sp>
        <p:nvSpPr>
          <p:cNvPr id="4" name="TextBox 3">
            <a:extLst>
              <a:ext uri="{FF2B5EF4-FFF2-40B4-BE49-F238E27FC236}">
                <a16:creationId xmlns:a16="http://schemas.microsoft.com/office/drawing/2014/main" id="{89790B4A-C19C-7F2D-1AC8-1CB55CB648E0}"/>
              </a:ext>
            </a:extLst>
          </p:cNvPr>
          <p:cNvSpPr txBox="1"/>
          <p:nvPr/>
        </p:nvSpPr>
        <p:spPr>
          <a:xfrm>
            <a:off x="548632" y="5903893"/>
            <a:ext cx="11329850" cy="738664"/>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Письмо Минфина №24-06-09/37004 от 04.05.2026 г.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Письмо Минфина №24-06-06/33564 от 22.05.2026 г. (в ответ на запрос ФАС)</a:t>
            </a:r>
          </a:p>
          <a:p>
            <a:r>
              <a:rPr lang="ru-RU" sz="1400" b="1" dirty="0">
                <a:latin typeface="Arial" panose="020B0604020202020204" pitchFamily="34" charset="0"/>
                <a:cs typeface="Arial" panose="020B0604020202020204" pitchFamily="34" charset="0"/>
              </a:rPr>
              <a:t>Письмо ФАС России №28/42502/26 от 30.04.2026 г.</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94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41D6-0D28-8630-D371-4CF8241749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67C7ED-ECF4-0192-67E9-F8F21E46BEA2}"/>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№0391100001226000006 от 18.05.2026</a:t>
            </a:r>
          </a:p>
        </p:txBody>
      </p:sp>
      <p:pic>
        <p:nvPicPr>
          <p:cNvPr id="12" name="Рисунок 11">
            <a:extLst>
              <a:ext uri="{FF2B5EF4-FFF2-40B4-BE49-F238E27FC236}">
                <a16:creationId xmlns:a16="http://schemas.microsoft.com/office/drawing/2014/main" id="{90AAF4A9-388E-63B4-BA44-781B4829DD86}"/>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BBF9942D-0F33-4063-8130-F3CF7711E84A}"/>
              </a:ext>
            </a:extLst>
          </p:cNvPr>
          <p:cNvSpPr txBox="1"/>
          <p:nvPr/>
        </p:nvSpPr>
        <p:spPr>
          <a:xfrm>
            <a:off x="548632" y="1499818"/>
            <a:ext cx="11329850" cy="1169551"/>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дела: </a:t>
            </a:r>
            <a:r>
              <a:rPr lang="ru-RU" sz="1400" dirty="0">
                <a:latin typeface="Arial" panose="020B0604020202020204" pitchFamily="34" charset="0"/>
                <a:cs typeface="Arial" panose="020B0604020202020204" pitchFamily="34" charset="0"/>
              </a:rPr>
              <a:t>Заказчик закупает мониторы с жидкокристаллическими экранами с ОКПД 26.20.17.140 с применением ограничения. Заявитель указал реестровую запись на товар «интерактивная панель» с ОКПД 26.20.13.000. На участие в закупке была подана заявка, в которой страна происхождения была подтверждена надлежащим образом, заявка заявителя была отклонена, поскольку Комиссия посчитала такую запись несоответствующей объекту закупки в части наименования и кода ОКПД. Заявитель решил обжаловать действия комиссии.</a:t>
            </a:r>
          </a:p>
        </p:txBody>
      </p:sp>
      <p:sp>
        <p:nvSpPr>
          <p:cNvPr id="6" name="TextBox 5">
            <a:extLst>
              <a:ext uri="{FF2B5EF4-FFF2-40B4-BE49-F238E27FC236}">
                <a16:creationId xmlns:a16="http://schemas.microsoft.com/office/drawing/2014/main" id="{FB0E2DE1-629F-386C-0187-859C75CD0DC4}"/>
              </a:ext>
            </a:extLst>
          </p:cNvPr>
          <p:cNvSpPr txBox="1"/>
          <p:nvPr/>
        </p:nvSpPr>
        <p:spPr>
          <a:xfrm>
            <a:off x="548632" y="2738368"/>
            <a:ext cx="11329850" cy="3539430"/>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Признать жалобу необоснованной.</a:t>
            </a:r>
          </a:p>
          <a:p>
            <a:r>
              <a:rPr lang="ru-RU" sz="1400" dirty="0">
                <a:latin typeface="Arial" panose="020B0604020202020204" pitchFamily="34" charset="0"/>
                <a:cs typeface="Arial" panose="020B0604020202020204" pitchFamily="34" charset="0"/>
              </a:rPr>
              <a:t>Комиссией УФАС  установлено, что победителем закупки в заявке указан номер реестровой записи 10739723, производитель ООО «НЕКС-Т», производимая продукция «Профессиональный ЖК дисплей» код ОКПД2 26.20.17.140. Заявителем в составе заявки указан номер реестровой записи 10743199 производитель ООО «НЕКС-Т», производимая продукция интерактивная панель, код ОКПД2 26.20.13.000.</a:t>
            </a:r>
          </a:p>
          <a:p>
            <a:r>
              <a:rPr lang="ru-RU" sz="1400" dirty="0">
                <a:latin typeface="Arial" panose="020B0604020202020204" pitchFamily="34" charset="0"/>
                <a:cs typeface="Arial" panose="020B0604020202020204" pitchFamily="34" charset="0"/>
              </a:rPr>
              <a:t>Таким образом, заявителем в составе заявки представлена выписка на товар, который не соответствует извещению о закупки, ни по наименованию, ни по коду ОКПД2, указанному в извещении. Комиссия УФАС считает, что применение ограничений осуществляется путем рассмотрения заявок со сведениями в реестре как на соответствие наименования закупаемого товара, так и кода промышленной продукции (ОКПД2). Обратное нивелирует установленный законодателем порядок применения национального режима.</a:t>
            </a:r>
          </a:p>
          <a:p>
            <a:r>
              <a:rPr lang="ru-RU" sz="1400" dirty="0">
                <a:latin typeface="Arial" panose="020B0604020202020204" pitchFamily="34" charset="0"/>
                <a:cs typeface="Arial" panose="020B0604020202020204" pitchFamily="34" charset="0"/>
              </a:rPr>
              <a:t>Доводы заявителя о том, что «монитор с жидкокристаллическими экранами» и «интерактивная панель» имеют одинаковые технические свойства и могут быть взаимозаменяем товаром Комиссией отклоняется, поскольку проанализировав представленные</a:t>
            </a:r>
          </a:p>
          <a:p>
            <a:r>
              <a:rPr lang="ru-RU" sz="1400" dirty="0">
                <a:latin typeface="Arial" panose="020B0604020202020204" pitchFamily="34" charset="0"/>
                <a:cs typeface="Arial" panose="020B0604020202020204" pitchFamily="34" charset="0"/>
              </a:rPr>
              <a:t>участниками закупки выписки из реестра российской промышленной продукции следует, что участники предоставили выписки одного и того же производителя ООО «НЕКС-Т», из чего следует, что «монитор с жидкокристаллическими экранами» и «интерактивная панель» - это разная производимая продукция, о чем также свидетельствуют данные с официального сайта указанного производителя. </a:t>
            </a:r>
          </a:p>
        </p:txBody>
      </p:sp>
      <p:sp>
        <p:nvSpPr>
          <p:cNvPr id="8" name="Прямоугольник 7">
            <a:extLst>
              <a:ext uri="{FF2B5EF4-FFF2-40B4-BE49-F238E27FC236}">
                <a16:creationId xmlns:a16="http://schemas.microsoft.com/office/drawing/2014/main" id="{DA1D7D10-6A79-9A15-8ACB-AD39989C11BE}"/>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ПП 1875</a:t>
            </a:r>
          </a:p>
          <a:p>
            <a:pPr algn="ctr"/>
            <a:r>
              <a:rPr lang="ru-RU" sz="1600" dirty="0">
                <a:latin typeface="Arial" panose="020B0604020202020204" pitchFamily="34" charset="0"/>
                <a:cs typeface="Arial" panose="020B0604020202020204" pitchFamily="34" charset="0"/>
              </a:rPr>
              <a:t>ОКПД2 и наименование </a:t>
            </a:r>
          </a:p>
        </p:txBody>
      </p:sp>
    </p:spTree>
    <p:extLst>
      <p:ext uri="{BB962C8B-B14F-4D97-AF65-F5344CB8AC3E}">
        <p14:creationId xmlns:p14="http://schemas.microsoft.com/office/powerpoint/2010/main" val="24451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B1FFE-2F6C-01E0-5A04-DD9980956A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A8B8AB-9BD2-CD9D-C8EA-6EFF25324733}"/>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№0891200000626001463 от 26.03.2026</a:t>
            </a:r>
          </a:p>
        </p:txBody>
      </p:sp>
      <p:pic>
        <p:nvPicPr>
          <p:cNvPr id="12" name="Рисунок 11">
            <a:extLst>
              <a:ext uri="{FF2B5EF4-FFF2-40B4-BE49-F238E27FC236}">
                <a16:creationId xmlns:a16="http://schemas.microsoft.com/office/drawing/2014/main" id="{2B7001C5-1A87-03CE-6685-A813DEC3F241}"/>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BAB3EAD0-3096-8161-3D84-1C53A01F99DC}"/>
              </a:ext>
            </a:extLst>
          </p:cNvPr>
          <p:cNvSpPr txBox="1"/>
          <p:nvPr/>
        </p:nvSpPr>
        <p:spPr>
          <a:xfrm>
            <a:off x="548632" y="1453165"/>
            <a:ext cx="11329850" cy="2554545"/>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Заявителем указано, что при рассмотрении заявок неправомерно допущены заявки, реестровые записи которых не содержат информации о совокупном количестве баллов. В возражении указано, что допущенные заявки отвечали установленным требованиям и содержали номера реестровых записей, а также информацию о совокупном количестве баллов:</a:t>
            </a:r>
          </a:p>
          <a:p>
            <a:r>
              <a:rPr lang="ru-RU" sz="1600" dirty="0">
                <a:latin typeface="Arial" panose="020B0604020202020204" pitchFamily="34" charset="0"/>
                <a:cs typeface="Arial" panose="020B0604020202020204" pitchFamily="34" charset="0"/>
              </a:rPr>
              <a:t>- заявка победителя (ИКЗ 70): номер реестровой записи 10650732, 10 баллов, ОКПД2 32.99.53.130; </a:t>
            </a:r>
          </a:p>
          <a:p>
            <a:r>
              <a:rPr lang="ru-RU" sz="1600" dirty="0">
                <a:latin typeface="Arial" panose="020B0604020202020204" pitchFamily="34" charset="0"/>
                <a:cs typeface="Arial" panose="020B0604020202020204" pitchFamily="34" charset="0"/>
              </a:rPr>
              <a:t>- заявка заявителя (ИКЗ 71): номер реестровой записи 10775148, 12 баллов, ОКПД2 32.99.53.130; </a:t>
            </a:r>
          </a:p>
          <a:p>
            <a:r>
              <a:rPr lang="ru-RU" sz="1600" dirty="0">
                <a:latin typeface="Arial" panose="020B0604020202020204" pitchFamily="34" charset="0"/>
                <a:cs typeface="Arial" panose="020B0604020202020204" pitchFamily="34" charset="0"/>
              </a:rPr>
              <a:t>- заявка последнего участника (ИКЗ 73): номер реестровой записи 10464947,  20 баллов, ОКПД2 32.99.53.130, однако исходя из кода ОКПД2, установленного заказчиком - 32.99.53.129, совокупное количество баллов на закупаемый товар не предусмотрено. Следовательно, согласно установленному коду ОКПД2, баллы на закупаемый товар не требуются. </a:t>
            </a:r>
          </a:p>
        </p:txBody>
      </p:sp>
      <p:sp>
        <p:nvSpPr>
          <p:cNvPr id="6" name="TextBox 5">
            <a:extLst>
              <a:ext uri="{FF2B5EF4-FFF2-40B4-BE49-F238E27FC236}">
                <a16:creationId xmlns:a16="http://schemas.microsoft.com/office/drawing/2014/main" id="{079CE7E5-5E95-576F-D7EF-24C1C8D91084}"/>
              </a:ext>
            </a:extLst>
          </p:cNvPr>
          <p:cNvSpPr txBox="1"/>
          <p:nvPr/>
        </p:nvSpPr>
        <p:spPr>
          <a:xfrm>
            <a:off x="548632" y="4127562"/>
            <a:ext cx="11329850" cy="2554545"/>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Объект закупки - тренажер грузового автомобиля.</a:t>
            </a:r>
          </a:p>
          <a:p>
            <a:r>
              <a:rPr lang="ru-RU" sz="1600" dirty="0">
                <a:latin typeface="Arial" panose="020B0604020202020204" pitchFamily="34" charset="0"/>
                <a:cs typeface="Arial" panose="020B0604020202020204" pitchFamily="34" charset="0"/>
              </a:rPr>
              <a:t>В п. 31 примечаний к ПП 719 установлены следующие требования о достижении баллов:</a:t>
            </a:r>
          </a:p>
          <a:p>
            <a:r>
              <a:rPr lang="ru-RU" sz="1600" dirty="0">
                <a:latin typeface="Arial" panose="020B0604020202020204" pitchFamily="34" charset="0"/>
                <a:cs typeface="Arial" panose="020B0604020202020204" pitchFamily="34" charset="0"/>
              </a:rPr>
              <a:t>- из 32.99.53.120 "Тренажеры для оказания первой помощи - сердечно-легочной реанимации,</a:t>
            </a:r>
          </a:p>
          <a:p>
            <a:r>
              <a:rPr lang="ru-RU" sz="1600" dirty="0">
                <a:latin typeface="Arial" panose="020B0604020202020204" pitchFamily="34" charset="0"/>
                <a:cs typeface="Arial" panose="020B0604020202020204" pitchFamily="34" charset="0"/>
              </a:rPr>
              <a:t>тренажер для отработки приемов восстановления проходимости верхних дыхательных путей в</a:t>
            </a:r>
          </a:p>
          <a:p>
            <a:r>
              <a:rPr lang="ru-RU" sz="1600" dirty="0">
                <a:latin typeface="Arial" panose="020B0604020202020204" pitchFamily="34" charset="0"/>
                <a:cs typeface="Arial" panose="020B0604020202020204" pitchFamily="34" charset="0"/>
              </a:rPr>
              <a:t>положении лежа и стоя" - не менее 17 баллов;</a:t>
            </a:r>
          </a:p>
          <a:p>
            <a:r>
              <a:rPr lang="ru-RU" sz="1600" dirty="0">
                <a:latin typeface="Arial" panose="020B0604020202020204" pitchFamily="34" charset="0"/>
                <a:cs typeface="Arial" panose="020B0604020202020204" pitchFamily="34" charset="0"/>
              </a:rPr>
              <a:t>- из 32.99.53.120 "Тренажер сварщика" - не менее 22 баллов;</a:t>
            </a:r>
          </a:p>
          <a:p>
            <a:r>
              <a:rPr lang="ru-RU" sz="1600" dirty="0">
                <a:latin typeface="Arial" panose="020B0604020202020204" pitchFamily="34" charset="0"/>
                <a:cs typeface="Arial" panose="020B0604020202020204" pitchFamily="34" charset="0"/>
              </a:rPr>
              <a:t>Комиссия УФАС установила, что в отношении закупаемого товара по коду 32.99.53.129 ПП 719 не установлены требования о совокупном количестве баллов, следовательно, номер реестровой записи не должен содержать сведения о количестве баллов.</a:t>
            </a:r>
          </a:p>
        </p:txBody>
      </p:sp>
      <p:sp>
        <p:nvSpPr>
          <p:cNvPr id="8" name="Прямоугольник 7">
            <a:extLst>
              <a:ext uri="{FF2B5EF4-FFF2-40B4-BE49-F238E27FC236}">
                <a16:creationId xmlns:a16="http://schemas.microsoft.com/office/drawing/2014/main" id="{7BD27683-3FE7-F66F-38FE-317E4143AEB2}"/>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ПП 1875</a:t>
            </a:r>
          </a:p>
          <a:p>
            <a:pPr algn="ctr"/>
            <a:r>
              <a:rPr lang="ru-RU" sz="1600" dirty="0">
                <a:latin typeface="Arial" panose="020B0604020202020204" pitchFamily="34" charset="0"/>
                <a:cs typeface="Arial" panose="020B0604020202020204" pitchFamily="34" charset="0"/>
              </a:rPr>
              <a:t>Баллы </a:t>
            </a:r>
          </a:p>
        </p:txBody>
      </p:sp>
      <p:sp>
        <p:nvSpPr>
          <p:cNvPr id="4" name="Стрелка: вправо 3">
            <a:extLst>
              <a:ext uri="{FF2B5EF4-FFF2-40B4-BE49-F238E27FC236}">
                <a16:creationId xmlns:a16="http://schemas.microsoft.com/office/drawing/2014/main" id="{52BBAA2E-C664-EDC4-3475-24A8CFFC6389}"/>
              </a:ext>
            </a:extLst>
          </p:cNvPr>
          <p:cNvSpPr/>
          <p:nvPr/>
        </p:nvSpPr>
        <p:spPr>
          <a:xfrm>
            <a:off x="9060637" y="6428791"/>
            <a:ext cx="2817845" cy="5131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продолжение</a:t>
            </a:r>
          </a:p>
        </p:txBody>
      </p:sp>
    </p:spTree>
    <p:extLst>
      <p:ext uri="{BB962C8B-B14F-4D97-AF65-F5344CB8AC3E}">
        <p14:creationId xmlns:p14="http://schemas.microsoft.com/office/powerpoint/2010/main" val="23504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26887-DBF5-B94F-CE76-2A17F27C20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918E78-081E-FF9E-9FF4-AC194CC762BE}"/>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№0891200000626001463 от 26.03.2026</a:t>
            </a:r>
          </a:p>
        </p:txBody>
      </p:sp>
      <p:pic>
        <p:nvPicPr>
          <p:cNvPr id="12" name="Рисунок 11">
            <a:extLst>
              <a:ext uri="{FF2B5EF4-FFF2-40B4-BE49-F238E27FC236}">
                <a16:creationId xmlns:a16="http://schemas.microsoft.com/office/drawing/2014/main" id="{EAFE4CA2-BA91-EC51-805C-3FA024732F17}"/>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C4EE15EF-44DB-9EB4-4D3A-0A754D2E8451}"/>
              </a:ext>
            </a:extLst>
          </p:cNvPr>
          <p:cNvSpPr txBox="1"/>
          <p:nvPr/>
        </p:nvSpPr>
        <p:spPr>
          <a:xfrm>
            <a:off x="548632" y="1453165"/>
            <a:ext cx="11329850" cy="477053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Пояснения:</a:t>
            </a:r>
          </a:p>
          <a:p>
            <a:r>
              <a:rPr lang="ru-RU" sz="1600" dirty="0">
                <a:latin typeface="Arial" panose="020B0604020202020204" pitchFamily="34" charset="0"/>
                <a:cs typeface="Arial" panose="020B0604020202020204" pitchFamily="34" charset="0"/>
              </a:rPr>
              <a:t>Комиссия УФАС рассматривала требования из ПП 719 в отношении баллов, предусмотренные для кода ОКПД2, установленного в извещении. </a:t>
            </a:r>
          </a:p>
          <a:p>
            <a:r>
              <a:rPr lang="ru-RU" sz="1600" dirty="0">
                <a:latin typeface="Arial" panose="020B0604020202020204" pitchFamily="34" charset="0"/>
                <a:cs typeface="Arial" panose="020B0604020202020204" pitchFamily="34" charset="0"/>
              </a:rPr>
              <a:t>Однако, согласно письмам Минфина России от 04.05.2026 №24-06-09/37004, от 22.04.2026 №24-06-06/33564, ФАС России №28/42502/26, Минпромторга от 05.05.2026 №ПГ-12-4662 заявка участника закупки должна содержать информацию о количестве баллов в отношении </a:t>
            </a:r>
            <a:r>
              <a:rPr lang="ru-RU" sz="1600" u="sng" dirty="0">
                <a:latin typeface="Arial" panose="020B0604020202020204" pitchFamily="34" charset="0"/>
                <a:cs typeface="Arial" panose="020B0604020202020204" pitchFamily="34" charset="0"/>
              </a:rPr>
              <a:t>предлагаемого участником закупки</a:t>
            </a:r>
            <a:r>
              <a:rPr lang="ru-RU" sz="1600" dirty="0">
                <a:latin typeface="Arial" panose="020B0604020202020204" pitchFamily="34" charset="0"/>
                <a:cs typeface="Arial" panose="020B0604020202020204" pitchFamily="34" charset="0"/>
              </a:rPr>
              <a:t> товара. </a:t>
            </a:r>
          </a:p>
          <a:p>
            <a:r>
              <a:rPr lang="ru-RU" sz="1600" dirty="0">
                <a:latin typeface="Arial" panose="020B0604020202020204" pitchFamily="34" charset="0"/>
                <a:cs typeface="Arial" panose="020B0604020202020204" pitchFamily="34" charset="0"/>
              </a:rPr>
              <a:t>Соответственно, проверка на соответствие требования ПП 719 должна осуществляться в отношении кода ОКПД2 из реестровой записи. В указанных участниками реестровых записях использовался код 32.99.53.130. В п. 31 примечаний к ПП 719 в отношении данного кода установлены следующие требования:</a:t>
            </a:r>
          </a:p>
          <a:p>
            <a:r>
              <a:rPr lang="ru-RU" sz="1600" dirty="0">
                <a:latin typeface="Arial" panose="020B0604020202020204" pitchFamily="34" charset="0"/>
                <a:cs typeface="Arial" panose="020B0604020202020204" pitchFamily="34" charset="0"/>
              </a:rPr>
              <a:t>- из 32.99.53.130 "Стенд-планшет, стенд-тренажер" - не менее 10 баллов;</a:t>
            </a:r>
          </a:p>
          <a:p>
            <a:r>
              <a:rPr lang="ru-RU" sz="1600" dirty="0">
                <a:latin typeface="Arial" panose="020B0604020202020204" pitchFamily="34" charset="0"/>
                <a:cs typeface="Arial" panose="020B0604020202020204" pitchFamily="34" charset="0"/>
              </a:rPr>
              <a:t>- из 32.99.53.130 "Оборудование для практикума, демонстрационное оборудование и оборудование для проектной деятельности, оборудование для проведения фронтальных лабораторных работ и аттестации, цифровые лаборатории, учебно-методические наборы и конструкторы для изучения основ искусственного интеллекта и инженерно-космического образования" - не менее 10 баллов;</a:t>
            </a:r>
          </a:p>
          <a:p>
            <a:r>
              <a:rPr lang="ru-RU" sz="1600" dirty="0">
                <a:latin typeface="Arial" panose="020B0604020202020204" pitchFamily="34" charset="0"/>
                <a:cs typeface="Arial" panose="020B0604020202020204" pitchFamily="34" charset="0"/>
              </a:rPr>
              <a:t>- из 32.99.53.130 "Конструктор робототехнический" - не менее 15 баллов;</a:t>
            </a:r>
          </a:p>
          <a:p>
            <a:r>
              <a:rPr lang="ru-RU" sz="1600" dirty="0">
                <a:latin typeface="Arial" panose="020B0604020202020204" pitchFamily="34" charset="0"/>
                <a:cs typeface="Arial" panose="020B0604020202020204" pitchFamily="34" charset="0"/>
              </a:rPr>
              <a:t>Предлагаемые товары подходят под п. 2. Но так как во всех реестровых записях более 10 баллов, все они подходят для целей подтверждения страны происхождения.</a:t>
            </a:r>
          </a:p>
          <a:p>
            <a:r>
              <a:rPr lang="ru-RU" sz="1600" dirty="0">
                <a:latin typeface="Arial" panose="020B0604020202020204" pitchFamily="34" charset="0"/>
                <a:cs typeface="Arial" panose="020B0604020202020204" pitchFamily="34" charset="0"/>
              </a:rPr>
              <a:t>Таким образом, при рассмотрении заявок и принятии решения необходимо было использовать иной подход, что, однако, не меняет правильности итогового решения. </a:t>
            </a:r>
          </a:p>
        </p:txBody>
      </p:sp>
      <p:sp>
        <p:nvSpPr>
          <p:cNvPr id="8" name="Прямоугольник 7">
            <a:extLst>
              <a:ext uri="{FF2B5EF4-FFF2-40B4-BE49-F238E27FC236}">
                <a16:creationId xmlns:a16="http://schemas.microsoft.com/office/drawing/2014/main" id="{DCE20136-3728-B334-6B85-90AF2C01044D}"/>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ПП 1875</a:t>
            </a:r>
          </a:p>
          <a:p>
            <a:pPr algn="ctr"/>
            <a:r>
              <a:rPr lang="ru-RU" sz="1600" dirty="0">
                <a:latin typeface="Arial" panose="020B0604020202020204" pitchFamily="34" charset="0"/>
                <a:cs typeface="Arial" panose="020B0604020202020204" pitchFamily="34" charset="0"/>
              </a:rPr>
              <a:t>Баллы </a:t>
            </a:r>
          </a:p>
        </p:txBody>
      </p:sp>
    </p:spTree>
    <p:extLst>
      <p:ext uri="{BB962C8B-B14F-4D97-AF65-F5344CB8AC3E}">
        <p14:creationId xmlns:p14="http://schemas.microsoft.com/office/powerpoint/2010/main" val="109022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D639-EE5C-FA2C-FE78-6C2DD388CC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674AC3-F865-A148-4DA4-700857069683}"/>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№0891200000625009866 от </a:t>
            </a:r>
            <a:r>
              <a:rPr lang="en-US" b="1" dirty="0">
                <a:latin typeface="Arial" panose="020B0604020202020204" pitchFamily="34" charset="0"/>
                <a:cs typeface="Arial" panose="020B0604020202020204" pitchFamily="34" charset="0"/>
              </a:rPr>
              <a:t>08</a:t>
            </a:r>
            <a:r>
              <a:rPr lang="ru-RU" b="1" dirty="0">
                <a:latin typeface="Arial" panose="020B0604020202020204" pitchFamily="34" charset="0"/>
                <a:cs typeface="Arial" panose="020B0604020202020204" pitchFamily="34" charset="0"/>
              </a:rPr>
              <a:t>.12.2025</a:t>
            </a:r>
          </a:p>
        </p:txBody>
      </p:sp>
      <p:pic>
        <p:nvPicPr>
          <p:cNvPr id="12" name="Рисунок 11">
            <a:extLst>
              <a:ext uri="{FF2B5EF4-FFF2-40B4-BE49-F238E27FC236}">
                <a16:creationId xmlns:a16="http://schemas.microsoft.com/office/drawing/2014/main" id="{86FEEF64-6CF5-2320-0F73-4F906DA7EED6}"/>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4B2CA7D6-0415-FDA1-E72A-422C940D1FC0}"/>
              </a:ext>
            </a:extLst>
          </p:cNvPr>
          <p:cNvSpPr txBox="1"/>
          <p:nvPr/>
        </p:nvSpPr>
        <p:spPr>
          <a:xfrm>
            <a:off x="548632" y="1499818"/>
            <a:ext cx="11329850" cy="584775"/>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Обжалуются действия комиссии. Заявка заявителя отклонена в связи с отсутствием информации о совокупном количестве баллов.</a:t>
            </a:r>
          </a:p>
        </p:txBody>
      </p:sp>
      <p:sp>
        <p:nvSpPr>
          <p:cNvPr id="6" name="TextBox 5">
            <a:extLst>
              <a:ext uri="{FF2B5EF4-FFF2-40B4-BE49-F238E27FC236}">
                <a16:creationId xmlns:a16="http://schemas.microsoft.com/office/drawing/2014/main" id="{A18D9B23-DF8B-668F-F10B-BE496DCF09FB}"/>
              </a:ext>
            </a:extLst>
          </p:cNvPr>
          <p:cNvSpPr txBox="1"/>
          <p:nvPr/>
        </p:nvSpPr>
        <p:spPr>
          <a:xfrm>
            <a:off x="548632" y="2258748"/>
            <a:ext cx="11329850" cy="4278094"/>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Согласно сведений ЕИС, для закупаемого товара заказчиком установлен код ОКПД2 20.41.20.110 «Вещества поверхностно-активные анионные». Объект закупки – пенообразователь (для тушения пожаров).</a:t>
            </a:r>
          </a:p>
          <a:p>
            <a:r>
              <a:rPr lang="ru-RU" sz="1600" dirty="0">
                <a:latin typeface="Arial" panose="020B0604020202020204" pitchFamily="34" charset="0"/>
                <a:cs typeface="Arial" panose="020B0604020202020204" pitchFamily="34" charset="0"/>
              </a:rPr>
              <a:t>В п. 7 примечаний к  ПП 719 установлено требование о достижении баллов:</a:t>
            </a:r>
          </a:p>
          <a:p>
            <a:r>
              <a:rPr lang="ru-RU" sz="1600" dirty="0">
                <a:latin typeface="Arial" panose="020B0604020202020204" pitchFamily="34" charset="0"/>
                <a:cs typeface="Arial" panose="020B0604020202020204" pitchFamily="34" charset="0"/>
              </a:rPr>
              <a:t>20.41.2 "Производство органических поверхностно-активных веществ, кроме мыла" – не  менее 200 баллов.</a:t>
            </a:r>
          </a:p>
          <a:p>
            <a:r>
              <a:rPr lang="ru-RU" sz="1600" dirty="0">
                <a:latin typeface="Arial" panose="020B0604020202020204" pitchFamily="34" charset="0"/>
                <a:cs typeface="Arial" panose="020B0604020202020204" pitchFamily="34" charset="0"/>
              </a:rPr>
              <a:t>Таким образом, участником закупки для подтверждения страны происхождения товара в составе заявки предоставляется номер реестровой записи из реестра российской промышленной продукции, содержащей количество баллов, не ниже приведенных.</a:t>
            </a:r>
          </a:p>
          <a:p>
            <a:r>
              <a:rPr lang="ru-RU" sz="1600" dirty="0">
                <a:latin typeface="Arial" panose="020B0604020202020204" pitchFamily="34" charset="0"/>
                <a:cs typeface="Arial" panose="020B0604020202020204" pitchFamily="34" charset="0"/>
              </a:rPr>
              <a:t>Согласно представленной выписки заявителям предложен товар:</a:t>
            </a:r>
          </a:p>
          <a:p>
            <a:r>
              <a:rPr lang="ru-RU" sz="1600" dirty="0">
                <a:latin typeface="Arial" panose="020B0604020202020204" pitchFamily="34" charset="0"/>
                <a:cs typeface="Arial" panose="020B0604020202020204" pitchFamily="34" charset="0"/>
              </a:rPr>
              <a:t>- Пенообразователь для тушения пожаров тип S, ПО-6РЗ, Смачиватель тип WA (с указанием кода 20.59.52.130).</a:t>
            </a:r>
          </a:p>
          <a:p>
            <a:r>
              <a:rPr lang="ru-RU" sz="1600" dirty="0">
                <a:latin typeface="Arial" panose="020B0604020202020204" pitchFamily="34" charset="0"/>
                <a:cs typeface="Arial" panose="020B0604020202020204" pitchFamily="34" charset="0"/>
              </a:rPr>
              <a:t>Доводы заявителя о том, что не требуется предоставления сведений о баллах, т.к. на предлагаемый товар не применяется балльная система основан на ошибочном подходе к применению постановления Правительства №1875, согласно которому предоставляется информация о совокупном количестве баллов за выполнение (освоение) на территории Российской Федерации соответствующих операций (условий), если в отношении </a:t>
            </a:r>
            <a:r>
              <a:rPr lang="ru-RU" sz="1600" u="sng" dirty="0">
                <a:latin typeface="Arial" panose="020B0604020202020204" pitchFamily="34" charset="0"/>
                <a:cs typeface="Arial" panose="020B0604020202020204" pitchFamily="34" charset="0"/>
              </a:rPr>
              <a:t>закупаемого товара </a:t>
            </a:r>
            <a:r>
              <a:rPr lang="ru-RU" sz="1600" dirty="0">
                <a:latin typeface="Arial" panose="020B0604020202020204" pitchFamily="34" charset="0"/>
                <a:cs typeface="Arial" panose="020B0604020202020204" pitchFamily="34" charset="0"/>
              </a:rPr>
              <a:t>ПП 719 установлены требования о совокупном количестве баллов.</a:t>
            </a:r>
          </a:p>
          <a:p>
            <a:r>
              <a:rPr lang="ru-RU" sz="1600" dirty="0">
                <a:latin typeface="Arial" panose="020B0604020202020204" pitchFamily="34" charset="0"/>
                <a:cs typeface="Arial" panose="020B0604020202020204" pitchFamily="34" charset="0"/>
              </a:rPr>
              <a:t>Участниками закупки должен быть предложен товар, соответствующий извещению и по наименованию товара и по коду ОК 034-2014 (КПЕС 2008), с предоставлением информации о совокупном количестве баллов.</a:t>
            </a:r>
          </a:p>
        </p:txBody>
      </p:sp>
      <p:sp>
        <p:nvSpPr>
          <p:cNvPr id="8" name="Прямоугольник 7">
            <a:extLst>
              <a:ext uri="{FF2B5EF4-FFF2-40B4-BE49-F238E27FC236}">
                <a16:creationId xmlns:a16="http://schemas.microsoft.com/office/drawing/2014/main" id="{BE7F3177-F4A9-40E2-73CF-25FD31051126}"/>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ПП 1875</a:t>
            </a:r>
          </a:p>
          <a:p>
            <a:pPr algn="ctr"/>
            <a:r>
              <a:rPr lang="ru-RU" sz="1600" dirty="0">
                <a:latin typeface="Arial" panose="020B0604020202020204" pitchFamily="34" charset="0"/>
                <a:cs typeface="Arial" panose="020B0604020202020204" pitchFamily="34" charset="0"/>
              </a:rPr>
              <a:t>Баллы</a:t>
            </a:r>
          </a:p>
        </p:txBody>
      </p:sp>
    </p:spTree>
    <p:extLst>
      <p:ext uri="{BB962C8B-B14F-4D97-AF65-F5344CB8AC3E}">
        <p14:creationId xmlns:p14="http://schemas.microsoft.com/office/powerpoint/2010/main" val="350411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B3620-2110-BEC8-B749-F0653B7C14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8CE22E-A33D-93B7-758D-285C19FE4933}"/>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№0891200000625008443 от 20.10.2025</a:t>
            </a:r>
          </a:p>
        </p:txBody>
      </p:sp>
      <p:pic>
        <p:nvPicPr>
          <p:cNvPr id="12" name="Рисунок 11">
            <a:extLst>
              <a:ext uri="{FF2B5EF4-FFF2-40B4-BE49-F238E27FC236}">
                <a16:creationId xmlns:a16="http://schemas.microsoft.com/office/drawing/2014/main" id="{99CE48FE-C172-D35D-6BB5-5840CD4DB9B9}"/>
              </a:ext>
            </a:extLst>
          </p:cNvPr>
          <p:cNvPicPr>
            <a:picLocks noChangeAspect="1"/>
          </p:cNvPicPr>
          <p:nvPr/>
        </p:nvPicPr>
        <p:blipFill>
          <a:blip r:embed="rId3"/>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52278C36-1421-076E-3205-86736834A51F}"/>
              </a:ext>
            </a:extLst>
          </p:cNvPr>
          <p:cNvSpPr txBox="1"/>
          <p:nvPr/>
        </p:nvSpPr>
        <p:spPr>
          <a:xfrm>
            <a:off x="548632" y="1499818"/>
            <a:ext cx="11329850" cy="1323439"/>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Согласно доводам заявителя, На закупаемую в рамках данной закупки продукции (ОКПД 2 - 22.19.60.113) Правительством РФ установлено требование к совокупному количеству баллов, поданные заявки должны содержать информацию о реестровой записи из реестра российской промышленной продукции со сведениями о совокупном количестве баллов. Заявитель полагает, что заявка победителя закупки может не соответствовать требованиям, установленным Постановлением № 1875.</a:t>
            </a:r>
          </a:p>
        </p:txBody>
      </p:sp>
      <p:sp>
        <p:nvSpPr>
          <p:cNvPr id="6" name="TextBox 5">
            <a:extLst>
              <a:ext uri="{FF2B5EF4-FFF2-40B4-BE49-F238E27FC236}">
                <a16:creationId xmlns:a16="http://schemas.microsoft.com/office/drawing/2014/main" id="{BE5B50D7-AF19-7AC6-A322-7AC67687931E}"/>
              </a:ext>
            </a:extLst>
          </p:cNvPr>
          <p:cNvSpPr txBox="1"/>
          <p:nvPr/>
        </p:nvSpPr>
        <p:spPr>
          <a:xfrm>
            <a:off x="548632" y="2916257"/>
            <a:ext cx="11329850" cy="2308324"/>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Комиссия УФАС установила, что довод относительно обязательного наличия баллов в выписке (№10540910 ОКПД 22.19.60.111) является ошибочным – довод опровергнут в направленном в адрес ФАС России письме Минпромторга России от 22.07.2025 №80985/13, согласно позиции которого в настоящее время имеется разночтение относительно требований совокупного количества баллов по товарам с кодом ОКПД2 «22.19» в разделах XXI и VII постановления №719. Поскольку к товарам по указанному коду, являющимися медицинскими изделиями (перчатки), в постановлении №719 не указано совокупное количество баллов (ведётся подготовка изменений в указанной части), требовать их в предоставляемых выписках в настоящее время неправомерно. Таким образом, Комиссия, руководствуясь указанными разъяснениями регулятора, признает довод необоснованным.</a:t>
            </a:r>
          </a:p>
        </p:txBody>
      </p:sp>
      <p:sp>
        <p:nvSpPr>
          <p:cNvPr id="8" name="Прямоугольник 7">
            <a:extLst>
              <a:ext uri="{FF2B5EF4-FFF2-40B4-BE49-F238E27FC236}">
                <a16:creationId xmlns:a16="http://schemas.microsoft.com/office/drawing/2014/main" id="{187D490B-B4B3-F804-CE86-4AABF2E28A7B}"/>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ПП 1875</a:t>
            </a:r>
          </a:p>
          <a:p>
            <a:pPr algn="ctr"/>
            <a:r>
              <a:rPr lang="ru-RU" sz="1600" dirty="0">
                <a:latin typeface="Arial" panose="020B0604020202020204" pitchFamily="34" charset="0"/>
                <a:cs typeface="Arial" panose="020B0604020202020204" pitchFamily="34" charset="0"/>
              </a:rPr>
              <a:t>перчатки</a:t>
            </a:r>
          </a:p>
        </p:txBody>
      </p:sp>
      <p:sp>
        <p:nvSpPr>
          <p:cNvPr id="4" name="Прямоугольник 3">
            <a:extLst>
              <a:ext uri="{FF2B5EF4-FFF2-40B4-BE49-F238E27FC236}">
                <a16:creationId xmlns:a16="http://schemas.microsoft.com/office/drawing/2014/main" id="{515DE95D-ACE3-248C-CF33-7CC212DB388E}"/>
              </a:ext>
            </a:extLst>
          </p:cNvPr>
          <p:cNvSpPr/>
          <p:nvPr/>
        </p:nvSpPr>
        <p:spPr>
          <a:xfrm>
            <a:off x="548632" y="5299788"/>
            <a:ext cx="11329850" cy="14649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Пояснительная бригада</a:t>
            </a:r>
            <a:r>
              <a:rPr lang="ru-RU" sz="1400" dirty="0">
                <a:latin typeface="Arial" panose="020B0604020202020204" pitchFamily="34" charset="0"/>
                <a:cs typeface="Arial" panose="020B0604020202020204" pitchFamily="34" charset="0"/>
              </a:rPr>
              <a:t>: Для кода 22.19 в ПП 719 есть требования по бальной оценке в разделе XXI «Химическая и нефтегазохимическая продукция».  Но в разделе VII «Медицинские изделия» есть код 22.19.60.111 -  перчатки хирургические, для которого требования по баллам нет. Производитель решил внести свои перчатки в реестр с кодом 22.19.60.111, МПТ отказал, так как по мнению ведомства баллы должны быть. Производитель решил обжаловать это решение в суде. И суд поддержал производителя, так как для более специализированного кода 22.19.60.111 в ПП 719 требования по баллам нет. Таким образом, участник, предоставивший номер реестровой записи с кодом 22.19.60.111 без баллов, должен быть признан участником, предложившим российский товар.</a:t>
            </a:r>
          </a:p>
        </p:txBody>
      </p:sp>
    </p:spTree>
    <p:extLst>
      <p:ext uri="{BB962C8B-B14F-4D97-AF65-F5344CB8AC3E}">
        <p14:creationId xmlns:p14="http://schemas.microsoft.com/office/powerpoint/2010/main" val="9254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A5AAD-01B1-A50F-3A92-F66C1C594017}"/>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127F8516-675F-FAAF-2143-B1BD5EB2DE13}"/>
              </a:ext>
            </a:extLst>
          </p:cNvPr>
          <p:cNvPicPr>
            <a:picLocks noChangeAspect="1"/>
          </p:cNvPicPr>
          <p:nvPr/>
        </p:nvPicPr>
        <p:blipFill>
          <a:blip r:embed="rId2"/>
          <a:stretch>
            <a:fillRect/>
          </a:stretch>
        </p:blipFill>
        <p:spPr>
          <a:xfrm>
            <a:off x="406610" y="376654"/>
            <a:ext cx="1816765" cy="237765"/>
          </a:xfrm>
          <a:prstGeom prst="rect">
            <a:avLst/>
          </a:prstGeom>
        </p:spPr>
      </p:pic>
      <p:pic>
        <p:nvPicPr>
          <p:cNvPr id="5" name="Рисунок 4">
            <a:extLst>
              <a:ext uri="{FF2B5EF4-FFF2-40B4-BE49-F238E27FC236}">
                <a16:creationId xmlns:a16="http://schemas.microsoft.com/office/drawing/2014/main" id="{A3D48F17-5C79-31E4-2BE7-41FA51C43895}"/>
              </a:ext>
            </a:extLst>
          </p:cNvPr>
          <p:cNvPicPr>
            <a:picLocks noChangeAspect="1"/>
          </p:cNvPicPr>
          <p:nvPr/>
        </p:nvPicPr>
        <p:blipFill>
          <a:blip r:embed="rId3"/>
          <a:stretch>
            <a:fillRect/>
          </a:stretch>
        </p:blipFill>
        <p:spPr>
          <a:xfrm>
            <a:off x="1625600" y="1170892"/>
            <a:ext cx="9450258" cy="5458508"/>
          </a:xfrm>
          <a:prstGeom prst="rect">
            <a:avLst/>
          </a:prstGeom>
        </p:spPr>
      </p:pic>
      <p:sp>
        <p:nvSpPr>
          <p:cNvPr id="7" name="Прямоугольник 6">
            <a:extLst>
              <a:ext uri="{FF2B5EF4-FFF2-40B4-BE49-F238E27FC236}">
                <a16:creationId xmlns:a16="http://schemas.microsoft.com/office/drawing/2014/main" id="{78D46FBA-7AA2-4257-230E-98EBF0731024}"/>
              </a:ext>
            </a:extLst>
          </p:cNvPr>
          <p:cNvSpPr/>
          <p:nvPr/>
        </p:nvSpPr>
        <p:spPr>
          <a:xfrm>
            <a:off x="489365" y="1590293"/>
            <a:ext cx="712901" cy="4619706"/>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ru-RU" sz="1600" dirty="0">
                <a:latin typeface="Arial" panose="020B0604020202020204" pitchFamily="34" charset="0"/>
                <a:cs typeface="Arial" panose="020B0604020202020204" pitchFamily="34" charset="0"/>
              </a:rPr>
              <a:t>Сервис проверки баллов</a:t>
            </a:r>
          </a:p>
        </p:txBody>
      </p:sp>
    </p:spTree>
    <p:extLst>
      <p:ext uri="{BB962C8B-B14F-4D97-AF65-F5344CB8AC3E}">
        <p14:creationId xmlns:p14="http://schemas.microsoft.com/office/powerpoint/2010/main" val="38948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Определение Тринадцатого арбитражного апелляционного суда  от 21.02.2026 года по делу №А56-65589/2025</a:t>
            </a:r>
          </a:p>
        </p:txBody>
      </p:sp>
      <p:pic>
        <p:nvPicPr>
          <p:cNvPr id="12" name="Рисунок 11">
            <a:extLst>
              <a:ext uri="{FF2B5EF4-FFF2-40B4-BE49-F238E27FC236}">
                <a16:creationId xmlns:a16="http://schemas.microsoft.com/office/drawing/2014/main" id="{40F95205-79E1-D889-B447-CC185EE5AD13}"/>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FD095C6F-213A-DCB4-F066-524F5C541F1E}"/>
              </a:ext>
            </a:extLst>
          </p:cNvPr>
          <p:cNvSpPr txBox="1"/>
          <p:nvPr/>
        </p:nvSpPr>
        <p:spPr>
          <a:xfrm>
            <a:off x="548632" y="1499818"/>
            <a:ext cx="11329850" cy="1169551"/>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 № 0372100049625000976 на поставку тренажеров обучающих для ИМО (обучающая станция по лапароскопии, тренажер для отработки базовых хирургических навыков завязывания узлов, трехслойная кожная подушечка, код ОКПД2 32.99.53.121). Установлено ограничение.</a:t>
            </a:r>
          </a:p>
          <a:p>
            <a:r>
              <a:rPr lang="ru-RU" sz="1400" dirty="0">
                <a:latin typeface="Arial" panose="020B0604020202020204" pitchFamily="34" charset="0"/>
              </a:rPr>
              <a:t>Подано 2 заявки на участие, обе допущены. Поступила жалоба от проигравшего участника, так как, по его мнению, заявка победителя подлежала отклонению. Жалоба обоснована, Заказчик обратился в суд</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2" y="2843524"/>
            <a:ext cx="11329850" cy="3539430"/>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Требование Заказчика удовлетворено, решение УФАС признано незаконным. </a:t>
            </a:r>
          </a:p>
          <a:p>
            <a:r>
              <a:rPr lang="ru-RU" sz="1400" dirty="0">
                <a:latin typeface="Arial" panose="020B0604020202020204" pitchFamily="34" charset="0"/>
                <a:cs typeface="Arial" panose="020B0604020202020204" pitchFamily="34" charset="0"/>
              </a:rPr>
              <a:t>В заявке победителя номера РЗ не содержалось, в заявке жалобщика номер РЗ был. Комиссия не признала заявку жалобщика российской, поэтому и не отклонила заявку победителя. </a:t>
            </a:r>
          </a:p>
          <a:p>
            <a:r>
              <a:rPr lang="ru-RU" sz="1400" dirty="0">
                <a:latin typeface="Arial" panose="020B0604020202020204" pitchFamily="34" charset="0"/>
                <a:cs typeface="Arial" panose="020B0604020202020204" pitchFamily="34" charset="0"/>
              </a:rPr>
              <a:t>Почему это произошло?</a:t>
            </a:r>
          </a:p>
          <a:p>
            <a:r>
              <a:rPr lang="ru-RU" sz="1400" dirty="0">
                <a:latin typeface="Arial" panose="020B0604020202020204" pitchFamily="34" charset="0"/>
                <a:cs typeface="Arial" panose="020B0604020202020204" pitchFamily="34" charset="0"/>
              </a:rPr>
              <a:t>Участником предложено три товара:</a:t>
            </a:r>
          </a:p>
          <a:p>
            <a:r>
              <a:rPr lang="ru-RU" sz="1400" dirty="0">
                <a:latin typeface="Arial" panose="020B0604020202020204" pitchFamily="34" charset="0"/>
                <a:cs typeface="Arial" panose="020B0604020202020204" pitchFamily="34" charset="0"/>
              </a:rPr>
              <a:t>1) Обучающая станция по лапароскопии, код ОКПД2 32.99.53.121</a:t>
            </a:r>
          </a:p>
          <a:p>
            <a:r>
              <a:rPr lang="ru-RU" sz="1400" dirty="0">
                <a:latin typeface="Arial" panose="020B0604020202020204" pitchFamily="34" charset="0"/>
                <a:cs typeface="Arial" panose="020B0604020202020204" pitchFamily="34" charset="0"/>
              </a:rPr>
              <a:t>2) Тренажер для отработки базовых хирургических навыков завязывания узлов, код ОКПД2 32.99.53.121 </a:t>
            </a:r>
          </a:p>
          <a:p>
            <a:r>
              <a:rPr lang="ru-RU" sz="1400" dirty="0">
                <a:latin typeface="Arial" panose="020B0604020202020204" pitchFamily="34" charset="0"/>
                <a:cs typeface="Arial" panose="020B0604020202020204" pitchFamily="34" charset="0"/>
              </a:rPr>
              <a:t>3) Трехслойная кожная подушечка, код ОКПД2 32.99.53.121</a:t>
            </a:r>
          </a:p>
          <a:p>
            <a:r>
              <a:rPr lang="ru-RU" sz="1400" dirty="0">
                <a:latin typeface="Arial" panose="020B0604020202020204" pitchFamily="34" charset="0"/>
                <a:cs typeface="Arial" panose="020B0604020202020204" pitchFamily="34" charset="0"/>
              </a:rPr>
              <a:t>В отношении всех трех товаров указана одна РЗ – 10373590, которой соответствует товар: Учебный медицинский комплект МУ 0866; код ОКПД2 32.99.53.130 (приборы, аппаратура и устройства учебные и демонстрационные).</a:t>
            </a:r>
          </a:p>
          <a:p>
            <a:r>
              <a:rPr lang="ru-RU" sz="1400" dirty="0">
                <a:latin typeface="Arial" panose="020B0604020202020204" pitchFamily="34" charset="0"/>
                <a:cs typeface="Arial" panose="020B0604020202020204" pitchFamily="34" charset="0"/>
              </a:rPr>
              <a:t>Сам по себе факт того, что номер реестровой записи 10373590 действительно содержится в ГИСП не свидетельствует о соответствии предложенного товара требованиям извещения о закупке и выполнении требований Постановления №1875. Указанные доводы Управления не учитывают предусмотренную закупочной документацией конкретизацию требований Заказчика. В соответствии с извещением к закупке Заказчику требовались конкретные обучающие тренажеры для профессионального медицинского обучения с кодом ОКПД 32.99.53.121, что не тождественно учебному медицинскому комплекту МУ 0866 с кодом 32.99.53.130, которому соответствует номер реестровой записи 10373590. </a:t>
            </a: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ОКПД2</a:t>
            </a:r>
          </a:p>
        </p:txBody>
      </p:sp>
    </p:spTree>
    <p:extLst>
      <p:ext uri="{BB962C8B-B14F-4D97-AF65-F5344CB8AC3E}">
        <p14:creationId xmlns:p14="http://schemas.microsoft.com/office/powerpoint/2010/main" val="19332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DFFC-CB3D-8B5F-DF4C-097BA50AA8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DDDB20-472C-76A6-FCCD-15B6FA957A0B}"/>
              </a:ext>
            </a:extLst>
          </p:cNvPr>
          <p:cNvSpPr txBox="1"/>
          <p:nvPr/>
        </p:nvSpPr>
        <p:spPr>
          <a:xfrm>
            <a:off x="4766731" y="1598594"/>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Определение Седьмого арбитражного апелляционного суда  от 20.01.2026 года по делу №</a:t>
            </a:r>
            <a:r>
              <a:rPr lang="ru-RU" dirty="0"/>
              <a:t> </a:t>
            </a:r>
            <a:r>
              <a:rPr lang="ru-RU" b="1" dirty="0">
                <a:latin typeface="Arial" panose="020B0604020202020204" pitchFamily="34" charset="0"/>
                <a:cs typeface="Arial" panose="020B0604020202020204" pitchFamily="34" charset="0"/>
              </a:rPr>
              <a:t>А03-9767/2025</a:t>
            </a:r>
          </a:p>
        </p:txBody>
      </p:sp>
      <p:pic>
        <p:nvPicPr>
          <p:cNvPr id="12" name="Рисунок 11">
            <a:extLst>
              <a:ext uri="{FF2B5EF4-FFF2-40B4-BE49-F238E27FC236}">
                <a16:creationId xmlns:a16="http://schemas.microsoft.com/office/drawing/2014/main" id="{0BE5221C-7A19-170B-0744-28147029060E}"/>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0DF8CF0A-E979-B232-7C4C-0D0B1A36E91A}"/>
              </a:ext>
            </a:extLst>
          </p:cNvPr>
          <p:cNvSpPr txBox="1"/>
          <p:nvPr/>
        </p:nvSpPr>
        <p:spPr>
          <a:xfrm>
            <a:off x="548632" y="2532751"/>
            <a:ext cx="11329850" cy="1169551"/>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 № 0117300067825000064, поставка фоторамок</a:t>
            </a:r>
          </a:p>
          <a:p>
            <a:r>
              <a:rPr lang="ru-RU" sz="1400" dirty="0">
                <a:latin typeface="Arial" panose="020B0604020202020204" pitchFamily="34" charset="0"/>
              </a:rPr>
              <a:t>Установлено ограничение, код ОКПД2 22.29.26.190 «Изделия пластмассовые декоративные прочие»</a:t>
            </a:r>
          </a:p>
          <a:p>
            <a:r>
              <a:rPr lang="ru-RU" sz="1400" dirty="0">
                <a:latin typeface="Arial" panose="020B0604020202020204" pitchFamily="34" charset="0"/>
              </a:rPr>
              <a:t>Подано 2 заявки, обе допущены. Заявитель оспаривает допуск победителя, так как в его заявке приложена выписка из РРПП без указания кол-ва баллов и с иным кодом ОКПД2 (25.99.24.120, Рамки для фотографий, картин или аналогичных изделий из недрагоценных металлов). Жалоба заявителя обоснована, Заказчик обратился в суд</a:t>
            </a:r>
          </a:p>
        </p:txBody>
      </p:sp>
      <p:sp>
        <p:nvSpPr>
          <p:cNvPr id="6" name="TextBox 5">
            <a:extLst>
              <a:ext uri="{FF2B5EF4-FFF2-40B4-BE49-F238E27FC236}">
                <a16:creationId xmlns:a16="http://schemas.microsoft.com/office/drawing/2014/main" id="{68A02EE8-58C5-80CE-6B5E-92023A54DD37}"/>
              </a:ext>
            </a:extLst>
          </p:cNvPr>
          <p:cNvSpPr txBox="1"/>
          <p:nvPr/>
        </p:nvSpPr>
        <p:spPr>
          <a:xfrm>
            <a:off x="548632" y="3986524"/>
            <a:ext cx="11329850" cy="954107"/>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В удовлетворении требований отказать.</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Указанный в выписке из РРПП код ОКПД2 указывает на иные характеристики товара, не соответствующие требованиям заказчика (недрагоценные металлы вместо пластмассы). Заявка должна была быть признана несоответствующей требованиям.</a:t>
            </a:r>
          </a:p>
        </p:txBody>
      </p:sp>
      <p:sp>
        <p:nvSpPr>
          <p:cNvPr id="8" name="Прямоугольник 7">
            <a:extLst>
              <a:ext uri="{FF2B5EF4-FFF2-40B4-BE49-F238E27FC236}">
                <a16:creationId xmlns:a16="http://schemas.microsoft.com/office/drawing/2014/main" id="{2F59EFFB-1857-F080-1A71-9B319A728FA9}"/>
              </a:ext>
            </a:extLst>
          </p:cNvPr>
          <p:cNvSpPr/>
          <p:nvPr/>
        </p:nvSpPr>
        <p:spPr>
          <a:xfrm>
            <a:off x="548632" y="1582756"/>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ОКПД2</a:t>
            </a:r>
          </a:p>
        </p:txBody>
      </p:sp>
    </p:spTree>
    <p:extLst>
      <p:ext uri="{BB962C8B-B14F-4D97-AF65-F5344CB8AC3E}">
        <p14:creationId xmlns:p14="http://schemas.microsoft.com/office/powerpoint/2010/main" val="279084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7230F-6E58-A365-4107-932B330165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A70932-D6CE-688A-D96F-B1CD3A1A8708}"/>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Арбитражного суда Забайкальского края от 05.02.2026 года по делу №А78-6802/2025</a:t>
            </a:r>
          </a:p>
        </p:txBody>
      </p:sp>
      <p:pic>
        <p:nvPicPr>
          <p:cNvPr id="12" name="Рисунок 11">
            <a:extLst>
              <a:ext uri="{FF2B5EF4-FFF2-40B4-BE49-F238E27FC236}">
                <a16:creationId xmlns:a16="http://schemas.microsoft.com/office/drawing/2014/main" id="{859E7C1D-3125-6D21-9815-24F0A58966BA}"/>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5A4EF881-732F-C267-E112-2409D465275C}"/>
              </a:ext>
            </a:extLst>
          </p:cNvPr>
          <p:cNvSpPr txBox="1"/>
          <p:nvPr/>
        </p:nvSpPr>
        <p:spPr>
          <a:xfrm>
            <a:off x="548632" y="1508285"/>
            <a:ext cx="11329850" cy="1815882"/>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 №0891200000625003232, приобретение наборов белья. </a:t>
            </a:r>
          </a:p>
          <a:p>
            <a:r>
              <a:rPr lang="ru-RU" sz="1400" dirty="0">
                <a:latin typeface="Arial" panose="020B0604020202020204" pitchFamily="34" charset="0"/>
              </a:rPr>
              <a:t>Установлен запрет, код ОКПД2 14.12.30.190</a:t>
            </a:r>
          </a:p>
          <a:p>
            <a:r>
              <a:rPr lang="ru-RU" sz="1400" dirty="0">
                <a:latin typeface="Arial" panose="020B0604020202020204" pitchFamily="34" charset="0"/>
              </a:rPr>
              <a:t>На участие подано 6 заявок, все отклонены, так как не содержали документы, подтверждающие страну происхождения.</a:t>
            </a:r>
          </a:p>
          <a:p>
            <a:r>
              <a:rPr lang="ru-RU" sz="1400" dirty="0">
                <a:latin typeface="Arial" panose="020B0604020202020204" pitchFamily="34" charset="0"/>
              </a:rPr>
              <a:t>Заявитель обжаловал в УФАС решение комиссии, так как его заявка содержала предложение о поставке российского товара - комплекта белья и одежды стерильный для операционных по ТУ 9398-010-18603495-2010, регистрационное удостоверение № ФСР 2011/12250 от 03.11.2011, код ОКПД 2 32.50.50.190, внесенный в Реестр российской промышленной продукции 12.04.2023 (со сроком действия до 11.04.2026). </a:t>
            </a:r>
          </a:p>
          <a:p>
            <a:r>
              <a:rPr lang="ru-RU" sz="1400" dirty="0">
                <a:latin typeface="Arial" panose="020B0604020202020204" pitchFamily="34" charset="0"/>
              </a:rPr>
              <a:t>Жалоба в УФАС была признана необоснованной, заявитель обратился в суд</a:t>
            </a:r>
          </a:p>
        </p:txBody>
      </p:sp>
      <p:sp>
        <p:nvSpPr>
          <p:cNvPr id="6" name="TextBox 5">
            <a:extLst>
              <a:ext uri="{FF2B5EF4-FFF2-40B4-BE49-F238E27FC236}">
                <a16:creationId xmlns:a16="http://schemas.microsoft.com/office/drawing/2014/main" id="{4231775A-EB0E-3BE6-981E-BC22DA90F80F}"/>
              </a:ext>
            </a:extLst>
          </p:cNvPr>
          <p:cNvSpPr txBox="1"/>
          <p:nvPr/>
        </p:nvSpPr>
        <p:spPr>
          <a:xfrm>
            <a:off x="548632" y="3506789"/>
            <a:ext cx="11329850" cy="2246769"/>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В удовлетворении требований отказать.</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Заказчиком заявлен код КТРУ 14.12.30.190-00000020, Постановлением 719 для кода 14.12.30.190 установлены требования о достижении определенного количества баллов (поз. 53 примечаний). В номере РЗ, предоставленном участником, сведения о баллах отсутствуют.</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Несоответствие кода ОКПД2 в реестровой записи и извещении, отсутствие баллов (рассчитанных для кода, указанного в извещении) послужило правомерным основанием для отклонения заявки.</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Аналогичное решение – Седьмой арбитражный апелляционный суд по делу А27-10284/2025 от 05.02.2026 г. </a:t>
            </a:r>
          </a:p>
        </p:txBody>
      </p:sp>
      <p:sp>
        <p:nvSpPr>
          <p:cNvPr id="8" name="Прямоугольник 7">
            <a:extLst>
              <a:ext uri="{FF2B5EF4-FFF2-40B4-BE49-F238E27FC236}">
                <a16:creationId xmlns:a16="http://schemas.microsoft.com/office/drawing/2014/main" id="{EF697B67-3766-DE05-9F34-82B6A9655372}"/>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ОКПД2</a:t>
            </a:r>
          </a:p>
        </p:txBody>
      </p:sp>
    </p:spTree>
    <p:extLst>
      <p:ext uri="{BB962C8B-B14F-4D97-AF65-F5344CB8AC3E}">
        <p14:creationId xmlns:p14="http://schemas.microsoft.com/office/powerpoint/2010/main" val="23594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A351-184F-261A-F2DE-0E810938E28D}"/>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798EF667-F783-F5C4-893F-EEDD1BA3421A}"/>
              </a:ext>
            </a:extLst>
          </p:cNvPr>
          <p:cNvSpPr/>
          <p:nvPr/>
        </p:nvSpPr>
        <p:spPr>
          <a:xfrm>
            <a:off x="358491" y="2755785"/>
            <a:ext cx="11709890" cy="906851"/>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Arial" panose="020B0604020202020204" pitchFamily="34" charset="0"/>
                <a:cs typeface="Arial" panose="020B0604020202020204" pitchFamily="34" charset="0"/>
              </a:rPr>
              <a:t>Значимые изменения в 2026 году: с 1 января 2026 года</a:t>
            </a:r>
          </a:p>
        </p:txBody>
      </p:sp>
      <p:pic>
        <p:nvPicPr>
          <p:cNvPr id="4" name="Рисунок 3">
            <a:extLst>
              <a:ext uri="{FF2B5EF4-FFF2-40B4-BE49-F238E27FC236}">
                <a16:creationId xmlns:a16="http://schemas.microsoft.com/office/drawing/2014/main" id="{ECF31EA6-2A52-EAF2-DDA6-034E0AA38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78686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15AFB-D9E2-CBB7-33A2-8E69C4DC90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B2E6A2-DE41-DCBD-2653-25C2A89765B7}"/>
              </a:ext>
            </a:extLst>
          </p:cNvPr>
          <p:cNvSpPr txBox="1"/>
          <p:nvPr/>
        </p:nvSpPr>
        <p:spPr>
          <a:xfrm>
            <a:off x="4766733" y="679332"/>
            <a:ext cx="7111751" cy="646331"/>
          </a:xfrm>
          <a:prstGeom prst="rect">
            <a:avLst/>
          </a:prstGeom>
          <a:solidFill>
            <a:schemeClr val="bg1"/>
          </a:solidFill>
          <a:ln w="38100">
            <a:solidFill>
              <a:srgbClr val="E97132"/>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Арбитражного суда Вологодской области от 26.01.2026 года по делу №А13-11986/2025</a:t>
            </a:r>
          </a:p>
        </p:txBody>
      </p:sp>
      <p:pic>
        <p:nvPicPr>
          <p:cNvPr id="12" name="Рисунок 11">
            <a:extLst>
              <a:ext uri="{FF2B5EF4-FFF2-40B4-BE49-F238E27FC236}">
                <a16:creationId xmlns:a16="http://schemas.microsoft.com/office/drawing/2014/main" id="{A00B192E-387C-5F7D-3159-2CE0BB5C3F36}"/>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74A16640-8E0B-6356-4673-9A1F750B718D}"/>
              </a:ext>
            </a:extLst>
          </p:cNvPr>
          <p:cNvSpPr txBox="1"/>
          <p:nvPr/>
        </p:nvSpPr>
        <p:spPr>
          <a:xfrm>
            <a:off x="548632" y="1450237"/>
            <a:ext cx="11329850" cy="2677656"/>
          </a:xfrm>
          <a:prstGeom prst="rect">
            <a:avLst/>
          </a:prstGeom>
          <a:noFill/>
          <a:ln w="38100">
            <a:solidFill>
              <a:srgbClr val="E97132"/>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a:t>
            </a:r>
            <a:r>
              <a:rPr lang="ru-RU" sz="1400" b="1" dirty="0">
                <a:latin typeface="Arial" panose="020B0604020202020204" pitchFamily="34" charset="0"/>
              </a:rPr>
              <a:t> </a:t>
            </a:r>
            <a:r>
              <a:rPr lang="ru-RU" sz="1400" dirty="0">
                <a:latin typeface="Arial" panose="020B0604020202020204" pitchFamily="34" charset="0"/>
              </a:rPr>
              <a:t>№ 0130600041625000073, поставка трактора, навесного и прицепного оборудования. </a:t>
            </a:r>
          </a:p>
          <a:p>
            <a:r>
              <a:rPr lang="ru-RU" sz="1400" dirty="0">
                <a:latin typeface="Arial" panose="020B0604020202020204" pitchFamily="34" charset="0"/>
              </a:rPr>
              <a:t>Закупаются:</a:t>
            </a:r>
          </a:p>
          <a:p>
            <a:r>
              <a:rPr lang="ru-RU" sz="1400" dirty="0">
                <a:latin typeface="Arial" panose="020B0604020202020204" pitchFamily="34" charset="0"/>
              </a:rPr>
              <a:t>Трактор 28.30.20.000-00000031, запрет</a:t>
            </a:r>
          </a:p>
          <a:p>
            <a:r>
              <a:rPr lang="ru-RU" sz="1400" dirty="0">
                <a:latin typeface="Arial" panose="020B0604020202020204" pitchFamily="34" charset="0"/>
              </a:rPr>
              <a:t>Фронтальный погрузчик 28.22.18.246, преимущество</a:t>
            </a:r>
          </a:p>
          <a:p>
            <a:r>
              <a:rPr lang="ru-RU" sz="1400" dirty="0">
                <a:latin typeface="Arial" panose="020B0604020202020204" pitchFamily="34" charset="0"/>
              </a:rPr>
              <a:t>Бульдозерный отвал 28.92.28.110-00000001, запрет</a:t>
            </a:r>
          </a:p>
          <a:p>
            <a:r>
              <a:rPr lang="ru-RU" sz="1400" dirty="0">
                <a:latin typeface="Arial" panose="020B0604020202020204" pitchFamily="34" charset="0"/>
              </a:rPr>
              <a:t>Прицеп 29.20.23.110-00000011, запрет</a:t>
            </a:r>
          </a:p>
          <a:p>
            <a:r>
              <a:rPr lang="ru-RU" sz="1400" dirty="0">
                <a:latin typeface="Arial" panose="020B0604020202020204" pitchFamily="34" charset="0"/>
              </a:rPr>
              <a:t>Участником предложены товары:</a:t>
            </a:r>
          </a:p>
          <a:p>
            <a:r>
              <a:rPr lang="ru-RU" sz="1400" dirty="0">
                <a:latin typeface="Arial" panose="020B0604020202020204" pitchFamily="34" charset="0"/>
              </a:rPr>
              <a:t>- с наименованием «Трактор» и номером РЗ 10350089 на товар «Машина дорожная, модели ЧЛМЗ МД.03» с кодом ОКПД2 29.10.59.130. Сведения о количестве балов отсутствуют</a:t>
            </a:r>
          </a:p>
          <a:p>
            <a:r>
              <a:rPr lang="ru-RU" sz="1400" dirty="0">
                <a:latin typeface="Arial" panose="020B0604020202020204" pitchFamily="34" charset="0"/>
              </a:rPr>
              <a:t>- с наименованием Бульдозерный отвал и номером РЗ 10350089 на товар «Машина дорожная, модели ЧЛМЗ МД.03 с кодом ОКПД2 29.10.59.130»</a:t>
            </a:r>
          </a:p>
          <a:p>
            <a:r>
              <a:rPr lang="ru-RU" sz="1400" dirty="0">
                <a:latin typeface="Arial" panose="020B0604020202020204" pitchFamily="34" charset="0"/>
              </a:rPr>
              <a:t>Заявка отклонена. Подана жалоба на действия комиссии, признана обоснованной, Заказчик обратился в суд</a:t>
            </a:r>
          </a:p>
        </p:txBody>
      </p:sp>
      <p:sp>
        <p:nvSpPr>
          <p:cNvPr id="6" name="TextBox 5">
            <a:extLst>
              <a:ext uri="{FF2B5EF4-FFF2-40B4-BE49-F238E27FC236}">
                <a16:creationId xmlns:a16="http://schemas.microsoft.com/office/drawing/2014/main" id="{AA788E23-AECE-5587-2F13-C83C38E84E95}"/>
              </a:ext>
            </a:extLst>
          </p:cNvPr>
          <p:cNvSpPr txBox="1"/>
          <p:nvPr/>
        </p:nvSpPr>
        <p:spPr>
          <a:xfrm>
            <a:off x="548632" y="4266963"/>
            <a:ext cx="11329850" cy="2462213"/>
          </a:xfrm>
          <a:prstGeom prst="rect">
            <a:avLst/>
          </a:prstGeom>
          <a:noFill/>
          <a:ln w="38100">
            <a:solidFill>
              <a:srgbClr val="E97132"/>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В удовлетворении требований – отказать.</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Условия принадлежности товара к Постановлению № 719 определены кодом ОКПД2 на предлагаемый к поставке товар, который в свою очередь, может иметь отличный код ОКПД2 от установленного в составе извещения о проведении закупочной процедуры, однако иметь характеристики, соответствующие требованиям. Суд полагает, что указание в извещении о запросе котировок кода ОКПД2 28.30.2 «Тракторы для сельского хозяйства», тогда как согласно описанию предмета закупки для нужд заказчика полностью подпадает также и транспортные средства по коду ОКПД2 29.10.59.130 «Средства транспортные для коммунального хозяйства и содержания дорог», существенно ограничивает возможность других субъектов предпринимательской деятельности для участия в закупке техники с другим ОКДП.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Участником предложен товар с кодами ОКПД2, не требующими достижения определенного количества баллов.</a:t>
            </a:r>
          </a:p>
        </p:txBody>
      </p:sp>
      <p:sp>
        <p:nvSpPr>
          <p:cNvPr id="8" name="Прямоугольник 7">
            <a:extLst>
              <a:ext uri="{FF2B5EF4-FFF2-40B4-BE49-F238E27FC236}">
                <a16:creationId xmlns:a16="http://schemas.microsoft.com/office/drawing/2014/main" id="{C6E91F73-9B91-F349-E0D2-80CCA4EA6912}"/>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ОКПД2</a:t>
            </a:r>
          </a:p>
        </p:txBody>
      </p:sp>
    </p:spTree>
    <p:extLst>
      <p:ext uri="{BB962C8B-B14F-4D97-AF65-F5344CB8AC3E}">
        <p14:creationId xmlns:p14="http://schemas.microsoft.com/office/powerpoint/2010/main" val="189390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BE03-5635-3892-0E5A-CA9696E182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95FEE3-994F-60B1-35C9-8EB0647180D1}"/>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Определение Восьмого арбитражного апелляционного суда  от 17.02.2026 года по делу №А81-5508/2025</a:t>
            </a:r>
          </a:p>
        </p:txBody>
      </p:sp>
      <p:pic>
        <p:nvPicPr>
          <p:cNvPr id="12" name="Рисунок 11">
            <a:extLst>
              <a:ext uri="{FF2B5EF4-FFF2-40B4-BE49-F238E27FC236}">
                <a16:creationId xmlns:a16="http://schemas.microsoft.com/office/drawing/2014/main" id="{05D708F7-30E0-CA2E-D3CA-3B89B0472C87}"/>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A0E4EB61-3F7A-12B7-5A0B-FECFCB381488}"/>
              </a:ext>
            </a:extLst>
          </p:cNvPr>
          <p:cNvSpPr txBox="1"/>
          <p:nvPr/>
        </p:nvSpPr>
        <p:spPr>
          <a:xfrm>
            <a:off x="548632" y="1499818"/>
            <a:ext cx="11329850" cy="954107"/>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 № 0190200000325005438, поставка стерилизатора парового, установлен запрет</a:t>
            </a:r>
          </a:p>
          <a:p>
            <a:r>
              <a:rPr lang="ru-RU" sz="1400" dirty="0">
                <a:latin typeface="Arial" panose="020B0604020202020204" pitchFamily="34" charset="0"/>
              </a:rPr>
              <a:t>Заявитель обратился в суд с иском о признании недействительными итогов аукциона, заключенного контракта и понуждении заключения контракта с ним. По мнению заявителя предоставленная победителем реестровая запись не подтверждает происхождение товара</a:t>
            </a:r>
          </a:p>
        </p:txBody>
      </p:sp>
      <p:sp>
        <p:nvSpPr>
          <p:cNvPr id="6" name="TextBox 5">
            <a:extLst>
              <a:ext uri="{FF2B5EF4-FFF2-40B4-BE49-F238E27FC236}">
                <a16:creationId xmlns:a16="http://schemas.microsoft.com/office/drawing/2014/main" id="{4F4C63EF-C1AE-5EE4-D402-F56FCCBEEA7B}"/>
              </a:ext>
            </a:extLst>
          </p:cNvPr>
          <p:cNvSpPr txBox="1"/>
          <p:nvPr/>
        </p:nvSpPr>
        <p:spPr>
          <a:xfrm>
            <a:off x="548632" y="2628080"/>
            <a:ext cx="11329850" cy="3539430"/>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В удовлетворении требований отказать.</a:t>
            </a:r>
          </a:p>
          <a:p>
            <a:r>
              <a:rPr lang="ru-RU" sz="1400" dirty="0">
                <a:latin typeface="Arial" panose="020B0604020202020204" pitchFamily="34" charset="0"/>
                <a:cs typeface="Arial" panose="020B0604020202020204" pitchFamily="34" charset="0"/>
              </a:rPr>
              <a:t>Победителем в заявке предложен автоклав медицинский «БАЛТСТЕР Б», вариант исполнения: автоклав медицинский горизонтальный двухдверный </a:t>
            </a:r>
            <a:r>
              <a:rPr lang="ru-RU" sz="1400" u="sng" dirty="0">
                <a:latin typeface="Arial" panose="020B0604020202020204" pitchFamily="34" charset="0"/>
                <a:cs typeface="Arial" panose="020B0604020202020204" pitchFamily="34" charset="0"/>
              </a:rPr>
              <a:t>«БАЛТСТЕР Б700-Д2»</a:t>
            </a:r>
            <a:r>
              <a:rPr lang="ru-RU" sz="1400" dirty="0">
                <a:latin typeface="Arial" panose="020B0604020202020204" pitchFamily="34" charset="0"/>
                <a:cs typeface="Arial" panose="020B0604020202020204" pitchFamily="34" charset="0"/>
              </a:rPr>
              <a:t>. В каталоге ГИСП имеются товары: «Автоклав медицинский «БАЛТСТЕР Б» варианты исполнения: автоклав медицинский вертикальный «БАЛТСТЕР Б-100» (реестровый номер 10582735); «Автоклав медицинский «БАЛТСТЕР» вариант исполнения: автоклав «БАЛТСТЕР-50» (реестровый номер 10582736); «Автоклав медицинский «БАЛТСТЕР» вариант исполнения: автоклав «БАЛТСТЕР-30» (реестровый номер 10582737). Наименование предприятия: АО «</a:t>
            </a:r>
            <a:r>
              <a:rPr lang="ru-RU" sz="1400" dirty="0" err="1">
                <a:latin typeface="Arial" panose="020B0604020202020204" pitchFamily="34" charset="0"/>
                <a:cs typeface="Arial" panose="020B0604020202020204" pitchFamily="34" charset="0"/>
              </a:rPr>
              <a:t>Медитек</a:t>
            </a:r>
            <a:r>
              <a:rPr lang="ru-RU" sz="1400" dirty="0">
                <a:latin typeface="Arial" panose="020B0604020202020204" pitchFamily="34" charset="0"/>
                <a:cs typeface="Arial" panose="020B0604020202020204" pitchFamily="34" charset="0"/>
              </a:rPr>
              <a:t> «Знамя Труда». </a:t>
            </a:r>
          </a:p>
          <a:p>
            <a:r>
              <a:rPr lang="ru-RU" sz="1400" dirty="0">
                <a:latin typeface="Arial" panose="020B0604020202020204" pitchFamily="34" charset="0"/>
                <a:cs typeface="Arial" panose="020B0604020202020204" pitchFamily="34" charset="0"/>
              </a:rPr>
              <a:t>То есть внесенные в ГИСП модификации товара (БАЛТСТЕР Б-100, БАЛТСТЕР-50, БАЛТСТЕР-30) не соответствуют модификации, предложенной в заявке.</a:t>
            </a:r>
          </a:p>
          <a:p>
            <a:r>
              <a:rPr lang="ru-RU" sz="1400" dirty="0">
                <a:latin typeface="Arial" panose="020B0604020202020204" pitchFamily="34" charset="0"/>
                <a:cs typeface="Arial" panose="020B0604020202020204" pitchFamily="34" charset="0"/>
              </a:rPr>
              <a:t>Однако, судом принято во внимание письмо Минпромторга России от 04.10.2023 № 106238/12, согласно которому информация </a:t>
            </a:r>
            <a:r>
              <a:rPr lang="ru-RU" sz="1400" u="sng" dirty="0">
                <a:latin typeface="Arial" panose="020B0604020202020204" pitchFamily="34" charset="0"/>
                <a:cs typeface="Arial" panose="020B0604020202020204" pitchFamily="34" charset="0"/>
              </a:rPr>
              <a:t>из каталога ГИСП</a:t>
            </a:r>
            <a:r>
              <a:rPr lang="ru-RU" sz="1400" dirty="0">
                <a:latin typeface="Arial" panose="020B0604020202020204" pitchFamily="34" charset="0"/>
                <a:cs typeface="Arial" panose="020B0604020202020204" pitchFamily="34" charset="0"/>
              </a:rPr>
              <a:t> может содержать отличную информацию от той, которая была внесена в реестр, и носить ознакомительный характер. А также учтено предоставленное РУ от 19.12.2022 № РЗН 2022/19182 на медицинское изделие: автоклав медицинский «БАЛСТЕР Б» по ТУ 32.50.12-027-61014306-2022, производитель: АО «</a:t>
            </a:r>
            <a:r>
              <a:rPr lang="ru-RU" sz="1400" dirty="0" err="1">
                <a:latin typeface="Arial" panose="020B0604020202020204" pitchFamily="34" charset="0"/>
                <a:cs typeface="Arial" panose="020B0604020202020204" pitchFamily="34" charset="0"/>
              </a:rPr>
              <a:t>Медитек</a:t>
            </a:r>
            <a:r>
              <a:rPr lang="ru-RU" sz="1400" dirty="0">
                <a:latin typeface="Arial" panose="020B0604020202020204" pitchFamily="34" charset="0"/>
                <a:cs typeface="Arial" panose="020B0604020202020204" pitchFamily="34" charset="0"/>
              </a:rPr>
              <a:t> «Знамя Труда», место производства медицинского изделия: Россия. Согласно приложению к названному регистрационному удостоверению, автоклав медицинский горизонтальный двухдверный «БАЛТСТЕР Б-700-Д2» (пункт 19) является вариантом исполнения медицинского изделия автоклав медицинский «БАЛСТЕР Б» по ТУ 32.50.12-027-61014306-2022.</a:t>
            </a:r>
          </a:p>
        </p:txBody>
      </p:sp>
      <p:sp>
        <p:nvSpPr>
          <p:cNvPr id="8" name="Прямоугольник 7">
            <a:extLst>
              <a:ext uri="{FF2B5EF4-FFF2-40B4-BE49-F238E27FC236}">
                <a16:creationId xmlns:a16="http://schemas.microsoft.com/office/drawing/2014/main" id="{F931AFFF-9DDC-76B6-7F2B-0567CC8DAD3A}"/>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характеристики</a:t>
            </a:r>
          </a:p>
        </p:txBody>
      </p:sp>
    </p:spTree>
    <p:extLst>
      <p:ext uri="{BB962C8B-B14F-4D97-AF65-F5344CB8AC3E}">
        <p14:creationId xmlns:p14="http://schemas.microsoft.com/office/powerpoint/2010/main" val="27941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D1F7-7529-9AB4-5C13-1DEFEF49D9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2CB3A7-73A0-AD51-EB55-B7DA6C7B308A}"/>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Восьмого арбитражного апелляционного суда 29.05.2026 года по делу № А40-256132/25-84-2102</a:t>
            </a:r>
          </a:p>
        </p:txBody>
      </p:sp>
      <p:pic>
        <p:nvPicPr>
          <p:cNvPr id="12" name="Рисунок 11">
            <a:extLst>
              <a:ext uri="{FF2B5EF4-FFF2-40B4-BE49-F238E27FC236}">
                <a16:creationId xmlns:a16="http://schemas.microsoft.com/office/drawing/2014/main" id="{3B5DE389-8335-610B-9434-15DFDF4C5CAA}"/>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CF206F12-7194-D386-8739-90347AA4101C}"/>
              </a:ext>
            </a:extLst>
          </p:cNvPr>
          <p:cNvSpPr txBox="1"/>
          <p:nvPr/>
        </p:nvSpPr>
        <p:spPr>
          <a:xfrm>
            <a:off x="548632" y="1607540"/>
            <a:ext cx="11329850" cy="954107"/>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 № 32515066159 (223-ФЗ). Закупаются самоклеящиеся пакеты для документов</a:t>
            </a:r>
          </a:p>
          <a:p>
            <a:r>
              <a:rPr lang="ru-RU" sz="1400" dirty="0">
                <a:latin typeface="Arial" panose="020B0604020202020204" pitchFamily="34" charset="0"/>
              </a:rPr>
              <a:t>Установлено ограничение</a:t>
            </a:r>
          </a:p>
          <a:p>
            <a:r>
              <a:rPr lang="ru-RU" sz="1400" dirty="0">
                <a:latin typeface="Arial" panose="020B0604020202020204" pitchFamily="34" charset="0"/>
              </a:rPr>
              <a:t>На участие в закупке подано 3 заявки, две из которых отклонены по причине предложения иностранного товара. Один из отклоненных участников подал жалобу, она признана обоснованной. Заказчик обратился в суд</a:t>
            </a:r>
          </a:p>
        </p:txBody>
      </p:sp>
      <p:sp>
        <p:nvSpPr>
          <p:cNvPr id="6" name="TextBox 5">
            <a:extLst>
              <a:ext uri="{FF2B5EF4-FFF2-40B4-BE49-F238E27FC236}">
                <a16:creationId xmlns:a16="http://schemas.microsoft.com/office/drawing/2014/main" id="{452E2F76-5A49-81D6-F163-8BED00EEE88F}"/>
              </a:ext>
            </a:extLst>
          </p:cNvPr>
          <p:cNvSpPr txBox="1"/>
          <p:nvPr/>
        </p:nvSpPr>
        <p:spPr>
          <a:xfrm>
            <a:off x="548632" y="2843524"/>
            <a:ext cx="11329850" cy="3108543"/>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В удовлетворении требований – отказать.</a:t>
            </a:r>
          </a:p>
          <a:p>
            <a:r>
              <a:rPr lang="ru-RU" sz="1400" dirty="0">
                <a:latin typeface="Arial" panose="020B0604020202020204" pitchFamily="34" charset="0"/>
                <a:cs typeface="Arial" panose="020B0604020202020204" pitchFamily="34" charset="0"/>
              </a:rPr>
              <a:t>Единственным допущенным участником указан номер реестровой записи 10617419, в которой применен код ОКПД2 22.22.19.120 - Упаковка потребительская из комбинированных материалов на основе пластмасс (находится в подгруппе: 22.22.19 - Изделия упаковочные пластмассовые прочие). В то же время Заказчиком товар идентифицирован в Закупочной документации (п. 2.1, 2.2 Информационной карты) как: 22.22.11.190 - Мешки и сумки, включая конические, из полимеров этилена прочие Относящиеся к подгруппе: 22.22.11 - Мешки и сумки, включая конические, из полимеров этилена.</a:t>
            </a:r>
          </a:p>
          <a:p>
            <a:r>
              <a:rPr lang="ru-RU" sz="1400" dirty="0">
                <a:latin typeface="Arial" panose="020B0604020202020204" pitchFamily="34" charset="0"/>
                <a:cs typeface="Arial" panose="020B0604020202020204" pitchFamily="34" charset="0"/>
              </a:rPr>
              <a:t>УФАС, а также судом, принято во внимание, что представляемый товар поименован производителем как «Курьерский пакет прозрачный», между тем заказчику необходим «Самоклеящийся пакет для документов». </a:t>
            </a:r>
          </a:p>
          <a:p>
            <a:r>
              <a:rPr lang="ru-RU" sz="1400" dirty="0">
                <a:latin typeface="Arial" panose="020B0604020202020204" pitchFamily="34" charset="0"/>
                <a:cs typeface="Arial" panose="020B0604020202020204" pitchFamily="34" charset="0"/>
              </a:rPr>
              <a:t>Учитывая несоответствие не только по кодам ОКПД2, но и по техническим характеристикам предлагаемого изделия, сделать вывод о том, что представленный участником товар будет точно соответствовать потребности заказчика и требованиям Технического задания, затруднительно.</a:t>
            </a:r>
          </a:p>
          <a:p>
            <a:r>
              <a:rPr lang="ru-RU" sz="1400" dirty="0">
                <a:latin typeface="Arial" panose="020B0604020202020204" pitchFamily="34" charset="0"/>
                <a:cs typeface="Arial" panose="020B0604020202020204" pitchFamily="34" charset="0"/>
              </a:rPr>
              <a:t>Вместе с тем, УФАС установлено, что данный производитель (он же – участник) производит товар, полностью соответствующий ТЗ заказчика, однако, не имеющий номера РЗ. Очевидно, именно его намеревался поставлять участник. Однако, предоставленных им документов недостаточно для идентификации товара как произведенного на территории РФ.</a:t>
            </a:r>
          </a:p>
        </p:txBody>
      </p:sp>
      <p:sp>
        <p:nvSpPr>
          <p:cNvPr id="8" name="Прямоугольник 7">
            <a:extLst>
              <a:ext uri="{FF2B5EF4-FFF2-40B4-BE49-F238E27FC236}">
                <a16:creationId xmlns:a16="http://schemas.microsoft.com/office/drawing/2014/main" id="{82319779-0341-30E6-7D1F-10F96FD74C04}"/>
              </a:ext>
            </a:extLst>
          </p:cNvPr>
          <p:cNvSpPr/>
          <p:nvPr/>
        </p:nvSpPr>
        <p:spPr>
          <a:xfrm>
            <a:off x="548632" y="66349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и ОКПД2, и характеристики</a:t>
            </a:r>
          </a:p>
        </p:txBody>
      </p:sp>
      <p:sp>
        <p:nvSpPr>
          <p:cNvPr id="4" name="Прямоугольник 3">
            <a:extLst>
              <a:ext uri="{FF2B5EF4-FFF2-40B4-BE49-F238E27FC236}">
                <a16:creationId xmlns:a16="http://schemas.microsoft.com/office/drawing/2014/main" id="{9586240E-360A-7291-F2DF-2B293E7FECA5}"/>
              </a:ext>
            </a:extLst>
          </p:cNvPr>
          <p:cNvSpPr/>
          <p:nvPr/>
        </p:nvSpPr>
        <p:spPr>
          <a:xfrm>
            <a:off x="548632" y="6138333"/>
            <a:ext cx="11329850" cy="3430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Идет рассмотрение в суде апелляционной инстанции!!!</a:t>
            </a:r>
          </a:p>
        </p:txBody>
      </p:sp>
    </p:spTree>
    <p:extLst>
      <p:ext uri="{BB962C8B-B14F-4D97-AF65-F5344CB8AC3E}">
        <p14:creationId xmlns:p14="http://schemas.microsoft.com/office/powerpoint/2010/main" val="113924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60707-B91F-073F-E966-343F01546E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43B4DF-8825-0D6C-AC89-3FA6DEF88871}"/>
              </a:ext>
            </a:extLst>
          </p:cNvPr>
          <p:cNvSpPr txBox="1"/>
          <p:nvPr/>
        </p:nvSpPr>
        <p:spPr>
          <a:xfrm>
            <a:off x="4927597" y="1329756"/>
            <a:ext cx="6950885"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Постановление Тринадцатого арбитражного апелляционного суда о 30.04.2026 по делу №А26-8347/2025</a:t>
            </a:r>
          </a:p>
        </p:txBody>
      </p:sp>
      <p:pic>
        <p:nvPicPr>
          <p:cNvPr id="12" name="Рисунок 11">
            <a:extLst>
              <a:ext uri="{FF2B5EF4-FFF2-40B4-BE49-F238E27FC236}">
                <a16:creationId xmlns:a16="http://schemas.microsoft.com/office/drawing/2014/main" id="{BBFC9405-F3EA-A57C-E88A-64A2C66F2710}"/>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AF9B22FD-B7D6-225C-0A5A-04D00A25DA45}"/>
              </a:ext>
            </a:extLst>
          </p:cNvPr>
          <p:cNvSpPr txBox="1"/>
          <p:nvPr/>
        </p:nvSpPr>
        <p:spPr>
          <a:xfrm>
            <a:off x="548632" y="2474893"/>
            <a:ext cx="11329850" cy="954107"/>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rPr>
              <a:t>Закупка</a:t>
            </a:r>
            <a:r>
              <a:rPr lang="ru-RU" sz="1400" b="1" dirty="0">
                <a:latin typeface="Arial" panose="020B0604020202020204" pitchFamily="34" charset="0"/>
              </a:rPr>
              <a:t> </a:t>
            </a:r>
            <a:r>
              <a:rPr lang="ru-RU" sz="1400" dirty="0">
                <a:latin typeface="Arial" panose="020B0604020202020204" pitchFamily="34" charset="0"/>
              </a:rPr>
              <a:t>№0306100012425000130, поставка ходунков</a:t>
            </a:r>
          </a:p>
          <a:p>
            <a:r>
              <a:rPr lang="ru-RU" sz="1400" dirty="0">
                <a:latin typeface="Arial" panose="020B0604020202020204" pitchFamily="34" charset="0"/>
              </a:rPr>
              <a:t>Установлено ограничение</a:t>
            </a:r>
          </a:p>
          <a:p>
            <a:r>
              <a:rPr lang="ru-RU" sz="1400" dirty="0">
                <a:latin typeface="Arial" panose="020B0604020202020204" pitchFamily="34" charset="0"/>
              </a:rPr>
              <a:t>На участие в закупке подано 2 заявки, одна отклонена в связи с применением ограничения (товар – Китай)</a:t>
            </a:r>
          </a:p>
          <a:p>
            <a:r>
              <a:rPr lang="ru-RU" sz="1400" dirty="0">
                <a:latin typeface="Arial" panose="020B0604020202020204" pitchFamily="34" charset="0"/>
              </a:rPr>
              <a:t>Заявитель обратился с жалобой, она признана обоснованной. Заказчик обратился в суд</a:t>
            </a:r>
          </a:p>
        </p:txBody>
      </p:sp>
      <p:sp>
        <p:nvSpPr>
          <p:cNvPr id="6" name="TextBox 5">
            <a:extLst>
              <a:ext uri="{FF2B5EF4-FFF2-40B4-BE49-F238E27FC236}">
                <a16:creationId xmlns:a16="http://schemas.microsoft.com/office/drawing/2014/main" id="{B5A50941-9DEF-4C59-22EA-2D7FD8C431D0}"/>
              </a:ext>
            </a:extLst>
          </p:cNvPr>
          <p:cNvSpPr txBox="1"/>
          <p:nvPr/>
        </p:nvSpPr>
        <p:spPr>
          <a:xfrm>
            <a:off x="548632" y="3935724"/>
            <a:ext cx="11329850" cy="1600438"/>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В удовлетворении требований – отказать.</a:t>
            </a:r>
          </a:p>
          <a:p>
            <a:r>
              <a:rPr lang="ru-RU" sz="1400" dirty="0">
                <a:latin typeface="Arial" panose="020B0604020202020204" pitchFamily="34" charset="0"/>
                <a:cs typeface="Arial" panose="020B0604020202020204" pitchFamily="34" charset="0"/>
              </a:rPr>
              <a:t>В заявке допущенного участника представлены регистрационные удостоверения на медицинское изделие от 17.04.2014 № ФСР 20210/08313, от 21.04.2014 № ФСР 2010/08312 (производитель ООО «НПФ «Галатея») и номера реестровых записей из реестра российской промышленной продукции 10445770 и 10445771 производителя АО «Московское </a:t>
            </a:r>
            <a:r>
              <a:rPr lang="ru-RU" sz="1400" dirty="0" err="1">
                <a:latin typeface="Arial" panose="020B0604020202020204" pitchFamily="34" charset="0"/>
                <a:cs typeface="Arial" panose="020B0604020202020204" pitchFamily="34" charset="0"/>
              </a:rPr>
              <a:t>протезноортопедическое</a:t>
            </a:r>
            <a:r>
              <a:rPr lang="ru-RU" sz="1400" dirty="0">
                <a:latin typeface="Arial" panose="020B0604020202020204" pitchFamily="34" charset="0"/>
                <a:cs typeface="Arial" panose="020B0604020202020204" pitchFamily="34" charset="0"/>
              </a:rPr>
              <a:t> предприятие». </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Так как ни одним из участников не предоставлены документы, подтверждающие страну происхождения товара РФ/ЕАЭС, все заявки должны были быть допущены</a:t>
            </a:r>
          </a:p>
        </p:txBody>
      </p:sp>
      <p:sp>
        <p:nvSpPr>
          <p:cNvPr id="8" name="Прямоугольник 7">
            <a:extLst>
              <a:ext uri="{FF2B5EF4-FFF2-40B4-BE49-F238E27FC236}">
                <a16:creationId xmlns:a16="http://schemas.microsoft.com/office/drawing/2014/main" id="{7094D9D6-3C58-022B-97B9-B9D65F87935B}"/>
              </a:ext>
            </a:extLst>
          </p:cNvPr>
          <p:cNvSpPr/>
          <p:nvPr/>
        </p:nvSpPr>
        <p:spPr>
          <a:xfrm>
            <a:off x="548632" y="1321838"/>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Проверка реестровой записи – производитель</a:t>
            </a:r>
          </a:p>
        </p:txBody>
      </p:sp>
    </p:spTree>
    <p:extLst>
      <p:ext uri="{BB962C8B-B14F-4D97-AF65-F5344CB8AC3E}">
        <p14:creationId xmlns:p14="http://schemas.microsoft.com/office/powerpoint/2010/main" val="2787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78DE-6AFC-4B8F-57F0-E6BA8C6417A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FCF4CFA-786F-94B7-4676-293B03EC77CE}"/>
              </a:ext>
            </a:extLst>
          </p:cNvPr>
          <p:cNvSpPr txBox="1"/>
          <p:nvPr/>
        </p:nvSpPr>
        <p:spPr>
          <a:xfrm>
            <a:off x="339099" y="935748"/>
            <a:ext cx="11513797" cy="1631216"/>
          </a:xfrm>
          <a:prstGeom prst="rect">
            <a:avLst/>
          </a:prstGeom>
          <a:solidFill>
            <a:srgbClr val="5B9BD5"/>
          </a:solidFill>
          <a:ln>
            <a:no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schemeClr val="bg1"/>
                </a:solidFill>
                <a:latin typeface="Arial" panose="020B0604020202020204" pitchFamily="34" charset="0"/>
                <a:cs typeface="Arial" panose="020B0604020202020204" pitchFamily="34" charset="0"/>
              </a:rPr>
              <a:t>Письмо Минфина России от 29.12.2025 № 24-01-06/127713 «О применении положений постановления Правительства Российской Федерации от 23 декабря 2024 г. № 1875 при осуществлении закупок товара, в том числе поставляемого заказчику при выполнении поставщиком (подрядчиком, исполнителем) закупаемых работ, оказании поставщиком (подрядчиком, исполнителем) закупаемых услуг»</a:t>
            </a:r>
          </a:p>
        </p:txBody>
      </p:sp>
      <p:pic>
        <p:nvPicPr>
          <p:cNvPr id="3" name="Рисунок 2">
            <a:extLst>
              <a:ext uri="{FF2B5EF4-FFF2-40B4-BE49-F238E27FC236}">
                <a16:creationId xmlns:a16="http://schemas.microsoft.com/office/drawing/2014/main" id="{EBCE7443-A9A9-ED01-FBEE-731F3E285E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0" name="TextBox 9">
            <a:extLst>
              <a:ext uri="{FF2B5EF4-FFF2-40B4-BE49-F238E27FC236}">
                <a16:creationId xmlns:a16="http://schemas.microsoft.com/office/drawing/2014/main" id="{E19E54FC-0D18-1556-FE9B-3262E3FD1F9A}"/>
              </a:ext>
            </a:extLst>
          </p:cNvPr>
          <p:cNvSpPr txBox="1"/>
          <p:nvPr/>
        </p:nvSpPr>
        <p:spPr>
          <a:xfrm>
            <a:off x="339099" y="2736765"/>
            <a:ext cx="11513797" cy="3739485"/>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 к товару, поставляемому заказчику (в том числе при выполнении поставщиком (подрядчиком, исполнителем) закупаемых заказчиком работ, оказании поставщиком (подрядчиком, исполнителем) закупаемых услуг), относится неделимая вещь.</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Учитывая изложенное, предусмотренные Постановлением № 1875 "защитные" меры распространяются на товар, который в совокупности:</a:t>
            </a:r>
          </a:p>
          <a:p>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фактически передается поставщиком (подрядчиком, исполнителем) заказчику, принимается и оплачивается заказчиком;</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является неделимой вещью (вещь, раздел которой в натуре невозможен без разрушения, повреждения вещи или изменения ее назначения и которая выступает в обороте как единый объект вещных прав, является неделимой вещью и в том случае, если она имеет составные части).</a:t>
            </a:r>
          </a:p>
          <a:p>
            <a:pPr>
              <a:spcBef>
                <a:spcPts val="600"/>
              </a:spcBef>
            </a:pPr>
            <a:endParaRPr lang="ru-RU"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5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AE69-9F31-3E6C-3DE9-DAE04F06234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F6E2A5D-8CAB-4D6C-B0FF-8A1063E0DAD3}"/>
              </a:ext>
            </a:extLst>
          </p:cNvPr>
          <p:cNvSpPr txBox="1"/>
          <p:nvPr/>
        </p:nvSpPr>
        <p:spPr>
          <a:xfrm>
            <a:off x="339099" y="935748"/>
            <a:ext cx="11513797" cy="1631216"/>
          </a:xfrm>
          <a:prstGeom prst="rect">
            <a:avLst/>
          </a:prstGeom>
          <a:solidFill>
            <a:srgbClr val="5B9BD5"/>
          </a:solidFill>
          <a:ln>
            <a:no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schemeClr val="bg1"/>
                </a:solidFill>
                <a:latin typeface="Arial" panose="020B0604020202020204" pitchFamily="34" charset="0"/>
                <a:cs typeface="Arial" panose="020B0604020202020204" pitchFamily="34" charset="0"/>
              </a:rPr>
              <a:t>Письмо Минфина России от 29.12.2025 № 24-01-06/127713 «О применении положений постановления Правительства Российской Федерации от 23 декабря 2024 г. № 1875 при осуществлении закупок товара, в том числе поставляемого заказчику при выполнении поставщиком (подрядчиком, исполнителем) закупаемых работ, оказании поставщиком (подрядчиком, исполнителем) закупаемых услуг»</a:t>
            </a:r>
          </a:p>
        </p:txBody>
      </p:sp>
      <p:pic>
        <p:nvPicPr>
          <p:cNvPr id="3" name="Рисунок 2">
            <a:extLst>
              <a:ext uri="{FF2B5EF4-FFF2-40B4-BE49-F238E27FC236}">
                <a16:creationId xmlns:a16="http://schemas.microsoft.com/office/drawing/2014/main" id="{69A3CA0B-97DA-E8F1-17E8-B3BE39B171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0" name="TextBox 9">
            <a:extLst>
              <a:ext uri="{FF2B5EF4-FFF2-40B4-BE49-F238E27FC236}">
                <a16:creationId xmlns:a16="http://schemas.microsoft.com/office/drawing/2014/main" id="{BBA180BD-0870-E1F9-85EB-27AEB75EA1F1}"/>
              </a:ext>
            </a:extLst>
          </p:cNvPr>
          <p:cNvSpPr txBox="1"/>
          <p:nvPr/>
        </p:nvSpPr>
        <p:spPr>
          <a:xfrm>
            <a:off x="339099" y="2736765"/>
            <a:ext cx="11513797" cy="2585323"/>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В частности, при закупках в сфере градостроительной деятельности с учетом положений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в сфере градостроительной деятельности (за исключением территориального планирования), являющегося приложением № 1 к приказу Минстроя России от 23 декабря 2019 г. № 841/</a:t>
            </a:r>
            <a:r>
              <a:rPr lang="ru-RU" dirty="0" err="1">
                <a:latin typeface="Arial" panose="020B0604020202020204" pitchFamily="34" charset="0"/>
                <a:cs typeface="Arial" panose="020B0604020202020204" pitchFamily="34" charset="0"/>
              </a:rPr>
              <a:t>пр</a:t>
            </a:r>
            <a:r>
              <a:rPr lang="ru-RU" dirty="0">
                <a:latin typeface="Arial" panose="020B0604020202020204" pitchFamily="34" charset="0"/>
                <a:cs typeface="Arial" panose="020B0604020202020204" pitchFamily="34" charset="0"/>
              </a:rPr>
              <a:t>, и позиции, изложенной в письме Минстроя России от 30 декабря 2021 г. № 58202-СМ/09, понятие поставляемого товара охватывает товар, который соответствует указанной в пункте 1 настоящего письма совокупности и при этом является учтенным в соответствии с положениями подпункта "б" пункта 31* вышеуказанного порядка оборудованием (оборудование, мебель, инвентарь).</a:t>
            </a:r>
            <a:endParaRPr lang="ru-RU" sz="1600" dirty="0">
              <a:solidFill>
                <a:schemeClr val="tx1"/>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44951312-24E1-DFC9-8460-36A13AD90505}"/>
              </a:ext>
            </a:extLst>
          </p:cNvPr>
          <p:cNvSpPr/>
          <p:nvPr/>
        </p:nvSpPr>
        <p:spPr>
          <a:xfrm>
            <a:off x="339099" y="5495827"/>
            <a:ext cx="11513797" cy="11594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400" dirty="0">
                <a:latin typeface="Arial" panose="020B0604020202020204" pitchFamily="34" charset="0"/>
                <a:cs typeface="Arial" panose="020B0604020202020204" pitchFamily="34" charset="0"/>
              </a:rPr>
              <a:t>*Отдельной строкой учитывается количество и стоимость оборудования, мебели, инвентаря с отражением страны их происхождения (далее - оборудование), поставляемых в рамках контракта, в случае, если оборудование в соответствии с законодательством Российской Федерации о бухгалтерском учете подлежит принятию к бухгалтерскому учету в качестве отдельного объекта основных средств. В иных случаях решение о выделении оборудования отдельной строкой принимается заказчиком.</a:t>
            </a:r>
            <a:endParaRPr lang="ru-RU" b="0" dirty="0">
              <a:effectLst/>
            </a:endParaRPr>
          </a:p>
        </p:txBody>
      </p:sp>
    </p:spTree>
    <p:extLst>
      <p:ext uri="{BB962C8B-B14F-4D97-AF65-F5344CB8AC3E}">
        <p14:creationId xmlns:p14="http://schemas.microsoft.com/office/powerpoint/2010/main" val="392785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B2DF-D04A-EC1A-C992-3D513ABB0AC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4A99DB7-1C18-E23D-1318-C71C14EE86BE}"/>
              </a:ext>
            </a:extLst>
          </p:cNvPr>
          <p:cNvSpPr txBox="1"/>
          <p:nvPr/>
        </p:nvSpPr>
        <p:spPr>
          <a:xfrm>
            <a:off x="339099" y="935748"/>
            <a:ext cx="11513797" cy="1631216"/>
          </a:xfrm>
          <a:prstGeom prst="rect">
            <a:avLst/>
          </a:prstGeom>
          <a:solidFill>
            <a:srgbClr val="5B9BD5"/>
          </a:solidFill>
          <a:ln>
            <a:no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schemeClr val="bg1"/>
                </a:solidFill>
                <a:latin typeface="Arial" panose="020B0604020202020204" pitchFamily="34" charset="0"/>
                <a:cs typeface="Arial" panose="020B0604020202020204" pitchFamily="34" charset="0"/>
              </a:rPr>
              <a:t>Письмо Минфина России от 29.12.2025 № 24-01-06/127713 «О применении положений постановления Правительства Российской Федерации от 23 декабря 2024 г. № 1875 при осуществлении закупок товара, в том числе поставляемого заказчику при выполнении поставщиком (подрядчиком, исполнителем) закупаемых работ, оказании поставщиком (подрядчиком, исполнителем) закупаемых услуг»</a:t>
            </a:r>
          </a:p>
        </p:txBody>
      </p:sp>
      <p:pic>
        <p:nvPicPr>
          <p:cNvPr id="3" name="Рисунок 2">
            <a:extLst>
              <a:ext uri="{FF2B5EF4-FFF2-40B4-BE49-F238E27FC236}">
                <a16:creationId xmlns:a16="http://schemas.microsoft.com/office/drawing/2014/main" id="{B91BFD3F-3E09-DE84-5F89-905E1303B3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0" name="TextBox 9">
            <a:extLst>
              <a:ext uri="{FF2B5EF4-FFF2-40B4-BE49-F238E27FC236}">
                <a16:creationId xmlns:a16="http://schemas.microsoft.com/office/drawing/2014/main" id="{E70574E9-4D49-6BF6-F710-A9B52F98958C}"/>
              </a:ext>
            </a:extLst>
          </p:cNvPr>
          <p:cNvSpPr txBox="1"/>
          <p:nvPr/>
        </p:nvSpPr>
        <p:spPr>
          <a:xfrm>
            <a:off x="339099" y="2736765"/>
            <a:ext cx="11513797" cy="3139321"/>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Товар без указанной в пункте 1 настоящего письма совокупности термином поставляемый товар не охватывается, соответственно, к такому товару предусмотренные Постановлением № 1875 "защитные" меры не применяются, в частности к:</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товару, который используется поставщиком (подрядчиком, исполнителем) при выполнении закупаемых работ, оказании закупаемых услуг и заказчику по результатам исполнения контракта (договора) не передается, например, экскаватор, используемый при выполнении закупаемых работ по строительству, или самолет, используемый при оказании закупаемых услуг воздушного транспорта;</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товару, потребляемому при выполнении закупаемых работ, оказании закупаемых услуг, например, природные (песок), искусственные (кирпич), вяжущие (цемент) строительные материалы при выполнении работ по строительству или расходные материалы, дезинфицирующие средства при оказании услуг по уборке.</a:t>
            </a:r>
          </a:p>
        </p:txBody>
      </p:sp>
    </p:spTree>
    <p:extLst>
      <p:ext uri="{BB962C8B-B14F-4D97-AF65-F5344CB8AC3E}">
        <p14:creationId xmlns:p14="http://schemas.microsoft.com/office/powerpoint/2010/main" val="71271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BB1C-3911-8CBE-9630-6F4D3F745AF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1772C86-BF67-8523-F85F-FB28E5E931E0}"/>
              </a:ext>
            </a:extLst>
          </p:cNvPr>
          <p:cNvSpPr txBox="1"/>
          <p:nvPr/>
        </p:nvSpPr>
        <p:spPr>
          <a:xfrm>
            <a:off x="339099" y="935748"/>
            <a:ext cx="11513797" cy="1631216"/>
          </a:xfrm>
          <a:prstGeom prst="rect">
            <a:avLst/>
          </a:prstGeom>
          <a:solidFill>
            <a:srgbClr val="5B9BD5"/>
          </a:solidFill>
          <a:ln>
            <a:no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schemeClr val="bg1"/>
                </a:solidFill>
                <a:latin typeface="Arial" panose="020B0604020202020204" pitchFamily="34" charset="0"/>
                <a:cs typeface="Arial" panose="020B0604020202020204" pitchFamily="34" charset="0"/>
              </a:rPr>
              <a:t>Письмо Минфина России от 29.12.2025 № 24-01-06/127713 «О применении положений постановления Правительства Российской Федерации от 23 декабря 2024 г. № 1875 при осуществлении закупок товара, в том числе поставляемого заказчику при выполнении поставщиком (подрядчиком, исполнителем) закупаемых работ, оказании поставщиком (подрядчиком, исполнителем) закупаемых услуг»</a:t>
            </a:r>
          </a:p>
        </p:txBody>
      </p:sp>
      <p:pic>
        <p:nvPicPr>
          <p:cNvPr id="3" name="Рисунок 2">
            <a:extLst>
              <a:ext uri="{FF2B5EF4-FFF2-40B4-BE49-F238E27FC236}">
                <a16:creationId xmlns:a16="http://schemas.microsoft.com/office/drawing/2014/main" id="{4C969337-70BF-9CFC-BC36-6569FDE418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0" name="TextBox 9">
            <a:extLst>
              <a:ext uri="{FF2B5EF4-FFF2-40B4-BE49-F238E27FC236}">
                <a16:creationId xmlns:a16="http://schemas.microsoft.com/office/drawing/2014/main" id="{253979DE-1B20-194F-5D84-7A162F75ED23}"/>
              </a:ext>
            </a:extLst>
          </p:cNvPr>
          <p:cNvSpPr txBox="1"/>
          <p:nvPr/>
        </p:nvSpPr>
        <p:spPr>
          <a:xfrm>
            <a:off x="339099" y="2736765"/>
            <a:ext cx="11513797" cy="3416320"/>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…если в объект закупки (предмет закупки) включен товар (в том числе поставляемый при выполнении поставщиком (подрядчиком, исполнителем) закупаемых заказчиком работ, оказании поставщиком (подрядчиком, исполнителем) закупаемых заказчиком услуг), который соответствует указанной в пункте 1 настоящего письма совокупности и на который распространяется Постановление № 1875, при осуществлении такой закупки применяется соответствующая предусмотренная Постановлением № 1875 "защитная" мера вне зависимости от:</a:t>
            </a:r>
          </a:p>
          <a:p>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кода по ОКПД 2, используемого при формировании информации и документов, предусмотренных Законом № 44-ФЗ, Законом № 223-ФЗ и (или) при описании объекта закупки (предмета закупки);</a:t>
            </a:r>
          </a:p>
          <a:p>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наименования предмета контракта (предмета договора), соответственно, наименования объекта закупки (предмета закупки).</a:t>
            </a:r>
          </a:p>
        </p:txBody>
      </p:sp>
    </p:spTree>
    <p:extLst>
      <p:ext uri="{BB962C8B-B14F-4D97-AF65-F5344CB8AC3E}">
        <p14:creationId xmlns:p14="http://schemas.microsoft.com/office/powerpoint/2010/main" val="37077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ED309-14CF-22F8-05F4-A5DE40A3703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B001CC0-BE6B-0314-099A-79A057987799}"/>
              </a:ext>
            </a:extLst>
          </p:cNvPr>
          <p:cNvSpPr txBox="1"/>
          <p:nvPr/>
        </p:nvSpPr>
        <p:spPr>
          <a:xfrm>
            <a:off x="339099" y="935748"/>
            <a:ext cx="11513797" cy="1631216"/>
          </a:xfrm>
          <a:prstGeom prst="rect">
            <a:avLst/>
          </a:prstGeom>
          <a:solidFill>
            <a:srgbClr val="5B9BD5"/>
          </a:solidFill>
          <a:ln>
            <a:no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schemeClr val="bg1"/>
                </a:solidFill>
                <a:latin typeface="Arial" panose="020B0604020202020204" pitchFamily="34" charset="0"/>
                <a:cs typeface="Arial" panose="020B0604020202020204" pitchFamily="34" charset="0"/>
              </a:rPr>
              <a:t>Письмо Минфина России от 29.12.2025 № 24-01-06/127713 «О применении положений постановления Правительства Российской Федерации от 23 декабря 2024 г. № 1875 при осуществлении закупок товара, в том числе поставляемого заказчику при выполнении поставщиком (подрядчиком, исполнителем) закупаемых работ, оказании поставщиком (подрядчиком, исполнителем) закупаемых услуг»</a:t>
            </a:r>
          </a:p>
        </p:txBody>
      </p:sp>
      <p:pic>
        <p:nvPicPr>
          <p:cNvPr id="3" name="Рисунок 2">
            <a:extLst>
              <a:ext uri="{FF2B5EF4-FFF2-40B4-BE49-F238E27FC236}">
                <a16:creationId xmlns:a16="http://schemas.microsoft.com/office/drawing/2014/main" id="{66C51C93-5B14-27BE-8035-578EEC448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0" name="TextBox 9">
            <a:extLst>
              <a:ext uri="{FF2B5EF4-FFF2-40B4-BE49-F238E27FC236}">
                <a16:creationId xmlns:a16="http://schemas.microsoft.com/office/drawing/2014/main" id="{D4BE35EE-3084-5269-B7A8-2AD076AFE577}"/>
              </a:ext>
            </a:extLst>
          </p:cNvPr>
          <p:cNvSpPr txBox="1"/>
          <p:nvPr/>
        </p:nvSpPr>
        <p:spPr>
          <a:xfrm>
            <a:off x="339099" y="2736765"/>
            <a:ext cx="11513797" cy="3416320"/>
          </a:xfrm>
          <a:prstGeom prst="rect">
            <a:avLst/>
          </a:prstGeom>
          <a:noFill/>
          <a:ln w="38100">
            <a:solidFill>
              <a:srgbClr val="0070C0"/>
            </a:solidFill>
          </a:ln>
        </p:spPr>
        <p:txBody>
          <a:bodyPr wrap="square">
            <a:spAutoFit/>
          </a:bodyPr>
          <a:lstStyle/>
          <a:p>
            <a:r>
              <a:rPr lang="ru-RU" dirty="0">
                <a:latin typeface="Arial" panose="020B0604020202020204" pitchFamily="34" charset="0"/>
                <a:cs typeface="Arial" panose="020B0604020202020204" pitchFamily="34" charset="0"/>
              </a:rPr>
              <a:t>…если в объект закупки (предмет закупки) включен товар (в том числе поставляемый при выполнении поставщиком (подрядчиком, исполнителем) закупаемых заказчиком работ, оказании поставщиком (подрядчиком, исполнителем) закупаемых заказчиком услуг), который соответствует указанной в пункте 1 настоящего письма совокупности и на который распространяется Постановление № 1875, при осуществлении такой закупки применяется соответствующая предусмотренная Постановлением № 1875 "защитная" мера вне зависимости от:</a:t>
            </a:r>
          </a:p>
          <a:p>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кода по ОКПД 2, используемого при формировании информации и документов, предусмотренных Законом № 44-ФЗ, Законом № 223-ФЗ и (или) при описании объекта закупки (предмета закупки);</a:t>
            </a:r>
          </a:p>
          <a:p>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наименования предмета контракта (предмета договора), соответственно, наименования объекта закупки (предмета закупки).</a:t>
            </a:r>
          </a:p>
        </p:txBody>
      </p:sp>
    </p:spTree>
    <p:extLst>
      <p:ext uri="{BB962C8B-B14F-4D97-AF65-F5344CB8AC3E}">
        <p14:creationId xmlns:p14="http://schemas.microsoft.com/office/powerpoint/2010/main" val="1077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Текст 3">
            <a:extLst>
              <a:ext uri="{FF2B5EF4-FFF2-40B4-BE49-F238E27FC236}">
                <a16:creationId xmlns:a16="http://schemas.microsoft.com/office/drawing/2014/main" id="{D31BBEE0-3642-4D78-85E0-ADE7BBCC4D3D}"/>
              </a:ext>
            </a:extLst>
          </p:cNvPr>
          <p:cNvSpPr>
            <a:spLocks noGrp="1"/>
          </p:cNvSpPr>
          <p:nvPr>
            <p:ph type="body" idx="1"/>
          </p:nvPr>
        </p:nvSpPr>
        <p:spPr>
          <a:xfrm>
            <a:off x="624235" y="542864"/>
            <a:ext cx="11074767" cy="422492"/>
          </a:xfrm>
        </p:spPr>
        <p:txBody>
          <a:bodyPr/>
          <a:lstStyle/>
          <a:p>
            <a:pPr algn="ctr"/>
            <a:r>
              <a:rPr lang="ru-RU" dirty="0"/>
              <a:t>Товары, поставляемые при выполнении работ, оказании услуг</a:t>
            </a:r>
          </a:p>
        </p:txBody>
      </p:sp>
      <p:graphicFrame>
        <p:nvGraphicFramePr>
          <p:cNvPr id="3" name="Схема 2">
            <a:extLst>
              <a:ext uri="{FF2B5EF4-FFF2-40B4-BE49-F238E27FC236}">
                <a16:creationId xmlns:a16="http://schemas.microsoft.com/office/drawing/2014/main" id="{59D2BFC2-40BA-443B-ABC6-4A1E58CBCE29}"/>
              </a:ext>
            </a:extLst>
          </p:cNvPr>
          <p:cNvGraphicFramePr/>
          <p:nvPr>
            <p:extLst>
              <p:ext uri="{D42A27DB-BD31-4B8C-83A1-F6EECF244321}">
                <p14:modId xmlns:p14="http://schemas.microsoft.com/office/powerpoint/2010/main" val="2508089376"/>
              </p:ext>
            </p:extLst>
          </p:nvPr>
        </p:nvGraphicFramePr>
        <p:xfrm>
          <a:off x="795130" y="1134959"/>
          <a:ext cx="10601740" cy="175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F4D144D-7F22-4B5D-B443-1535A205883B}"/>
              </a:ext>
            </a:extLst>
          </p:cNvPr>
          <p:cNvSpPr txBox="1"/>
          <p:nvPr/>
        </p:nvSpPr>
        <p:spPr>
          <a:xfrm>
            <a:off x="795130" y="3082830"/>
            <a:ext cx="27432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Поставляемый товар:</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передается Заказчику по документу о приемке;</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принимается к бухгалтерскому учету Заказчика.</a:t>
            </a:r>
          </a:p>
        </p:txBody>
      </p:sp>
      <p:sp>
        <p:nvSpPr>
          <p:cNvPr id="9" name="TextBox 8">
            <a:extLst>
              <a:ext uri="{FF2B5EF4-FFF2-40B4-BE49-F238E27FC236}">
                <a16:creationId xmlns:a16="http://schemas.microsoft.com/office/drawing/2014/main" id="{3B766C49-130C-4A21-AD0F-2BFF1176B8DC}"/>
              </a:ext>
            </a:extLst>
          </p:cNvPr>
          <p:cNvSpPr txBox="1"/>
          <p:nvPr/>
        </p:nvSpPr>
        <p:spPr>
          <a:xfrm>
            <a:off x="8653670" y="3082830"/>
            <a:ext cx="274320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Поставляемый товар в «строительных» закупках </a:t>
            </a:r>
            <a:r>
              <a:rPr kumimoji="0" lang="en-US" sz="1400" b="1" i="0" u="none" strike="noStrike" kern="0" cap="none" spc="0" normalizeH="0" baseline="0" noProof="0" dirty="0">
                <a:ln>
                  <a:noFill/>
                </a:ln>
                <a:solidFill>
                  <a:srgbClr val="212121"/>
                </a:solidFill>
                <a:effectLst/>
                <a:uLnTx/>
                <a:uFillTx/>
                <a:latin typeface="Arial"/>
                <a:ea typeface="+mn-ea"/>
                <a:cs typeface="+mn-cs"/>
                <a:sym typeface="Arial"/>
              </a:rPr>
              <a:t>=&gt; </a:t>
            </a: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смешанный контракт:</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кол-во, характеристики, ЕИ, место поставки поставляемого товара указываются в структурированной форме + ЗОП (ПП 1875);</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товар принимается  к бухгалтерскому учету Заказчика в качестве </a:t>
            </a:r>
            <a:r>
              <a:rPr kumimoji="0" lang="ru-RU" sz="1400" b="1" i="0" u="sng" strike="noStrike" kern="0" cap="none" spc="0" normalizeH="0" baseline="0" noProof="0" dirty="0">
                <a:ln>
                  <a:noFill/>
                </a:ln>
                <a:solidFill>
                  <a:srgbClr val="212121"/>
                </a:solidFill>
                <a:effectLst/>
                <a:uLnTx/>
                <a:uFillTx/>
                <a:latin typeface="Arial"/>
                <a:ea typeface="+mn-ea"/>
                <a:cs typeface="+mn-cs"/>
                <a:sym typeface="Arial"/>
              </a:rPr>
              <a:t>отдельного объекта </a:t>
            </a: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основных средств              </a:t>
            </a:r>
            <a:r>
              <a:rPr kumimoji="0" lang="ru-RU" sz="1400" b="0" i="0" u="none" strike="noStrike" kern="0" cap="none" spc="0" normalizeH="0" baseline="0" noProof="0" dirty="0">
                <a:ln>
                  <a:noFill/>
                </a:ln>
                <a:solidFill>
                  <a:srgbClr val="212121"/>
                </a:solidFill>
                <a:effectLst/>
                <a:uLnTx/>
                <a:uFillTx/>
                <a:latin typeface="Arial"/>
                <a:ea typeface="+mn-ea"/>
                <a:cs typeface="+mn-cs"/>
                <a:sym typeface="Arial"/>
              </a:rPr>
              <a:t>(</a:t>
            </a:r>
            <a:r>
              <a:rPr kumimoji="0" lang="ru-RU" sz="1400" b="0" i="0" u="none" strike="noStrike" kern="0" cap="none" spc="0" normalizeH="0" baseline="0" noProof="0" dirty="0" err="1">
                <a:ln>
                  <a:noFill/>
                </a:ln>
                <a:solidFill>
                  <a:srgbClr val="212121"/>
                </a:solidFill>
                <a:effectLst/>
                <a:uLnTx/>
                <a:uFillTx/>
                <a:latin typeface="Arial"/>
                <a:ea typeface="+mn-ea"/>
                <a:cs typeface="+mn-cs"/>
                <a:sym typeface="Arial"/>
              </a:rPr>
              <a:t>п.п</a:t>
            </a:r>
            <a:r>
              <a:rPr kumimoji="0" lang="ru-RU" sz="1400" b="0" i="0" u="none" strike="noStrike" kern="0" cap="none" spc="0" normalizeH="0" baseline="0" noProof="0" dirty="0">
                <a:ln>
                  <a:noFill/>
                </a:ln>
                <a:solidFill>
                  <a:srgbClr val="212121"/>
                </a:solidFill>
                <a:effectLst/>
                <a:uLnTx/>
                <a:uFillTx/>
                <a:latin typeface="Arial"/>
                <a:ea typeface="+mn-ea"/>
                <a:cs typeface="+mn-cs"/>
                <a:sym typeface="Arial"/>
              </a:rPr>
              <a:t>. «Ж» п. 14 Правил ведения РК, утв. ПП 60) </a:t>
            </a:r>
          </a:p>
        </p:txBody>
      </p:sp>
      <p:sp>
        <p:nvSpPr>
          <p:cNvPr id="11" name="TextBox 10">
            <a:extLst>
              <a:ext uri="{FF2B5EF4-FFF2-40B4-BE49-F238E27FC236}">
                <a16:creationId xmlns:a16="http://schemas.microsoft.com/office/drawing/2014/main" id="{C8CE4883-590B-4626-95EB-EB544771C8C0}"/>
              </a:ext>
            </a:extLst>
          </p:cNvPr>
          <p:cNvSpPr txBox="1"/>
          <p:nvPr/>
        </p:nvSpPr>
        <p:spPr>
          <a:xfrm>
            <a:off x="4790019" y="3082830"/>
            <a:ext cx="274320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Поставляемый товар:</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товар = неделимая вещь, в т.ч. если имеет составные части (ст. 133 ГК РФ);</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товар фактически передается Заказчику (даже если не соблюдается правила принятия к бухгалтерскому учету);</a:t>
            </a:r>
            <a:endParaRPr kumimoji="0" lang="ru-RU" sz="1400" b="0" i="0" u="none" strike="noStrike" kern="0" cap="none" spc="0" normalizeH="0" baseline="0" noProof="0" dirty="0">
              <a:ln>
                <a:noFill/>
              </a:ln>
              <a:solidFill>
                <a:srgbClr val="212121"/>
              </a:solidFill>
              <a:effectLst/>
              <a:uLnTx/>
              <a:uFillTx/>
              <a:latin typeface="Arial"/>
              <a:ea typeface="+mn-ea"/>
              <a:cs typeface="+mn-cs"/>
              <a:sym typeface="Arial"/>
            </a:endParaRPr>
          </a:p>
        </p:txBody>
      </p:sp>
      <p:graphicFrame>
        <p:nvGraphicFramePr>
          <p:cNvPr id="14" name="Схема 13">
            <a:extLst>
              <a:ext uri="{FF2B5EF4-FFF2-40B4-BE49-F238E27FC236}">
                <a16:creationId xmlns:a16="http://schemas.microsoft.com/office/drawing/2014/main" id="{B9113B79-43DE-4B41-9EDA-B6E0CBD05AD0}"/>
              </a:ext>
            </a:extLst>
          </p:cNvPr>
          <p:cNvGraphicFramePr/>
          <p:nvPr/>
        </p:nvGraphicFramePr>
        <p:xfrm>
          <a:off x="119269" y="4467825"/>
          <a:ext cx="3359427" cy="1477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Рисунок 1">
            <a:extLst>
              <a:ext uri="{FF2B5EF4-FFF2-40B4-BE49-F238E27FC236}">
                <a16:creationId xmlns:a16="http://schemas.microsoft.com/office/drawing/2014/main" id="{11027EF9-FD36-A795-A901-0E2A8C0B47A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414398009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5B05-3B3E-E5CC-70FD-FC5E03C2B722}"/>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5371E9E4-B455-DC07-2013-DEC143F8C56D}"/>
              </a:ext>
            </a:extLst>
          </p:cNvPr>
          <p:cNvSpPr/>
          <p:nvPr/>
        </p:nvSpPr>
        <p:spPr>
          <a:xfrm>
            <a:off x="324624" y="1121718"/>
            <a:ext cx="11709890" cy="906851"/>
          </a:xfrm>
          <a:prstGeom prst="rect">
            <a:avLst/>
          </a:prstGeom>
          <a:solidFill>
            <a:srgbClr val="EA5816"/>
          </a:solidFill>
          <a:ln w="38100">
            <a:solidFill>
              <a:srgbClr val="EA5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a:solidFill>
                  <a:schemeClr val="bg1"/>
                </a:solidFill>
                <a:latin typeface="Arial" panose="020B0604020202020204" pitchFamily="34" charset="0"/>
                <a:cs typeface="Arial" panose="020B0604020202020204" pitchFamily="34" charset="0"/>
              </a:rPr>
              <a:t>Абзац третий подпункта «г» пункта 7 ПП 1875</a:t>
            </a:r>
            <a:endParaRPr lang="ru-RU" b="1"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BC8A3D11-A971-87F6-3F69-5D6060668380}"/>
              </a:ext>
            </a:extLst>
          </p:cNvPr>
          <p:cNvSpPr/>
          <p:nvPr/>
        </p:nvSpPr>
        <p:spPr>
          <a:xfrm>
            <a:off x="324623" y="2311730"/>
            <a:ext cx="11709889" cy="2062103"/>
          </a:xfrm>
          <a:prstGeom prst="rect">
            <a:avLst/>
          </a:prstGeom>
          <a:ln w="38100">
            <a:solidFill>
              <a:schemeClr val="accent1"/>
            </a:solidFill>
          </a:ln>
        </p:spPr>
        <p:txBody>
          <a:bodyPr wrap="square">
            <a:spAutoFit/>
          </a:bodyPr>
          <a:lstStyle/>
          <a:p>
            <a:pPr algn="just"/>
            <a:r>
              <a:rPr lang="ru-RU" sz="1600" dirty="0">
                <a:latin typeface="Arial" panose="020B0604020202020204" pitchFamily="34" charset="0"/>
                <a:ea typeface="Times New Roman" panose="02020603050405020304" pitchFamily="18" charset="0"/>
                <a:cs typeface="Arial" panose="020B0604020202020204" pitchFamily="34" charset="0"/>
              </a:rPr>
              <a:t>Особенности, предусмотренные подпунктом "в" настоящего пункта (*особенности обоснования НМЦК), не применяются при наступлении одного из следующих случаев:</a:t>
            </a:r>
          </a:p>
          <a:p>
            <a:pPr algn="just"/>
            <a:endParaRPr lang="ru-RU" sz="1600" dirty="0">
              <a:latin typeface="Arial" panose="020B0604020202020204" pitchFamily="34" charset="0"/>
              <a:ea typeface="Times New Roman" panose="02020603050405020304" pitchFamily="18" charset="0"/>
              <a:cs typeface="Arial" panose="020B0604020202020204" pitchFamily="34" charset="0"/>
            </a:endParaRPr>
          </a:p>
          <a:p>
            <a:pPr algn="just"/>
            <a:r>
              <a:rPr lang="ru-RU" sz="1600" dirty="0">
                <a:latin typeface="Arial" panose="020B0604020202020204" pitchFamily="34" charset="0"/>
                <a:ea typeface="Times New Roman" panose="02020603050405020304" pitchFamily="18" charset="0"/>
                <a:cs typeface="Arial" panose="020B0604020202020204" pitchFamily="34" charset="0"/>
              </a:rPr>
              <a:t>…</a:t>
            </a:r>
          </a:p>
          <a:p>
            <a:pPr algn="just"/>
            <a:r>
              <a:rPr lang="ru-RU" sz="1600" dirty="0">
                <a:latin typeface="Arial" panose="020B0604020202020204" pitchFamily="34" charset="0"/>
                <a:ea typeface="Times New Roman" panose="02020603050405020304" pitchFamily="18" charset="0"/>
                <a:cs typeface="Arial" panose="020B0604020202020204" pitchFamily="34" charset="0"/>
              </a:rPr>
              <a:t>если при осуществлении закупки товара заказчиком в случаях, </a:t>
            </a:r>
            <a:r>
              <a:rPr lang="ru-RU" sz="1600" b="1" dirty="0">
                <a:latin typeface="Arial" panose="020B0604020202020204" pitchFamily="34" charset="0"/>
                <a:ea typeface="Times New Roman" panose="02020603050405020304" pitchFamily="18" charset="0"/>
                <a:cs typeface="Arial" panose="020B0604020202020204" pitchFamily="34" charset="0"/>
              </a:rPr>
              <a:t>предусмотренных подпунктами "и" и "к" пункта 4</a:t>
            </a:r>
            <a:r>
              <a:rPr lang="ru-RU" sz="1600" dirty="0">
                <a:latin typeface="Arial" panose="020B0604020202020204" pitchFamily="34" charset="0"/>
                <a:ea typeface="Times New Roman" panose="02020603050405020304" pitchFamily="18" charset="0"/>
                <a:cs typeface="Arial" panose="020B0604020202020204" pitchFamily="34" charset="0"/>
              </a:rPr>
              <a:t>, пунктами 5 и 6 настоящего постановления, не применяются запреты, предусмотренные абзацем вторым пункта 1 и подпунктом "ж" пункта 4 настоящего постановления, ограничение, предусмотренное абзацем третьим пункта 1 настоящего постановления</a:t>
            </a:r>
          </a:p>
        </p:txBody>
      </p:sp>
      <p:pic>
        <p:nvPicPr>
          <p:cNvPr id="4" name="Рисунок 3">
            <a:extLst>
              <a:ext uri="{FF2B5EF4-FFF2-40B4-BE49-F238E27FC236}">
                <a16:creationId xmlns:a16="http://schemas.microsoft.com/office/drawing/2014/main" id="{0992D173-88FD-24DF-9BD0-E8E3C48215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2" name="Прямоугольник 1">
            <a:extLst>
              <a:ext uri="{FF2B5EF4-FFF2-40B4-BE49-F238E27FC236}">
                <a16:creationId xmlns:a16="http://schemas.microsoft.com/office/drawing/2014/main" id="{97B5B51E-026D-0E33-D954-C50F97A465F2}"/>
              </a:ext>
            </a:extLst>
          </p:cNvPr>
          <p:cNvSpPr/>
          <p:nvPr/>
        </p:nvSpPr>
        <p:spPr>
          <a:xfrm>
            <a:off x="1634067" y="4842933"/>
            <a:ext cx="10337800" cy="1159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dirty="0">
                <a:latin typeface="Arial" panose="020B0604020202020204" pitchFamily="34" charset="0"/>
                <a:cs typeface="Arial" panose="020B0604020202020204" pitchFamily="34" charset="0"/>
              </a:rPr>
              <a:t>Самое актуальное: абзац седьмой подпункта «и» пункта 4 – изготовление товара по индивидуальному заказу </a:t>
            </a:r>
          </a:p>
        </p:txBody>
      </p:sp>
    </p:spTree>
    <p:extLst>
      <p:ext uri="{BB962C8B-B14F-4D97-AF65-F5344CB8AC3E}">
        <p14:creationId xmlns:p14="http://schemas.microsoft.com/office/powerpoint/2010/main" val="423037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Текст 3">
            <a:extLst>
              <a:ext uri="{FF2B5EF4-FFF2-40B4-BE49-F238E27FC236}">
                <a16:creationId xmlns:a16="http://schemas.microsoft.com/office/drawing/2014/main" id="{D31BBEE0-3642-4D78-85E0-ADE7BBCC4D3D}"/>
              </a:ext>
            </a:extLst>
          </p:cNvPr>
          <p:cNvSpPr>
            <a:spLocks noGrp="1"/>
          </p:cNvSpPr>
          <p:nvPr>
            <p:ph type="body" idx="1"/>
          </p:nvPr>
        </p:nvSpPr>
        <p:spPr>
          <a:xfrm>
            <a:off x="624236" y="712467"/>
            <a:ext cx="11074767" cy="422492"/>
          </a:xfrm>
        </p:spPr>
        <p:txBody>
          <a:bodyPr/>
          <a:lstStyle/>
          <a:p>
            <a:pPr algn="ctr"/>
            <a:r>
              <a:rPr lang="ru-RU" dirty="0"/>
              <a:t>Поставляемые товары и аукционный перечень</a:t>
            </a:r>
          </a:p>
        </p:txBody>
      </p:sp>
      <p:sp>
        <p:nvSpPr>
          <p:cNvPr id="8" name="TextBox 7">
            <a:extLst>
              <a:ext uri="{FF2B5EF4-FFF2-40B4-BE49-F238E27FC236}">
                <a16:creationId xmlns:a16="http://schemas.microsoft.com/office/drawing/2014/main" id="{4F4D144D-7F22-4B5D-B443-1535A205883B}"/>
              </a:ext>
            </a:extLst>
          </p:cNvPr>
          <p:cNvSpPr txBox="1"/>
          <p:nvPr/>
        </p:nvSpPr>
        <p:spPr>
          <a:xfrm>
            <a:off x="488757" y="1389900"/>
            <a:ext cx="1144198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1" i="0" u="none" strike="noStrike" kern="0" cap="none" spc="0" normalizeH="0" baseline="0" noProof="0" dirty="0">
                <a:ln>
                  <a:noFill/>
                </a:ln>
                <a:solidFill>
                  <a:srgbClr val="212121"/>
                </a:solidFill>
                <a:effectLst/>
                <a:uLnTx/>
                <a:uFillTx/>
                <a:latin typeface="Arial"/>
                <a:ea typeface="+mn-ea"/>
                <a:cs typeface="+mn-cs"/>
                <a:sym typeface="Arial"/>
              </a:rPr>
              <a:t>Если товар (часть товара), в том числе поставляемый, включен в аукционный перечень,                                      утв. Распоряжением Правительства РФ от 21.03.2016 N 471-р, то необходимо проводить аукцион.</a:t>
            </a:r>
          </a:p>
        </p:txBody>
      </p:sp>
      <p:sp>
        <p:nvSpPr>
          <p:cNvPr id="2" name="Прямоугольник 1">
            <a:extLst>
              <a:ext uri="{FF2B5EF4-FFF2-40B4-BE49-F238E27FC236}">
                <a16:creationId xmlns:a16="http://schemas.microsoft.com/office/drawing/2014/main" id="{7F21A6E8-4F2B-46CD-9358-8E4299C9A247}"/>
              </a:ext>
            </a:extLst>
          </p:cNvPr>
          <p:cNvSpPr/>
          <p:nvPr/>
        </p:nvSpPr>
        <p:spPr>
          <a:xfrm>
            <a:off x="488757" y="2373414"/>
            <a:ext cx="5029804"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1" i="0" u="none" strike="noStrike" kern="0" cap="none" spc="0" normalizeH="0" baseline="0" noProof="0" dirty="0">
                <a:ln>
                  <a:noFill/>
                </a:ln>
                <a:solidFill>
                  <a:srgbClr val="212121"/>
                </a:solidFill>
                <a:effectLst/>
                <a:uLnTx/>
                <a:uFillTx/>
                <a:latin typeface="Arial"/>
                <a:ea typeface="+mn-ea"/>
                <a:cs typeface="+mn-cs"/>
                <a:sym typeface="Arial"/>
              </a:rPr>
              <a:t>Письмо ФАС России от 13.03.2019 N ИА/19176/1</a:t>
            </a:r>
          </a:p>
        </p:txBody>
      </p:sp>
      <p:sp>
        <p:nvSpPr>
          <p:cNvPr id="15" name="Прямоугольник 14">
            <a:extLst>
              <a:ext uri="{FF2B5EF4-FFF2-40B4-BE49-F238E27FC236}">
                <a16:creationId xmlns:a16="http://schemas.microsoft.com/office/drawing/2014/main" id="{96DC5D9F-9F94-440E-9FDA-0818CCAC9F9A}"/>
              </a:ext>
            </a:extLst>
          </p:cNvPr>
          <p:cNvSpPr/>
          <p:nvPr/>
        </p:nvSpPr>
        <p:spPr>
          <a:xfrm>
            <a:off x="5979885" y="2388803"/>
            <a:ext cx="595085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1" i="0" u="none" strike="noStrike" kern="0" cap="none" spc="0" normalizeH="0" baseline="0" noProof="0" dirty="0">
                <a:ln>
                  <a:noFill/>
                </a:ln>
                <a:solidFill>
                  <a:srgbClr val="212121"/>
                </a:solidFill>
                <a:effectLst/>
                <a:uLnTx/>
                <a:uFillTx/>
                <a:latin typeface="Arial"/>
                <a:ea typeface="+mn-ea"/>
                <a:cs typeface="+mn-cs"/>
                <a:sym typeface="Arial"/>
              </a:rPr>
              <a:t>Письмо Минфина России от 10.09.2025 N 24-06-09/88144</a:t>
            </a:r>
          </a:p>
        </p:txBody>
      </p:sp>
      <p:sp>
        <p:nvSpPr>
          <p:cNvPr id="5" name="Прямоугольник 4">
            <a:extLst>
              <a:ext uri="{FF2B5EF4-FFF2-40B4-BE49-F238E27FC236}">
                <a16:creationId xmlns:a16="http://schemas.microsoft.com/office/drawing/2014/main" id="{46425504-9892-4843-965A-D7F748F2DF8A}"/>
              </a:ext>
            </a:extLst>
          </p:cNvPr>
          <p:cNvSpPr/>
          <p:nvPr/>
        </p:nvSpPr>
        <p:spPr>
          <a:xfrm>
            <a:off x="488757" y="2951520"/>
            <a:ext cx="5029804" cy="1323439"/>
          </a:xfrm>
          <a:prstGeom prst="rect">
            <a:avLst/>
          </a:prstGeom>
          <a:solidFill>
            <a:srgbClr val="0070C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При этом, в случае если в предмете закупки содержатся услуги (товары, работы), включенные и не включенные в Перечень, заказчик … осуществляет закупку путем проведения электронного аукциона.</a:t>
            </a:r>
          </a:p>
        </p:txBody>
      </p:sp>
      <p:sp>
        <p:nvSpPr>
          <p:cNvPr id="16" name="Прямоугольник 15">
            <a:extLst>
              <a:ext uri="{FF2B5EF4-FFF2-40B4-BE49-F238E27FC236}">
                <a16:creationId xmlns:a16="http://schemas.microsoft.com/office/drawing/2014/main" id="{3634B3EA-4111-40CD-98FE-E1840BD69E14}"/>
              </a:ext>
            </a:extLst>
          </p:cNvPr>
          <p:cNvSpPr/>
          <p:nvPr/>
        </p:nvSpPr>
        <p:spPr>
          <a:xfrm>
            <a:off x="5979886" y="2923758"/>
            <a:ext cx="5950857" cy="3539430"/>
          </a:xfrm>
          <a:prstGeom prst="rect">
            <a:avLst/>
          </a:prstGeom>
          <a:solidFill>
            <a:srgbClr val="0070C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К отношениям сторон по смешанному договору по общему правилу применяются в соответствующих частях правила о договорах, элементы которых содержатся в смешанном договоре.</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…если объектом закупки помимо работы, услуги является товар, поставляемый заказчику при выполнении такой работы, услуги, то к действиям участников контрактной системы в сфере закупок, касающимся такого товара, применяются положения Закона N 44-ФЗ, касающиеся осуществления закупок товара…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….предусмотренные частью 6 статьи 24 Закона N 44-ФЗ положения применяются заказчиком в отношении товаров, работ, услуг, являющихся объектом закупки и включенных в вышеуказанные перечни.</a:t>
            </a:r>
          </a:p>
        </p:txBody>
      </p:sp>
      <p:pic>
        <p:nvPicPr>
          <p:cNvPr id="3" name="Рисунок 2">
            <a:extLst>
              <a:ext uri="{FF2B5EF4-FFF2-40B4-BE49-F238E27FC236}">
                <a16:creationId xmlns:a16="http://schemas.microsoft.com/office/drawing/2014/main" id="{0F666310-A1F6-52C4-E375-DBB6977FF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675192117"/>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Текст 3">
            <a:extLst>
              <a:ext uri="{FF2B5EF4-FFF2-40B4-BE49-F238E27FC236}">
                <a16:creationId xmlns:a16="http://schemas.microsoft.com/office/drawing/2014/main" id="{D31BBEE0-3642-4D78-85E0-ADE7BBCC4D3D}"/>
              </a:ext>
            </a:extLst>
          </p:cNvPr>
          <p:cNvSpPr>
            <a:spLocks noGrp="1"/>
          </p:cNvSpPr>
          <p:nvPr>
            <p:ph type="body" idx="1"/>
          </p:nvPr>
        </p:nvSpPr>
        <p:spPr>
          <a:xfrm>
            <a:off x="624236" y="660512"/>
            <a:ext cx="11074767" cy="422492"/>
          </a:xfrm>
        </p:spPr>
        <p:txBody>
          <a:bodyPr/>
          <a:lstStyle/>
          <a:p>
            <a:pPr algn="ctr"/>
            <a:r>
              <a:rPr lang="ru-RU" dirty="0"/>
              <a:t>Особенности извещения при закупке строительных работ</a:t>
            </a:r>
          </a:p>
        </p:txBody>
      </p:sp>
      <p:sp>
        <p:nvSpPr>
          <p:cNvPr id="9" name="TextBox 8">
            <a:extLst>
              <a:ext uri="{FF2B5EF4-FFF2-40B4-BE49-F238E27FC236}">
                <a16:creationId xmlns:a16="http://schemas.microsoft.com/office/drawing/2014/main" id="{3B766C49-130C-4A21-AD0F-2BFF1176B8DC}"/>
              </a:ext>
            </a:extLst>
          </p:cNvPr>
          <p:cNvSpPr txBox="1"/>
          <p:nvPr/>
        </p:nvSpPr>
        <p:spPr>
          <a:xfrm>
            <a:off x="6621314" y="1297733"/>
            <a:ext cx="534704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Письмо Минфина России от 29.12.2025 № 24-01-06/127713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Поставляемый товар в «строительных» закупках </a:t>
            </a:r>
            <a:r>
              <a:rPr kumimoji="0" lang="en-US" sz="1400" b="1" i="0" u="none" strike="noStrike" kern="0" cap="none" spc="0" normalizeH="0" baseline="0" noProof="0" dirty="0">
                <a:ln>
                  <a:noFill/>
                </a:ln>
                <a:solidFill>
                  <a:srgbClr val="212121"/>
                </a:solidFill>
                <a:effectLst/>
                <a:uLnTx/>
                <a:uFillTx/>
                <a:latin typeface="Arial"/>
                <a:ea typeface="+mn-ea"/>
                <a:cs typeface="+mn-cs"/>
                <a:sym typeface="Arial"/>
              </a:rPr>
              <a:t>=&gt; </a:t>
            </a: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смешанный контракт:</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кол-во, характеристики, ЕИ, место поставки поставляемого товара указываются в структурированной форме </a:t>
            </a:r>
            <a:r>
              <a:rPr kumimoji="0" lang="ru-RU" sz="1400" b="1" i="0" u="none" strike="noStrike" kern="0" cap="none" spc="0" normalizeH="0" baseline="0" noProof="0" dirty="0">
                <a:ln>
                  <a:noFill/>
                </a:ln>
                <a:solidFill>
                  <a:srgbClr val="FF0000"/>
                </a:solidFill>
                <a:effectLst/>
                <a:uLnTx/>
                <a:uFillTx/>
                <a:latin typeface="Arial"/>
                <a:ea typeface="+mn-ea"/>
                <a:cs typeface="+mn-cs"/>
                <a:sym typeface="Arial"/>
              </a:rPr>
              <a:t>+ ЗОП</a:t>
            </a: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 (ПП 1875);</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товар принимается  к бухгалтерскому учету Заказчика в качестве </a:t>
            </a:r>
            <a:r>
              <a:rPr kumimoji="0" lang="ru-RU" sz="1400" b="1" i="0" u="sng" strike="noStrike" kern="0" cap="none" spc="0" normalizeH="0" baseline="0" noProof="0" dirty="0">
                <a:ln>
                  <a:noFill/>
                </a:ln>
                <a:solidFill>
                  <a:srgbClr val="212121"/>
                </a:solidFill>
                <a:effectLst/>
                <a:uLnTx/>
                <a:uFillTx/>
                <a:latin typeface="Arial"/>
                <a:ea typeface="+mn-ea"/>
                <a:cs typeface="+mn-cs"/>
                <a:sym typeface="Arial"/>
              </a:rPr>
              <a:t>отдельного объекта </a:t>
            </a: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основных средств              </a:t>
            </a:r>
            <a:r>
              <a:rPr kumimoji="0" lang="ru-RU" sz="1400" b="0" i="0" u="none" strike="noStrike" kern="0" cap="none" spc="0" normalizeH="0" baseline="0" noProof="0" dirty="0">
                <a:ln>
                  <a:noFill/>
                </a:ln>
                <a:solidFill>
                  <a:srgbClr val="212121"/>
                </a:solidFill>
                <a:effectLst/>
                <a:uLnTx/>
                <a:uFillTx/>
                <a:latin typeface="Arial"/>
                <a:ea typeface="+mn-ea"/>
                <a:cs typeface="+mn-cs"/>
                <a:sym typeface="Arial"/>
              </a:rPr>
              <a:t>(</a:t>
            </a:r>
            <a:r>
              <a:rPr kumimoji="0" lang="ru-RU" sz="1400" b="0" i="0" u="none" strike="noStrike" kern="0" cap="none" spc="0" normalizeH="0" baseline="0" noProof="0" dirty="0" err="1">
                <a:ln>
                  <a:noFill/>
                </a:ln>
                <a:solidFill>
                  <a:srgbClr val="212121"/>
                </a:solidFill>
                <a:effectLst/>
                <a:uLnTx/>
                <a:uFillTx/>
                <a:latin typeface="Arial"/>
                <a:ea typeface="+mn-ea"/>
                <a:cs typeface="+mn-cs"/>
                <a:sym typeface="Arial"/>
              </a:rPr>
              <a:t>п.п</a:t>
            </a:r>
            <a:r>
              <a:rPr kumimoji="0" lang="ru-RU" sz="1400" b="0" i="0" u="none" strike="noStrike" kern="0" cap="none" spc="0" normalizeH="0" baseline="0" noProof="0" dirty="0">
                <a:ln>
                  <a:noFill/>
                </a:ln>
                <a:solidFill>
                  <a:srgbClr val="212121"/>
                </a:solidFill>
                <a:effectLst/>
                <a:uLnTx/>
                <a:uFillTx/>
                <a:latin typeface="Arial"/>
                <a:ea typeface="+mn-ea"/>
                <a:cs typeface="+mn-cs"/>
                <a:sym typeface="Arial"/>
              </a:rPr>
              <a:t>. «Ж» п. 14 Правил ведения РК, утв. ПП 60) </a:t>
            </a:r>
          </a:p>
        </p:txBody>
      </p:sp>
      <p:sp>
        <p:nvSpPr>
          <p:cNvPr id="5" name="Прямоугольник 4">
            <a:extLst>
              <a:ext uri="{FF2B5EF4-FFF2-40B4-BE49-F238E27FC236}">
                <a16:creationId xmlns:a16="http://schemas.microsoft.com/office/drawing/2014/main" id="{17D0DAA9-382A-4AA2-A844-812730AF82A9}"/>
              </a:ext>
            </a:extLst>
          </p:cNvPr>
          <p:cNvSpPr/>
          <p:nvPr/>
        </p:nvSpPr>
        <p:spPr>
          <a:xfrm>
            <a:off x="319436" y="1347554"/>
            <a:ext cx="6096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1" u="none" strike="noStrike" kern="0" cap="none" spc="0" normalizeH="0" baseline="0" noProof="0" dirty="0">
                <a:ln>
                  <a:noFill/>
                </a:ln>
                <a:solidFill>
                  <a:srgbClr val="212121"/>
                </a:solidFill>
                <a:effectLst/>
                <a:uLnTx/>
                <a:uFillTx/>
                <a:latin typeface="Arial"/>
                <a:ea typeface="+mn-ea"/>
                <a:cs typeface="+mn-cs"/>
                <a:sym typeface="Arial"/>
              </a:rPr>
              <a:t>П. 31 раздела </a:t>
            </a:r>
            <a:r>
              <a:rPr kumimoji="0" lang="en-US" sz="1400" b="0" i="1" u="none" strike="noStrike" kern="0" cap="none" spc="0" normalizeH="0" baseline="0" noProof="0" dirty="0">
                <a:ln>
                  <a:noFill/>
                </a:ln>
                <a:solidFill>
                  <a:srgbClr val="212121"/>
                </a:solidFill>
                <a:effectLst/>
                <a:uLnTx/>
                <a:uFillTx/>
                <a:latin typeface="Arial"/>
                <a:ea typeface="+mn-ea"/>
                <a:cs typeface="+mn-cs"/>
                <a:sym typeface="Arial"/>
              </a:rPr>
              <a:t>VI </a:t>
            </a:r>
            <a:r>
              <a:rPr kumimoji="0" lang="ru-RU" sz="1400" b="0" i="1" u="none" strike="noStrike" kern="0" cap="none" spc="0" normalizeH="0" baseline="0" noProof="0" dirty="0">
                <a:ln>
                  <a:noFill/>
                </a:ln>
                <a:solidFill>
                  <a:srgbClr val="212121"/>
                </a:solidFill>
                <a:effectLst/>
                <a:uLnTx/>
                <a:uFillTx/>
                <a:latin typeface="Arial"/>
                <a:ea typeface="+mn-ea"/>
                <a:cs typeface="+mn-cs"/>
                <a:sym typeface="Arial"/>
              </a:rPr>
              <a:t>«Составление </a:t>
            </a:r>
            <a:r>
              <a:rPr kumimoji="0" lang="ru-RU" sz="1400" b="1" i="1" u="none" strike="noStrike" kern="0" cap="none" spc="0" normalizeH="0" baseline="0" noProof="0" dirty="0">
                <a:ln>
                  <a:noFill/>
                </a:ln>
                <a:solidFill>
                  <a:srgbClr val="212121"/>
                </a:solidFill>
                <a:effectLst/>
                <a:uLnTx/>
                <a:uFillTx/>
                <a:latin typeface="Arial"/>
                <a:ea typeface="+mn-ea"/>
                <a:cs typeface="+mn-cs"/>
                <a:sym typeface="Arial"/>
              </a:rPr>
              <a:t>проекта</a:t>
            </a:r>
            <a:r>
              <a:rPr kumimoji="0" lang="ru-RU" sz="1400" b="0" i="1" u="none" strike="noStrike" kern="0" cap="none" spc="0" normalizeH="0" baseline="0" noProof="0" dirty="0">
                <a:ln>
                  <a:noFill/>
                </a:ln>
                <a:solidFill>
                  <a:srgbClr val="212121"/>
                </a:solidFill>
                <a:effectLst/>
                <a:uLnTx/>
                <a:uFillTx/>
                <a:latin typeface="Arial"/>
                <a:ea typeface="+mn-ea"/>
                <a:cs typeface="+mn-cs"/>
                <a:sym typeface="Arial"/>
              </a:rPr>
              <a:t> сметы контракта…», Порядка, утв. приказом Минстроя России от 23.12.2019 г. № 841/</a:t>
            </a:r>
            <a:r>
              <a:rPr kumimoji="0" lang="ru-RU" sz="1400" b="0" i="1" u="none" strike="noStrike" kern="0" cap="none" spc="0" normalizeH="0" baseline="0" noProof="0" dirty="0" err="1">
                <a:ln>
                  <a:noFill/>
                </a:ln>
                <a:solidFill>
                  <a:srgbClr val="212121"/>
                </a:solidFill>
                <a:effectLst/>
                <a:uLnTx/>
                <a:uFillTx/>
                <a:latin typeface="Arial"/>
                <a:ea typeface="+mn-ea"/>
                <a:cs typeface="+mn-cs"/>
                <a:sym typeface="Arial"/>
              </a:rPr>
              <a:t>пр</a:t>
            </a:r>
            <a:endParaRPr kumimoji="0" lang="ru-RU" sz="1400" b="0" i="1" u="none" strike="noStrike" kern="0" cap="none" spc="0" normalizeH="0" baseline="0" noProof="0" dirty="0">
              <a:ln>
                <a:noFill/>
              </a:ln>
              <a:solidFill>
                <a:srgbClr val="212121"/>
              </a:solidFill>
              <a:effectLst/>
              <a:uLnTx/>
              <a:uFillTx/>
              <a:latin typeface="Arial"/>
              <a:ea typeface="+mn-ea"/>
              <a:cs typeface="+mn-cs"/>
              <a:sym typeface="Arial"/>
            </a:endParaRPr>
          </a:p>
        </p:txBody>
      </p:sp>
      <p:sp>
        <p:nvSpPr>
          <p:cNvPr id="7" name="Прямоугольник 6">
            <a:extLst>
              <a:ext uri="{FF2B5EF4-FFF2-40B4-BE49-F238E27FC236}">
                <a16:creationId xmlns:a16="http://schemas.microsoft.com/office/drawing/2014/main" id="{ECC28418-9428-4BB6-B7DB-E16FBFD7BF11}"/>
              </a:ext>
            </a:extLst>
          </p:cNvPr>
          <p:cNvSpPr/>
          <p:nvPr/>
        </p:nvSpPr>
        <p:spPr>
          <a:xfrm>
            <a:off x="6659341" y="3914970"/>
            <a:ext cx="5270995"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1" u="none" strike="noStrike" kern="0" cap="none" spc="0" normalizeH="0" baseline="0" noProof="0" dirty="0">
                <a:ln>
                  <a:noFill/>
                </a:ln>
                <a:solidFill>
                  <a:srgbClr val="000000"/>
                </a:solidFill>
                <a:effectLst/>
                <a:uLnTx/>
                <a:uFillTx/>
                <a:latin typeface="Arial"/>
                <a:ea typeface="+mn-ea"/>
                <a:cs typeface="Arial"/>
                <a:sym typeface="Arial"/>
              </a:rPr>
              <a:t>поставляемый товара =  товар, который соответствует указанной в пункте 1 настоящего письма </a:t>
            </a:r>
            <a:r>
              <a:rPr kumimoji="0" lang="ru-RU" sz="1400" b="0" i="1" u="sng" strike="noStrike" kern="0" cap="none" spc="0" normalizeH="0" baseline="0" noProof="0" dirty="0">
                <a:ln>
                  <a:noFill/>
                </a:ln>
                <a:solidFill>
                  <a:srgbClr val="000000"/>
                </a:solidFill>
                <a:effectLst/>
                <a:uLnTx/>
                <a:uFillTx/>
                <a:latin typeface="Arial"/>
                <a:ea typeface="+mn-ea"/>
                <a:cs typeface="Arial"/>
                <a:sym typeface="Arial"/>
              </a:rPr>
              <a:t>совокупности</a:t>
            </a:r>
            <a:r>
              <a:rPr kumimoji="0" lang="ru-RU" sz="1400" b="0" i="1" u="none" strike="noStrike" kern="0" cap="none" spc="0" normalizeH="0" baseline="0" noProof="0" dirty="0">
                <a:ln>
                  <a:noFill/>
                </a:ln>
                <a:solidFill>
                  <a:srgbClr val="000000"/>
                </a:solidFill>
                <a:effectLst/>
                <a:uLnTx/>
                <a:uFillTx/>
                <a:latin typeface="Arial"/>
                <a:ea typeface="+mn-ea"/>
                <a:cs typeface="Arial"/>
                <a:sym typeface="Arial"/>
              </a:rPr>
              <a:t>              и при этом является учтенным в соответствии                                   с положениями подпункта </a:t>
            </a:r>
            <a:r>
              <a:rPr kumimoji="0" lang="ru-RU" sz="1400" b="1" i="1" u="none" strike="noStrike" kern="0" cap="none" spc="0" normalizeH="0" baseline="0" noProof="0" dirty="0">
                <a:ln>
                  <a:noFill/>
                </a:ln>
                <a:solidFill>
                  <a:srgbClr val="000000"/>
                </a:solidFill>
                <a:effectLst/>
                <a:uLnTx/>
                <a:uFillTx/>
                <a:latin typeface="Arial"/>
                <a:ea typeface="+mn-ea"/>
                <a:cs typeface="Arial"/>
                <a:sym typeface="Arial"/>
              </a:rPr>
              <a:t>"б" пункта 31 </a:t>
            </a:r>
            <a:r>
              <a:rPr kumimoji="0" lang="ru-RU" sz="1400" b="1" i="1" strike="noStrike" kern="0" cap="none" spc="0" normalizeH="0" baseline="0" noProof="0" dirty="0">
                <a:ln>
                  <a:noFill/>
                </a:ln>
                <a:solidFill>
                  <a:srgbClr val="000000"/>
                </a:solidFill>
                <a:effectLst/>
                <a:uLnTx/>
                <a:uFillTx/>
                <a:latin typeface="Arial"/>
                <a:ea typeface="+mn-ea"/>
                <a:cs typeface="Arial"/>
                <a:sym typeface="Arial"/>
              </a:rPr>
              <a:t>Порядка</a:t>
            </a:r>
            <a:r>
              <a:rPr kumimoji="0" lang="ru-RU" sz="1400" b="0" i="1" u="none" strike="noStrike" kern="0" cap="none" spc="0" normalizeH="0" baseline="0" noProof="0" dirty="0">
                <a:ln>
                  <a:noFill/>
                </a:ln>
                <a:solidFill>
                  <a:srgbClr val="000000"/>
                </a:solidFill>
                <a:effectLst/>
                <a:uLnTx/>
                <a:uFillTx/>
                <a:latin typeface="Arial"/>
                <a:ea typeface="+mn-ea"/>
                <a:cs typeface="Arial"/>
                <a:sym typeface="Arial"/>
              </a:rPr>
              <a:t> </a:t>
            </a:r>
            <a:r>
              <a:rPr kumimoji="0" lang="ru-RU" sz="1400" b="1" i="1" u="none" strike="noStrike" kern="0" cap="none" spc="0" normalizeH="0" baseline="0" noProof="0" dirty="0">
                <a:ln>
                  <a:noFill/>
                </a:ln>
                <a:solidFill>
                  <a:srgbClr val="000000"/>
                </a:solidFill>
                <a:effectLst/>
                <a:uLnTx/>
                <a:uFillTx/>
                <a:latin typeface="Arial"/>
                <a:ea typeface="+mn-ea"/>
                <a:cs typeface="Arial"/>
                <a:sym typeface="Arial"/>
              </a:rPr>
              <a:t>оборудованием</a:t>
            </a:r>
            <a:r>
              <a:rPr kumimoji="0" lang="ru-RU" sz="1400" b="0" i="1" u="none" strike="noStrike" kern="0" cap="none" spc="0" normalizeH="0" baseline="0" noProof="0" dirty="0">
                <a:ln>
                  <a:noFill/>
                </a:ln>
                <a:solidFill>
                  <a:srgbClr val="000000"/>
                </a:solidFill>
                <a:effectLst/>
                <a:uLnTx/>
                <a:uFillTx/>
                <a:latin typeface="Arial"/>
                <a:ea typeface="+mn-ea"/>
                <a:cs typeface="Arial"/>
                <a:sym typeface="Arial"/>
              </a:rPr>
              <a:t> (оборудование, мебель, инвентарь).</a:t>
            </a:r>
          </a:p>
        </p:txBody>
      </p:sp>
      <p:sp>
        <p:nvSpPr>
          <p:cNvPr id="16" name="Прямоугольник 15">
            <a:extLst>
              <a:ext uri="{FF2B5EF4-FFF2-40B4-BE49-F238E27FC236}">
                <a16:creationId xmlns:a16="http://schemas.microsoft.com/office/drawing/2014/main" id="{0C6BB16A-6570-4970-81BC-AF8147FE5FF4}"/>
              </a:ext>
            </a:extLst>
          </p:cNvPr>
          <p:cNvSpPr/>
          <p:nvPr/>
        </p:nvSpPr>
        <p:spPr>
          <a:xfrm>
            <a:off x="6621314" y="3504366"/>
            <a:ext cx="534704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При закупках в сфере градостроительной деятельности </a:t>
            </a:r>
          </a:p>
        </p:txBody>
      </p:sp>
      <p:cxnSp>
        <p:nvCxnSpPr>
          <p:cNvPr id="32" name="Прямая со стрелкой 31">
            <a:extLst>
              <a:ext uri="{FF2B5EF4-FFF2-40B4-BE49-F238E27FC236}">
                <a16:creationId xmlns:a16="http://schemas.microsoft.com/office/drawing/2014/main" id="{5D2714DB-2C72-40C5-A22F-515E00D64764}"/>
              </a:ext>
            </a:extLst>
          </p:cNvPr>
          <p:cNvCxnSpPr>
            <a:cxnSpLocks/>
          </p:cNvCxnSpPr>
          <p:nvPr/>
        </p:nvCxnSpPr>
        <p:spPr>
          <a:xfrm flipV="1">
            <a:off x="11575473" y="2254828"/>
            <a:ext cx="316838" cy="208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id="{1A39C77A-3AC5-42E6-885B-D5D781AB8C3C}"/>
              </a:ext>
            </a:extLst>
          </p:cNvPr>
          <p:cNvSpPr/>
          <p:nvPr/>
        </p:nvSpPr>
        <p:spPr>
          <a:xfrm>
            <a:off x="292415" y="2207413"/>
            <a:ext cx="6096000" cy="4616648"/>
          </a:xfrm>
          <a:prstGeom prst="rect">
            <a:avLst/>
          </a:prstGeom>
          <a:solidFill>
            <a:srgbClr val="00B0F0"/>
          </a:solidFill>
        </p:spPr>
        <p:txBody>
          <a:bodyPr>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б) составляется </a:t>
            </a:r>
            <a:r>
              <a:rPr kumimoji="0" lang="ru-RU" sz="1400" b="0" i="0" strike="noStrike" kern="0" cap="none" spc="0" normalizeH="0" baseline="0" noProof="0" dirty="0">
                <a:ln>
                  <a:noFill/>
                </a:ln>
                <a:solidFill>
                  <a:schemeClr val="bg1"/>
                </a:solidFill>
                <a:effectLst/>
                <a:uLnTx/>
                <a:uFillTx/>
                <a:latin typeface="Arial"/>
                <a:ea typeface="+mn-ea"/>
                <a:cs typeface="Arial"/>
                <a:sym typeface="Arial"/>
              </a:rPr>
              <a:t>ведомость объемов технологически законченных элементов, включающих </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определенные в соответствии с проектной документацией .. необходимые для их возведения (устройства) </a:t>
            </a:r>
            <a:r>
              <a:rPr kumimoji="0" lang="ru-RU" sz="1400" b="1" i="0" u="sng" strike="noStrike" kern="0" cap="none" spc="0" normalizeH="0" baseline="0" noProof="0" dirty="0">
                <a:ln>
                  <a:noFill/>
                </a:ln>
                <a:solidFill>
                  <a:schemeClr val="bg1"/>
                </a:solidFill>
                <a:effectLst/>
                <a:uLnTx/>
                <a:uFillTx/>
                <a:latin typeface="Arial"/>
                <a:ea typeface="+mn-ea"/>
                <a:cs typeface="Arial"/>
                <a:sym typeface="Arial"/>
              </a:rPr>
              <a:t>комплексы работ</a:t>
            </a:r>
            <a:r>
              <a:rPr kumimoji="0" lang="ru-RU" sz="1400" b="1" i="0" strike="noStrike" kern="0" cap="none" spc="0" normalizeH="0" baseline="0" noProof="0" dirty="0">
                <a:ln>
                  <a:noFill/>
                </a:ln>
                <a:solidFill>
                  <a:schemeClr val="bg1"/>
                </a:solidFill>
                <a:effectLst/>
                <a:uLnTx/>
                <a:uFillTx/>
                <a:latin typeface="Arial"/>
                <a:ea typeface="+mn-ea"/>
                <a:cs typeface="Arial"/>
                <a:sym typeface="Arial"/>
              </a:rPr>
              <a:t> </a:t>
            </a:r>
            <a:r>
              <a:rPr kumimoji="0" lang="ru-RU" sz="1400" b="0" i="0" strike="noStrike" kern="0" cap="none" spc="0" normalizeH="0" baseline="0" noProof="0" dirty="0">
                <a:ln>
                  <a:noFill/>
                </a:ln>
                <a:solidFill>
                  <a:schemeClr val="bg1"/>
                </a:solidFill>
                <a:effectLst/>
                <a:uLnTx/>
                <a:uFillTx/>
                <a:latin typeface="Arial"/>
                <a:ea typeface="+mn-ea"/>
                <a:cs typeface="Arial"/>
                <a:sym typeface="Arial"/>
              </a:rPr>
              <a:t>(</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строительные конструкции, в том числе подземная часть, </a:t>
            </a:r>
            <a:r>
              <a:rPr kumimoji="0" lang="ru-RU" sz="1400" b="0" i="0" strike="noStrike" kern="0" cap="none" spc="0" normalizeH="0" baseline="0" noProof="0" dirty="0">
                <a:ln>
                  <a:noFill/>
                </a:ln>
                <a:solidFill>
                  <a:schemeClr val="bg1"/>
                </a:solidFill>
                <a:effectLst/>
                <a:uLnTx/>
                <a:uFillTx/>
                <a:latin typeface="Arial"/>
                <a:ea typeface="+mn-ea"/>
                <a:cs typeface="Arial"/>
                <a:sym typeface="Arial"/>
              </a:rPr>
              <a:t>несущие</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 конструкции …; </a:t>
            </a:r>
            <a:r>
              <a:rPr kumimoji="0" lang="ru-RU" sz="1400" b="1" i="0" u="none" strike="noStrike" kern="0" cap="none" spc="0" normalizeH="0" baseline="0" noProof="0" dirty="0">
                <a:ln>
                  <a:noFill/>
                </a:ln>
                <a:solidFill>
                  <a:schemeClr val="bg1"/>
                </a:solidFill>
                <a:effectLst/>
                <a:uLnTx/>
                <a:uFillTx/>
                <a:latin typeface="Arial"/>
                <a:ea typeface="+mn-ea"/>
                <a:cs typeface="Arial"/>
                <a:sym typeface="Arial"/>
              </a:rPr>
              <a:t>системы инженерно-технического обеспечения, в том числе водоснабжение, водоотведение, теплоснабжение, газоснабжение, вентиляцию, кондиционирование, электроосвещение, электроснабжение</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 и работ, связанных между собой и необходимых … для возведения (устройства) технологически законченного конструктивного решения (элемента), </a:t>
            </a:r>
            <a:r>
              <a:rPr kumimoji="0" lang="ru-RU" sz="1400" b="1" i="0" u="sng" strike="noStrike" kern="0" cap="none" spc="0" normalizeH="0" baseline="0" noProof="0" dirty="0">
                <a:ln>
                  <a:noFill/>
                </a:ln>
                <a:solidFill>
                  <a:srgbClr val="E97132"/>
                </a:solidFill>
                <a:effectLst/>
                <a:uLnTx/>
                <a:uFillTx/>
                <a:latin typeface="Arial"/>
                <a:ea typeface="+mn-ea"/>
                <a:cs typeface="Arial"/>
                <a:sym typeface="Arial"/>
              </a:rPr>
              <a:t>оборудования</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 (далее соответственно - конструктивные решения (элементы), комплексы (видов) работ, оборудования, Ведомость). …..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chemeClr val="bg1"/>
                </a:solidFill>
                <a:effectLst/>
                <a:uLnTx/>
                <a:uFillTx/>
                <a:latin typeface="Arial"/>
                <a:ea typeface="+mn-ea"/>
                <a:cs typeface="Arial"/>
                <a:sym typeface="Arial"/>
              </a:rPr>
              <a:t>Отдельной строкой учитывается количество и стоимость оборудования, мебели, инвентаря </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с отражением страны их происхождения (далее - оборудование), </a:t>
            </a:r>
            <a:r>
              <a:rPr kumimoji="0" lang="ru-RU" sz="1400" b="1" i="0" u="none" strike="noStrike" kern="0" cap="none" spc="0" normalizeH="0" baseline="0" noProof="0" dirty="0">
                <a:ln>
                  <a:noFill/>
                </a:ln>
                <a:solidFill>
                  <a:schemeClr val="bg1"/>
                </a:solidFill>
                <a:effectLst/>
                <a:uLnTx/>
                <a:uFillTx/>
                <a:latin typeface="Arial"/>
                <a:ea typeface="+mn-ea"/>
                <a:cs typeface="Arial"/>
                <a:sym typeface="Arial"/>
              </a:rPr>
              <a:t>поставляемых</a:t>
            </a:r>
            <a:r>
              <a:rPr kumimoji="0" lang="ru-RU" sz="1400" b="0" i="0" u="none" strike="noStrike" kern="0" cap="none" spc="0" normalizeH="0" baseline="0" noProof="0" dirty="0">
                <a:ln>
                  <a:noFill/>
                </a:ln>
                <a:solidFill>
                  <a:schemeClr val="bg1"/>
                </a:solidFill>
                <a:effectLst/>
                <a:uLnTx/>
                <a:uFillTx/>
                <a:latin typeface="Arial"/>
                <a:ea typeface="+mn-ea"/>
                <a:cs typeface="Arial"/>
                <a:sym typeface="Arial"/>
              </a:rPr>
              <a:t> в рамках контракта, </a:t>
            </a:r>
            <a:r>
              <a:rPr kumimoji="0" lang="ru-RU" sz="1400" b="0" i="0" strike="noStrike" kern="0" cap="none" spc="0" normalizeH="0" baseline="0" noProof="0" dirty="0">
                <a:ln>
                  <a:noFill/>
                </a:ln>
                <a:solidFill>
                  <a:schemeClr val="bg1"/>
                </a:solidFill>
                <a:effectLst/>
                <a:uLnTx/>
                <a:uFillTx/>
                <a:latin typeface="Arial"/>
                <a:ea typeface="+mn-ea"/>
                <a:cs typeface="Arial"/>
                <a:sym typeface="Arial"/>
              </a:rPr>
              <a:t>в случае, если оборудование в соответствии с законодательством Российской Федерации о бухгалтерском учете подлежит принятию к бухгалтерскому учету в качестве отдельного объекта основных средств. В иных случаях решение о выделении оборудования отдельной строкой принимается заказчиком.</a:t>
            </a:r>
          </a:p>
        </p:txBody>
      </p:sp>
      <p:sp>
        <p:nvSpPr>
          <p:cNvPr id="37" name="Прямоугольник 36">
            <a:extLst>
              <a:ext uri="{FF2B5EF4-FFF2-40B4-BE49-F238E27FC236}">
                <a16:creationId xmlns:a16="http://schemas.microsoft.com/office/drawing/2014/main" id="{43B2BFAC-3255-4D57-AE84-5CA3BFF58BB9}"/>
              </a:ext>
            </a:extLst>
          </p:cNvPr>
          <p:cNvSpPr/>
          <p:nvPr/>
        </p:nvSpPr>
        <p:spPr>
          <a:xfrm>
            <a:off x="6561667" y="5210077"/>
            <a:ext cx="5444722" cy="1398541"/>
          </a:xfrm>
          <a:prstGeom prst="rect">
            <a:avLst/>
          </a:prstGeom>
          <a:solidFill>
            <a:srgbClr val="00206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Работы по строительству, реконструкции, капитальному ремонту, сносу объектов</a:t>
            </a:r>
            <a:r>
              <a:rPr kumimoji="0" lang="ru-RU" sz="1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капитального строительства, работы по сохранению объектов</a:t>
            </a:r>
            <a:r>
              <a:rPr kumimoji="0" lang="ru-RU" sz="1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культурного наследия (памятников истории и культуры)</a:t>
            </a:r>
            <a:r>
              <a:rPr kumimoji="0" lang="ru-RU" sz="1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народов Российской Федерации, а также строительству</a:t>
            </a:r>
            <a:r>
              <a:rPr kumimoji="0" lang="ru-RU" sz="1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некапитальных строений и сооружений</a:t>
            </a:r>
            <a:r>
              <a:rPr kumimoji="0" lang="ru-RU" sz="1400" b="0" i="0" u="none" strike="noStrike" kern="0" cap="none" spc="0" normalizeH="0" baseline="0" noProof="0" dirty="0">
                <a:ln>
                  <a:noFill/>
                </a:ln>
                <a:solidFill>
                  <a:srgbClr val="FFFFFF"/>
                </a:solidFill>
                <a:effectLst/>
                <a:uLnTx/>
                <a:uFillTx/>
                <a:latin typeface="Arial"/>
                <a:ea typeface="+mn-ea"/>
                <a:cs typeface="Arial"/>
                <a:sym typeface="Arial"/>
              </a:rPr>
              <a:t> </a:t>
            </a:r>
          </a:p>
        </p:txBody>
      </p:sp>
      <p:cxnSp>
        <p:nvCxnSpPr>
          <p:cNvPr id="3" name="Прямая со стрелкой 2">
            <a:extLst>
              <a:ext uri="{FF2B5EF4-FFF2-40B4-BE49-F238E27FC236}">
                <a16:creationId xmlns:a16="http://schemas.microsoft.com/office/drawing/2014/main" id="{2A7C86A2-3127-4011-9DC6-5C2B502C1E2E}"/>
              </a:ext>
            </a:extLst>
          </p:cNvPr>
          <p:cNvCxnSpPr/>
          <p:nvPr/>
        </p:nvCxnSpPr>
        <p:spPr>
          <a:xfrm>
            <a:off x="6388415" y="1870774"/>
            <a:ext cx="270926" cy="3364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899580A7-1C17-259A-CFFA-AF04882CC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5" name="Крест 14">
            <a:extLst>
              <a:ext uri="{FF2B5EF4-FFF2-40B4-BE49-F238E27FC236}">
                <a16:creationId xmlns:a16="http://schemas.microsoft.com/office/drawing/2014/main" id="{AF0261CC-4FE6-4591-8FBF-865134F884AE}"/>
              </a:ext>
            </a:extLst>
          </p:cNvPr>
          <p:cNvSpPr/>
          <p:nvPr/>
        </p:nvSpPr>
        <p:spPr>
          <a:xfrm>
            <a:off x="9141005" y="3217334"/>
            <a:ext cx="426327" cy="376498"/>
          </a:xfrm>
          <a:prstGeom prst="pl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50103981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Текст 3">
            <a:extLst>
              <a:ext uri="{FF2B5EF4-FFF2-40B4-BE49-F238E27FC236}">
                <a16:creationId xmlns:a16="http://schemas.microsoft.com/office/drawing/2014/main" id="{D31BBEE0-3642-4D78-85E0-ADE7BBCC4D3D}"/>
              </a:ext>
            </a:extLst>
          </p:cNvPr>
          <p:cNvSpPr>
            <a:spLocks noGrp="1"/>
          </p:cNvSpPr>
          <p:nvPr>
            <p:ph type="body" idx="1"/>
          </p:nvPr>
        </p:nvSpPr>
        <p:spPr>
          <a:xfrm>
            <a:off x="624236" y="660512"/>
            <a:ext cx="11074767" cy="422492"/>
          </a:xfrm>
        </p:spPr>
        <p:txBody>
          <a:bodyPr/>
          <a:lstStyle/>
          <a:p>
            <a:pPr algn="ctr"/>
            <a:r>
              <a:rPr lang="ru-RU" dirty="0"/>
              <a:t>Особенности извещения при закупке строительных работ</a:t>
            </a:r>
          </a:p>
        </p:txBody>
      </p:sp>
      <p:sp>
        <p:nvSpPr>
          <p:cNvPr id="2" name="Прямоугольник 1">
            <a:extLst>
              <a:ext uri="{FF2B5EF4-FFF2-40B4-BE49-F238E27FC236}">
                <a16:creationId xmlns:a16="http://schemas.microsoft.com/office/drawing/2014/main" id="{02AF5CD2-052F-47BA-B4FE-7A0F799B2686}"/>
              </a:ext>
            </a:extLst>
          </p:cNvPr>
          <p:cNvSpPr/>
          <p:nvPr/>
        </p:nvSpPr>
        <p:spPr>
          <a:xfrm>
            <a:off x="319436" y="1223877"/>
            <a:ext cx="60960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212121"/>
                </a:solidFill>
                <a:effectLst/>
                <a:uLnTx/>
                <a:uFillTx/>
                <a:latin typeface="Arial"/>
                <a:ea typeface="+mn-ea"/>
                <a:cs typeface="+mn-cs"/>
                <a:sym typeface="Arial"/>
              </a:rPr>
              <a:t>Письмо Минфина России от 11.03.2026 № 24-06-09/19233 </a:t>
            </a:r>
          </a:p>
        </p:txBody>
      </p:sp>
      <p:sp>
        <p:nvSpPr>
          <p:cNvPr id="37" name="Прямоугольник 36">
            <a:extLst>
              <a:ext uri="{FF2B5EF4-FFF2-40B4-BE49-F238E27FC236}">
                <a16:creationId xmlns:a16="http://schemas.microsoft.com/office/drawing/2014/main" id="{43B2BFAC-3255-4D57-AE84-5CA3BFF58BB9}"/>
              </a:ext>
            </a:extLst>
          </p:cNvPr>
          <p:cNvSpPr/>
          <p:nvPr/>
        </p:nvSpPr>
        <p:spPr>
          <a:xfrm>
            <a:off x="6560820" y="6197488"/>
            <a:ext cx="5522634" cy="523220"/>
          </a:xfrm>
          <a:prstGeom prst="rect">
            <a:avLst/>
          </a:prstGeom>
          <a:solidFill>
            <a:srgbClr val="00206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Работы по строительству, реконструкции, капитальному ремонту, сносу объектов</a:t>
            </a:r>
            <a:r>
              <a:rPr kumimoji="0" lang="ru-RU" sz="14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капитального строительства</a:t>
            </a:r>
            <a:endParaRPr kumimoji="0" lang="ru-RU"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9" name="Прямоугольник 38">
            <a:extLst>
              <a:ext uri="{FF2B5EF4-FFF2-40B4-BE49-F238E27FC236}">
                <a16:creationId xmlns:a16="http://schemas.microsoft.com/office/drawing/2014/main" id="{3199244B-10CF-492B-86E0-88BF64B15D79}"/>
              </a:ext>
            </a:extLst>
          </p:cNvPr>
          <p:cNvSpPr/>
          <p:nvPr/>
        </p:nvSpPr>
        <p:spPr>
          <a:xfrm>
            <a:off x="319436" y="1672527"/>
            <a:ext cx="6096000" cy="4401205"/>
          </a:xfrm>
          <a:prstGeom prst="rect">
            <a:avLst/>
          </a:prstGeom>
        </p:spPr>
        <p:txBody>
          <a:bodyPr>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проектная документация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включается в извещение об осуществлении закупки в соответствии с пунктом 1 части 2 статьи 42 Закона № 44-ФЗ </a:t>
            </a:r>
            <a:r>
              <a:rPr kumimoji="0" lang="ru-RU" sz="1400" b="0" i="0" u="sng" strike="noStrike" kern="0" cap="none" spc="0" normalizeH="0" baseline="0" noProof="0" dirty="0">
                <a:ln>
                  <a:noFill/>
                </a:ln>
                <a:solidFill>
                  <a:srgbClr val="000000"/>
                </a:solidFill>
                <a:effectLst/>
                <a:uLnTx/>
                <a:uFillTx/>
                <a:latin typeface="Arial"/>
                <a:ea typeface="+mn-ea"/>
                <a:cs typeface="Arial"/>
                <a:sym typeface="Arial"/>
              </a:rPr>
              <a:t>в качестве отдельного приложения</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характеристики</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закупаемых </a:t>
            </a: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работ</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в извещении об осуществлении закупки </a:t>
            </a: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не указываются</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информация о</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закупаемом </a:t>
            </a: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товаре</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поставляемом заказчику при выполнении закупаемых работ, в том числе: информация о </a:t>
            </a:r>
            <a:r>
              <a:rPr kumimoji="0" lang="ru-RU" sz="1400" b="0" i="0" u="sng" strike="noStrike" kern="0" cap="none" spc="0" normalizeH="0" baseline="0" noProof="0" dirty="0">
                <a:ln>
                  <a:noFill/>
                </a:ln>
                <a:solidFill>
                  <a:srgbClr val="000000"/>
                </a:solidFill>
                <a:effectLst/>
                <a:uLnTx/>
                <a:uFillTx/>
                <a:latin typeface="Arial"/>
                <a:ea typeface="+mn-ea"/>
                <a:cs typeface="Arial"/>
                <a:sym typeface="Arial"/>
              </a:rPr>
              <a:t>количестве, единице измерения и месте поставки такого товара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(пункт 6 части 1 статьи 42 Закона № 44-ФЗ);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характеристики поставляемого товара в "структурированном виде"</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(пункт 5 части 1 статьи 42 Закона № 44-ФЗ);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информация</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в "структурированном виде" </a:t>
            </a: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о запрете, ограничении и (или) преимуществе</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в случае, если такие запрет, ограничение, преимущество установлены в соответствии с пунктом 1 части 2 статьи 14 Закона № 44-ФЗ (пункт 15 части 1 статьи 42 Закона № 44-ФЗ). </a:t>
            </a:r>
          </a:p>
        </p:txBody>
      </p:sp>
      <p:sp>
        <p:nvSpPr>
          <p:cNvPr id="40" name="Прямоугольник 39">
            <a:extLst>
              <a:ext uri="{FF2B5EF4-FFF2-40B4-BE49-F238E27FC236}">
                <a16:creationId xmlns:a16="http://schemas.microsoft.com/office/drawing/2014/main" id="{42B7C71C-1FBD-4962-B36E-4DA78A07D2A8}"/>
              </a:ext>
            </a:extLst>
          </p:cNvPr>
          <p:cNvSpPr/>
          <p:nvPr/>
        </p:nvSpPr>
        <p:spPr>
          <a:xfrm>
            <a:off x="7120857" y="3861891"/>
            <a:ext cx="4578146" cy="954107"/>
          </a:xfrm>
          <a:prstGeom prst="rect">
            <a:avLst/>
          </a:prstGeom>
          <a:ln w="25400">
            <a:solidFill>
              <a:schemeClr val="accent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товар принимается  к бухгалтерскому учету Заказчика в качестве </a:t>
            </a:r>
            <a:r>
              <a:rPr kumimoji="0" lang="ru-RU" sz="1400" b="1" i="0" u="sng" strike="noStrike" kern="0" cap="none" spc="0" normalizeH="0" baseline="0" noProof="0" dirty="0">
                <a:ln>
                  <a:noFill/>
                </a:ln>
                <a:solidFill>
                  <a:srgbClr val="000000"/>
                </a:solidFill>
                <a:effectLst/>
                <a:uLnTx/>
                <a:uFillTx/>
                <a:latin typeface="Arial"/>
                <a:ea typeface="+mn-ea"/>
                <a:cs typeface="Arial"/>
                <a:sym typeface="Arial"/>
              </a:rPr>
              <a:t>отдельного объекта </a:t>
            </a: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основных средств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a:t>
            </a:r>
            <a:r>
              <a:rPr kumimoji="0" lang="ru-RU" sz="1400" b="0" i="0" u="none" strike="noStrike" kern="0" cap="none" spc="0" normalizeH="0" baseline="0" noProof="0" dirty="0" err="1">
                <a:ln>
                  <a:noFill/>
                </a:ln>
                <a:solidFill>
                  <a:srgbClr val="000000"/>
                </a:solidFill>
                <a:effectLst/>
                <a:uLnTx/>
                <a:uFillTx/>
                <a:latin typeface="Arial"/>
                <a:ea typeface="+mn-ea"/>
                <a:cs typeface="Arial"/>
                <a:sym typeface="Arial"/>
              </a:rPr>
              <a:t>п.п</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 «ж» п. 14 Правил ведения РК, утв. ПП 60) </a:t>
            </a:r>
          </a:p>
        </p:txBody>
      </p:sp>
      <p:sp>
        <p:nvSpPr>
          <p:cNvPr id="41" name="Прямоугольник 40">
            <a:extLst>
              <a:ext uri="{FF2B5EF4-FFF2-40B4-BE49-F238E27FC236}">
                <a16:creationId xmlns:a16="http://schemas.microsoft.com/office/drawing/2014/main" id="{92126377-8E24-46A1-BE3F-119655A48197}"/>
              </a:ext>
            </a:extLst>
          </p:cNvPr>
          <p:cNvSpPr/>
          <p:nvPr/>
        </p:nvSpPr>
        <p:spPr>
          <a:xfrm>
            <a:off x="1271936" y="6197488"/>
            <a:ext cx="4191000" cy="523220"/>
          </a:xfrm>
          <a:prstGeom prst="rect">
            <a:avLst/>
          </a:prstGeom>
          <a:solidFill>
            <a:srgbClr val="00206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a:sym typeface="Arial"/>
              </a:rPr>
              <a:t>+ в ЕИС указывается Способ определения поставщика со ссылкой на п. 8 ч. 1 ст. 33</a:t>
            </a:r>
            <a:endParaRPr kumimoji="0" lang="ru-RU" sz="14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8" name="Прямоугольник 7">
            <a:extLst>
              <a:ext uri="{FF2B5EF4-FFF2-40B4-BE49-F238E27FC236}">
                <a16:creationId xmlns:a16="http://schemas.microsoft.com/office/drawing/2014/main" id="{E5914EEF-47DD-41BA-88E1-8782E076EDE8}"/>
              </a:ext>
            </a:extLst>
          </p:cNvPr>
          <p:cNvSpPr/>
          <p:nvPr/>
        </p:nvSpPr>
        <p:spPr>
          <a:xfrm>
            <a:off x="6560820" y="1221044"/>
            <a:ext cx="5522634" cy="224676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0" u="none" strike="noStrike" kern="0" cap="none" spc="0" normalizeH="0" baseline="0" noProof="0" dirty="0">
                <a:ln>
                  <a:noFill/>
                </a:ln>
                <a:solidFill>
                  <a:srgbClr val="FFFFFF"/>
                </a:solidFill>
                <a:effectLst/>
                <a:uLnTx/>
                <a:uFillTx/>
                <a:latin typeface="Arial"/>
                <a:ea typeface="+mn-ea"/>
                <a:cs typeface="+mn-cs"/>
                <a:sym typeface="Arial"/>
              </a:rPr>
              <a:t>Часть 1 статьи 33 Закона № 44-ФЗ</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0" u="none" strike="noStrike" kern="0" cap="none" spc="0" normalizeH="0" baseline="0" noProof="0" dirty="0">
                <a:ln>
                  <a:noFill/>
                </a:ln>
                <a:solidFill>
                  <a:srgbClr val="FFFFFF"/>
                </a:solidFill>
                <a:effectLst/>
                <a:uLnTx/>
                <a:uFillTx/>
                <a:latin typeface="Arial"/>
                <a:ea typeface="+mn-ea"/>
                <a:cs typeface="+mn-cs"/>
                <a:sym typeface="Arial"/>
              </a:rPr>
              <a:t>8) …осуществлении закупки работ по строительству, реконструкции, капитальному ремонту, сносу объекта капитального строительства </a:t>
            </a:r>
            <a:r>
              <a:rPr kumimoji="0" lang="ru-RU" sz="1400" b="1" i="1" u="none" strike="noStrike" kern="0" cap="none" spc="0" normalizeH="0" baseline="0" noProof="0" dirty="0">
                <a:ln>
                  <a:noFill/>
                </a:ln>
                <a:solidFill>
                  <a:schemeClr val="bg1"/>
                </a:solidFill>
                <a:effectLst/>
                <a:uLnTx/>
                <a:uFillTx/>
                <a:latin typeface="Arial"/>
                <a:ea typeface="+mn-ea"/>
                <a:cs typeface="+mn-cs"/>
                <a:sym typeface="Arial"/>
              </a:rPr>
              <a:t>должно содержать проектную документацию </a:t>
            </a:r>
            <a:r>
              <a:rPr kumimoji="0" lang="ru-RU" sz="1400" b="1" i="0" u="none" strike="noStrike" kern="0" cap="none" spc="0" normalizeH="0" baseline="0" noProof="0" dirty="0">
                <a:ln>
                  <a:noFill/>
                </a:ln>
                <a:solidFill>
                  <a:schemeClr val="bg1"/>
                </a:solidFill>
                <a:effectLst/>
                <a:uLnTx/>
                <a:uFillTx/>
                <a:latin typeface="Arial"/>
                <a:ea typeface="+mn-ea"/>
                <a:cs typeface="+mn-cs"/>
                <a:sym typeface="Arial"/>
              </a:rPr>
              <a:t>..</a:t>
            </a:r>
            <a:r>
              <a:rPr kumimoji="0" lang="ru-RU" sz="1400" b="0" i="0" u="none" strike="noStrike" kern="0" cap="none" spc="0" normalizeH="0" baseline="0" noProof="0" dirty="0">
                <a:ln>
                  <a:noFill/>
                </a:ln>
                <a:solidFill>
                  <a:schemeClr val="bg1"/>
                </a:solidFill>
                <a:effectLst/>
                <a:uLnTx/>
                <a:uFillTx/>
                <a:latin typeface="Arial"/>
                <a:ea typeface="+mn-ea"/>
                <a:cs typeface="+mn-cs"/>
                <a:sym typeface="Arial"/>
              </a:rPr>
              <a:t> </a:t>
            </a:r>
            <a:r>
              <a:rPr kumimoji="0" lang="ru-RU" sz="1400" b="1" i="1" u="none" strike="noStrike" kern="0" cap="none" spc="0" normalizeH="0" baseline="0" noProof="0" dirty="0">
                <a:ln>
                  <a:noFill/>
                </a:ln>
                <a:solidFill>
                  <a:schemeClr val="bg1"/>
                </a:solidFill>
                <a:effectLst/>
                <a:uLnTx/>
                <a:uFillTx/>
                <a:latin typeface="Arial"/>
                <a:ea typeface="+mn-ea"/>
                <a:cs typeface="+mn-cs"/>
                <a:sym typeface="Arial"/>
              </a:rPr>
              <a:t>или типовую проектную документацию, или смету на капитальный ремонт </a:t>
            </a:r>
            <a:r>
              <a:rPr kumimoji="0" lang="ru-RU" sz="1400" b="0" i="0" u="none" strike="noStrike" kern="0" cap="none" spc="0" normalizeH="0" baseline="0" noProof="0" dirty="0">
                <a:ln>
                  <a:noFill/>
                </a:ln>
                <a:solidFill>
                  <a:srgbClr val="FFFFFF"/>
                </a:solidFill>
                <a:effectLst/>
                <a:uLnTx/>
                <a:uFillTx/>
                <a:latin typeface="Arial"/>
                <a:ea typeface="+mn-ea"/>
                <a:cs typeface="+mn-cs"/>
                <a:sym typeface="Arial"/>
              </a:rPr>
              <a:t>ОКС... </a:t>
            </a:r>
            <a:r>
              <a:rPr kumimoji="0" lang="ru-RU" sz="1400" b="1" i="0" u="sng" strike="noStrike" kern="0" cap="none" spc="0" normalizeH="0" baseline="0" noProof="0" dirty="0">
                <a:ln>
                  <a:noFill/>
                </a:ln>
                <a:solidFill>
                  <a:srgbClr val="FFFFFF"/>
                </a:solidFill>
                <a:effectLst/>
                <a:uLnTx/>
                <a:uFillTx/>
                <a:latin typeface="Arial"/>
                <a:ea typeface="+mn-ea"/>
                <a:cs typeface="+mn-cs"/>
                <a:sym typeface="Arial"/>
              </a:rPr>
              <a:t>Включение проектной документации в описание объекта закупки в соответствии с настоящим пунктом является надлежащим исполнением требований </a:t>
            </a:r>
            <a:r>
              <a:rPr kumimoji="0" lang="ru-RU" sz="1400" b="1" i="0" u="sng" strike="noStrike" kern="0" cap="none" spc="0" normalizeH="0" baseline="0" noProof="0" dirty="0">
                <a:ln>
                  <a:noFill/>
                </a:ln>
                <a:solidFill>
                  <a:schemeClr val="bg1"/>
                </a:solidFill>
                <a:effectLst/>
                <a:uLnTx/>
                <a:uFillTx/>
                <a:latin typeface="Arial"/>
                <a:ea typeface="+mn-ea"/>
                <a:cs typeface="+mn-cs"/>
                <a:sym typeface="Arial"/>
                <a:hlinkClick r:id="rId3">
                  <a:extLst>
                    <a:ext uri="{A12FA001-AC4F-418D-AE19-62706E023703}">
                      <ahyp:hlinkClr xmlns:ahyp="http://schemas.microsoft.com/office/drawing/2018/hyperlinkcolor" val="tx"/>
                    </a:ext>
                  </a:extLst>
                </a:hlinkClick>
              </a:rPr>
              <a:t>пунктов 1</a:t>
            </a:r>
            <a:r>
              <a:rPr kumimoji="0" lang="ru-RU" sz="1400" b="1" i="0" u="sng" strike="noStrike" kern="0" cap="none" spc="0" normalizeH="0" baseline="0" noProof="0" dirty="0">
                <a:ln>
                  <a:noFill/>
                </a:ln>
                <a:solidFill>
                  <a:schemeClr val="bg1"/>
                </a:solidFill>
                <a:effectLst/>
                <a:uLnTx/>
                <a:uFillTx/>
                <a:latin typeface="Arial"/>
                <a:ea typeface="+mn-ea"/>
                <a:cs typeface="+mn-cs"/>
                <a:sym typeface="Arial"/>
              </a:rPr>
              <a:t> - </a:t>
            </a:r>
            <a:r>
              <a:rPr kumimoji="0" lang="ru-RU" sz="1400" b="1" i="0" u="sng" strike="noStrike" kern="0" cap="none" spc="0" normalizeH="0" baseline="0" noProof="0" dirty="0">
                <a:ln>
                  <a:noFill/>
                </a:ln>
                <a:solidFill>
                  <a:schemeClr val="bg1"/>
                </a:solidFill>
                <a:effectLst/>
                <a:uLnTx/>
                <a:uFillTx/>
                <a:latin typeface="Arial"/>
                <a:ea typeface="+mn-ea"/>
                <a:cs typeface="+mn-cs"/>
                <a:sym typeface="Arial"/>
                <a:hlinkClick r:id="rId4">
                  <a:extLst>
                    <a:ext uri="{A12FA001-AC4F-418D-AE19-62706E023703}">
                      <ahyp:hlinkClr xmlns:ahyp="http://schemas.microsoft.com/office/drawing/2018/hyperlinkcolor" val="tx"/>
                    </a:ext>
                  </a:extLst>
                </a:hlinkClick>
              </a:rPr>
              <a:t>3</a:t>
            </a:r>
            <a:r>
              <a:rPr kumimoji="0" lang="ru-RU" sz="1400" b="1" i="0" u="sng" strike="noStrike" kern="0" cap="none" spc="0" normalizeH="0" baseline="0" noProof="0" dirty="0">
                <a:ln>
                  <a:noFill/>
                </a:ln>
                <a:solidFill>
                  <a:schemeClr val="bg1"/>
                </a:solidFill>
                <a:effectLst/>
                <a:uLnTx/>
                <a:uFillTx/>
                <a:latin typeface="Arial"/>
                <a:ea typeface="+mn-ea"/>
                <a:cs typeface="+mn-cs"/>
                <a:sym typeface="Arial"/>
              </a:rPr>
              <a:t> настоящей части, </a:t>
            </a:r>
            <a:r>
              <a:rPr kumimoji="0" lang="ru-RU" sz="1400" b="1" i="0" u="sng" strike="noStrike" kern="0" cap="none" spc="0" normalizeH="0" baseline="0" noProof="0" dirty="0">
                <a:ln>
                  <a:noFill/>
                </a:ln>
                <a:solidFill>
                  <a:schemeClr val="bg1"/>
                </a:solidFill>
                <a:effectLst/>
                <a:uLnTx/>
                <a:uFillTx/>
                <a:latin typeface="Arial"/>
                <a:ea typeface="+mn-ea"/>
                <a:cs typeface="+mn-cs"/>
                <a:sym typeface="Arial"/>
                <a:hlinkClick r:id="rId5">
                  <a:extLst>
                    <a:ext uri="{A12FA001-AC4F-418D-AE19-62706E023703}">
                      <ahyp:hlinkClr xmlns:ahyp="http://schemas.microsoft.com/office/drawing/2018/hyperlinkcolor" val="tx"/>
                    </a:ext>
                  </a:extLst>
                </a:hlinkClick>
              </a:rPr>
              <a:t>части 2</a:t>
            </a:r>
            <a:r>
              <a:rPr kumimoji="0" lang="ru-RU" sz="1400" b="1" i="0" u="sng" strike="noStrike" kern="0" cap="none" spc="0" normalizeH="0" baseline="0" noProof="0" dirty="0">
                <a:ln>
                  <a:noFill/>
                </a:ln>
                <a:solidFill>
                  <a:schemeClr val="bg1"/>
                </a:solidFill>
                <a:effectLst/>
                <a:uLnTx/>
                <a:uFillTx/>
                <a:latin typeface="Arial"/>
                <a:ea typeface="+mn-ea"/>
                <a:cs typeface="+mn-cs"/>
                <a:sym typeface="Arial"/>
              </a:rPr>
              <a:t> настоящей с</a:t>
            </a:r>
            <a:r>
              <a:rPr kumimoji="0" lang="ru-RU" sz="1400" b="1" i="0" u="sng" strike="noStrike" kern="0" cap="none" spc="0" normalizeH="0" baseline="0" noProof="0" dirty="0">
                <a:ln>
                  <a:noFill/>
                </a:ln>
                <a:solidFill>
                  <a:srgbClr val="FFFFFF"/>
                </a:solidFill>
                <a:effectLst/>
                <a:uLnTx/>
                <a:uFillTx/>
                <a:latin typeface="Arial"/>
                <a:ea typeface="+mn-ea"/>
                <a:cs typeface="+mn-cs"/>
                <a:sym typeface="Arial"/>
              </a:rPr>
              <a:t>татьи</a:t>
            </a:r>
            <a:r>
              <a:rPr kumimoji="0" lang="ru-RU" sz="1400" b="0"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5" name="Прямоугольник 4">
            <a:extLst>
              <a:ext uri="{FF2B5EF4-FFF2-40B4-BE49-F238E27FC236}">
                <a16:creationId xmlns:a16="http://schemas.microsoft.com/office/drawing/2014/main" id="{62EF7233-33B9-4C49-9206-DD34B6CFAD14}"/>
              </a:ext>
            </a:extLst>
          </p:cNvPr>
          <p:cNvSpPr/>
          <p:nvPr/>
        </p:nvSpPr>
        <p:spPr>
          <a:xfrm>
            <a:off x="319436" y="3135427"/>
            <a:ext cx="6096000" cy="29383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7" name="Прямая со стрелкой 6">
            <a:extLst>
              <a:ext uri="{FF2B5EF4-FFF2-40B4-BE49-F238E27FC236}">
                <a16:creationId xmlns:a16="http://schemas.microsoft.com/office/drawing/2014/main" id="{C19432FF-BB81-4B3E-9004-14CB5BFF7AEF}"/>
              </a:ext>
            </a:extLst>
          </p:cNvPr>
          <p:cNvCxnSpPr>
            <a:endCxn id="8" idx="1"/>
          </p:cNvCxnSpPr>
          <p:nvPr/>
        </p:nvCxnSpPr>
        <p:spPr>
          <a:xfrm flipV="1">
            <a:off x="6415436" y="2344429"/>
            <a:ext cx="145384" cy="100456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D95B8CFC-498C-1227-8AFF-534DC1FDA5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2471393335"/>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Текст 3">
            <a:extLst>
              <a:ext uri="{FF2B5EF4-FFF2-40B4-BE49-F238E27FC236}">
                <a16:creationId xmlns:a16="http://schemas.microsoft.com/office/drawing/2014/main" id="{D31BBEE0-3642-4D78-85E0-ADE7BBCC4D3D}"/>
              </a:ext>
            </a:extLst>
          </p:cNvPr>
          <p:cNvSpPr>
            <a:spLocks noGrp="1"/>
          </p:cNvSpPr>
          <p:nvPr>
            <p:ph type="body" idx="1"/>
          </p:nvPr>
        </p:nvSpPr>
        <p:spPr>
          <a:xfrm>
            <a:off x="624236" y="712467"/>
            <a:ext cx="11074767" cy="422492"/>
          </a:xfrm>
        </p:spPr>
        <p:txBody>
          <a:bodyPr/>
          <a:lstStyle/>
          <a:p>
            <a:pPr algn="ctr"/>
            <a:r>
              <a:rPr lang="ru-RU" dirty="0"/>
              <a:t>Товары, поставляемые при выполнении работ, оказании услуг</a:t>
            </a:r>
          </a:p>
        </p:txBody>
      </p:sp>
      <p:sp>
        <p:nvSpPr>
          <p:cNvPr id="10" name="TextBox 9">
            <a:extLst>
              <a:ext uri="{FF2B5EF4-FFF2-40B4-BE49-F238E27FC236}">
                <a16:creationId xmlns:a16="http://schemas.microsoft.com/office/drawing/2014/main" id="{43D683BC-63D3-4377-B04C-6746A3FB6FCA}"/>
              </a:ext>
            </a:extLst>
          </p:cNvPr>
          <p:cNvSpPr txBox="1"/>
          <p:nvPr/>
        </p:nvSpPr>
        <p:spPr>
          <a:xfrm>
            <a:off x="386017" y="1716616"/>
            <a:ext cx="11551199" cy="1323439"/>
          </a:xfrm>
          <a:prstGeom prst="rect">
            <a:avLst/>
          </a:prstGeom>
          <a:solidFill>
            <a:schemeClr val="accent1"/>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е) предусмотренное абзацами вторым и одиннадцатым подпункта "з" пункта 10 настоящих Правил </a:t>
            </a:r>
            <a:r>
              <a:rPr kumimoji="0" lang="ru-RU" sz="1600" b="0" i="0" u="sng" strike="noStrike" kern="0" cap="none" spc="0" normalizeH="0" baseline="0" noProof="0" dirty="0">
                <a:ln>
                  <a:noFill/>
                </a:ln>
                <a:solidFill>
                  <a:srgbClr val="FFFFFF"/>
                </a:solidFill>
                <a:effectLst/>
                <a:uLnTx/>
                <a:uFillTx/>
                <a:latin typeface="Arial"/>
                <a:ea typeface="+mn-ea"/>
                <a:cs typeface="Arial"/>
                <a:sym typeface="Arial"/>
              </a:rPr>
              <a:t>указание закупаемого товара</a:t>
            </a: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 </a:t>
            </a:r>
            <a:r>
              <a:rPr kumimoji="0" lang="ru-RU" sz="1600" b="0" i="0" u="sng" strike="noStrike" kern="0" cap="none" spc="0" normalizeH="0" baseline="0" noProof="0" dirty="0">
                <a:ln>
                  <a:noFill/>
                </a:ln>
                <a:solidFill>
                  <a:srgbClr val="FFFFFF"/>
                </a:solidFill>
                <a:effectLst/>
                <a:uLnTx/>
                <a:uFillTx/>
                <a:latin typeface="Arial"/>
                <a:ea typeface="+mn-ea"/>
                <a:cs typeface="Arial"/>
                <a:sym typeface="Arial"/>
              </a:rPr>
              <a:t>в том числе поставляемого при выполнении работ, оказании услуг</a:t>
            </a: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 наименования его страны происхождения </a:t>
            </a:r>
            <a:r>
              <a:rPr kumimoji="0" lang="ru-RU" sz="1600" b="0" i="0" u="sng" strike="noStrike" kern="0" cap="none" spc="0" normalizeH="0" baseline="0" noProof="0" dirty="0">
                <a:ln>
                  <a:noFill/>
                </a:ln>
                <a:solidFill>
                  <a:srgbClr val="FFFFFF"/>
                </a:solidFill>
                <a:effectLst/>
                <a:uLnTx/>
                <a:uFillTx/>
                <a:latin typeface="Arial"/>
                <a:ea typeface="+mn-ea"/>
                <a:cs typeface="Arial"/>
                <a:sym typeface="Arial"/>
              </a:rPr>
              <a:t>осуществляется</a:t>
            </a: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 с учетом положений подпункта "ж" настоящего пункта </a:t>
            </a:r>
            <a:r>
              <a:rPr kumimoji="0" lang="ru-RU" sz="1600" b="0" i="0" u="sng" strike="noStrike" kern="0" cap="none" spc="0" normalizeH="0" baseline="0" noProof="0" dirty="0">
                <a:ln>
                  <a:noFill/>
                </a:ln>
                <a:solidFill>
                  <a:srgbClr val="FFFFFF"/>
                </a:solidFill>
                <a:effectLst/>
                <a:uLnTx/>
                <a:uFillTx/>
                <a:latin typeface="Arial"/>
                <a:ea typeface="+mn-ea"/>
                <a:cs typeface="Arial"/>
                <a:sym typeface="Arial"/>
              </a:rPr>
              <a:t>в отношении товара, который </a:t>
            </a: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в соответствии с законодательством Российской Федерации о бухгалтерском учете </a:t>
            </a:r>
            <a:r>
              <a:rPr kumimoji="0" lang="ru-RU" sz="1600" b="0" i="0" u="sng" strike="noStrike" kern="0" cap="none" spc="0" normalizeH="0" baseline="0" noProof="0" dirty="0">
                <a:ln>
                  <a:noFill/>
                </a:ln>
                <a:solidFill>
                  <a:srgbClr val="FFFFFF"/>
                </a:solidFill>
                <a:effectLst/>
                <a:uLnTx/>
                <a:uFillTx/>
                <a:latin typeface="Arial"/>
                <a:ea typeface="+mn-ea"/>
                <a:cs typeface="Arial"/>
                <a:sym typeface="Arial"/>
              </a:rPr>
              <a:t>подлежит принятию заказчиком к </a:t>
            </a:r>
            <a:r>
              <a:rPr kumimoji="0" lang="ru-RU" sz="1600" b="0" i="0" u="sng" strike="noStrike" kern="0" cap="none" spc="0" normalizeH="0" baseline="0" noProof="0" dirty="0">
                <a:ln>
                  <a:noFill/>
                </a:ln>
                <a:solidFill>
                  <a:schemeClr val="bg1"/>
                </a:solidFill>
                <a:effectLst/>
                <a:uLnTx/>
                <a:uFillTx/>
                <a:latin typeface="Arial"/>
                <a:ea typeface="+mn-ea"/>
                <a:cs typeface="Arial"/>
                <a:sym typeface="Arial"/>
              </a:rPr>
              <a:t>бухгалтерскому учету</a:t>
            </a:r>
            <a:r>
              <a:rPr kumimoji="0" lang="ru-RU" sz="1600" b="0" i="0" u="none" strike="noStrike" kern="0" cap="none" spc="0" normalizeH="0" baseline="0" noProof="0" dirty="0">
                <a:ln>
                  <a:noFill/>
                </a:ln>
                <a:solidFill>
                  <a:schemeClr val="bg1"/>
                </a:solidFill>
                <a:effectLst/>
                <a:uLnTx/>
                <a:uFillTx/>
                <a:latin typeface="Arial"/>
                <a:ea typeface="+mn-ea"/>
                <a:cs typeface="Arial"/>
                <a:sym typeface="Arial"/>
              </a:rPr>
              <a:t>;</a:t>
            </a:r>
            <a:endParaRPr kumimoji="0" lang="ru-RU" sz="1600" b="1" i="0" u="none" strike="noStrike" kern="0" cap="none" spc="0" normalizeH="0" baseline="0" noProof="0" dirty="0">
              <a:ln>
                <a:noFill/>
              </a:ln>
              <a:solidFill>
                <a:schemeClr val="bg1"/>
              </a:solidFill>
              <a:effectLst/>
              <a:uLnTx/>
              <a:uFillTx/>
              <a:latin typeface="Arial" panose="020B0604020202020204" pitchFamily="34" charset="0"/>
              <a:ea typeface="+mn-ea"/>
              <a:cs typeface="Arial"/>
              <a:sym typeface="Arial"/>
            </a:endParaRPr>
          </a:p>
        </p:txBody>
      </p:sp>
      <p:sp>
        <p:nvSpPr>
          <p:cNvPr id="16" name="TextBox 15">
            <a:extLst>
              <a:ext uri="{FF2B5EF4-FFF2-40B4-BE49-F238E27FC236}">
                <a16:creationId xmlns:a16="http://schemas.microsoft.com/office/drawing/2014/main" id="{47DEEE7B-08A3-4315-B39C-09C939B5EA8C}"/>
              </a:ext>
            </a:extLst>
          </p:cNvPr>
          <p:cNvSpPr txBox="1"/>
          <p:nvPr/>
        </p:nvSpPr>
        <p:spPr>
          <a:xfrm>
            <a:off x="386016" y="4965194"/>
            <a:ext cx="11551199" cy="1569660"/>
          </a:xfrm>
          <a:prstGeom prst="rect">
            <a:avLst/>
          </a:prstGeom>
          <a:solidFill>
            <a:schemeClr val="accent1"/>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FFFFFF"/>
                </a:solidFill>
                <a:effectLst/>
                <a:uLnTx/>
                <a:uFillTx/>
                <a:latin typeface="Arial"/>
                <a:ea typeface="+mn-ea"/>
                <a:cs typeface="Arial"/>
                <a:sym typeface="Arial"/>
              </a:rPr>
              <a:t>ж) при осуществлении закупки по строительству, реконструкции, капитальному ремонту, сносу объекта капитального строительства предусмотренные абзацами вторым и одиннадцатым подпункта "з" пункта 10 настоящих Правил указание закупаемого товара, в том числе поставляемого при выполнении работ, оказании услуг, наименования его страны происхождения осуществляется в отношении товара, который в соответствии с законодательством Российской Федерации о бухгалтерском учете подлежит принятию заказчиком к бухгалтерскому учету </a:t>
            </a:r>
            <a:r>
              <a:rPr kumimoji="0" lang="ru-RU" sz="1600" b="0" i="0" u="none" strike="noStrike" kern="0" cap="none" spc="0" normalizeH="0" baseline="0" noProof="0" dirty="0">
                <a:ln>
                  <a:noFill/>
                </a:ln>
                <a:solidFill>
                  <a:schemeClr val="bg1"/>
                </a:solidFill>
                <a:effectLst/>
                <a:uLnTx/>
                <a:uFillTx/>
                <a:latin typeface="Arial"/>
                <a:ea typeface="+mn-ea"/>
                <a:cs typeface="Arial"/>
                <a:sym typeface="Arial"/>
              </a:rPr>
              <a:t>в качестве отдельного объекта основных средств; </a:t>
            </a:r>
            <a:endParaRPr kumimoji="0" lang="ru-RU" sz="1600" b="1" i="0" u="none" strike="noStrike" kern="0" cap="none" spc="0" normalizeH="0" baseline="0" noProof="0" dirty="0">
              <a:ln>
                <a:noFill/>
              </a:ln>
              <a:solidFill>
                <a:schemeClr val="bg1"/>
              </a:solidFill>
              <a:effectLst/>
              <a:uLnTx/>
              <a:uFillTx/>
              <a:latin typeface="Arial" panose="020B0604020202020204" pitchFamily="34" charset="0"/>
              <a:ea typeface="+mn-ea"/>
              <a:cs typeface="Arial"/>
              <a:sym typeface="Arial"/>
            </a:endParaRPr>
          </a:p>
        </p:txBody>
      </p:sp>
      <p:sp>
        <p:nvSpPr>
          <p:cNvPr id="17" name="TextBox 16">
            <a:extLst>
              <a:ext uri="{FF2B5EF4-FFF2-40B4-BE49-F238E27FC236}">
                <a16:creationId xmlns:a16="http://schemas.microsoft.com/office/drawing/2014/main" id="{14F3CEAA-0350-43AE-98B5-0815381DE3D8}"/>
              </a:ext>
            </a:extLst>
          </p:cNvPr>
          <p:cNvSpPr txBox="1"/>
          <p:nvPr/>
        </p:nvSpPr>
        <p:spPr>
          <a:xfrm>
            <a:off x="386016" y="1232302"/>
            <a:ext cx="11551199" cy="338554"/>
          </a:xfrm>
          <a:prstGeom prst="rect">
            <a:avLst/>
          </a:prstGeom>
          <a:noFill/>
          <a:ln w="38100">
            <a:solidFill>
              <a:srgbClr val="1EA7EA"/>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1" i="0"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Пункт 14 Правил ведения реестра контрактов, утв. ПП РФ № 60:</a:t>
            </a:r>
          </a:p>
        </p:txBody>
      </p:sp>
      <p:sp>
        <p:nvSpPr>
          <p:cNvPr id="18" name="TextBox 17">
            <a:extLst>
              <a:ext uri="{FF2B5EF4-FFF2-40B4-BE49-F238E27FC236}">
                <a16:creationId xmlns:a16="http://schemas.microsoft.com/office/drawing/2014/main" id="{4BF79AAE-ED96-4F09-854A-82C69A21A21B}"/>
              </a:ext>
            </a:extLst>
          </p:cNvPr>
          <p:cNvSpPr txBox="1"/>
          <p:nvPr/>
        </p:nvSpPr>
        <p:spPr>
          <a:xfrm>
            <a:off x="1078745" y="3194287"/>
            <a:ext cx="5017255" cy="307777"/>
          </a:xfrm>
          <a:prstGeom prst="rect">
            <a:avLst/>
          </a:prstGeom>
          <a:noFill/>
          <a:ln w="25400">
            <a:solidFill>
              <a:schemeClr val="accent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п. 10 Правил = информация о заключенном контракте</a:t>
            </a:r>
          </a:p>
        </p:txBody>
      </p:sp>
      <p:sp>
        <p:nvSpPr>
          <p:cNvPr id="19" name="TextBox 18">
            <a:extLst>
              <a:ext uri="{FF2B5EF4-FFF2-40B4-BE49-F238E27FC236}">
                <a16:creationId xmlns:a16="http://schemas.microsoft.com/office/drawing/2014/main" id="{A995C6B5-AC52-49D8-8F75-DE960E6B27FF}"/>
              </a:ext>
            </a:extLst>
          </p:cNvPr>
          <p:cNvSpPr txBox="1"/>
          <p:nvPr/>
        </p:nvSpPr>
        <p:spPr>
          <a:xfrm>
            <a:off x="6421004" y="3194287"/>
            <a:ext cx="5017255" cy="307777"/>
          </a:xfrm>
          <a:prstGeom prst="rect">
            <a:avLst/>
          </a:prstGeom>
          <a:noFill/>
          <a:ln w="25400">
            <a:solidFill>
              <a:schemeClr val="accent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1" u="none" strike="noStrike" kern="0" cap="none" spc="0" normalizeH="0" baseline="0" noProof="0" dirty="0" err="1">
                <a:ln>
                  <a:noFill/>
                </a:ln>
                <a:solidFill>
                  <a:srgbClr val="212121"/>
                </a:solidFill>
                <a:effectLst/>
                <a:uLnTx/>
                <a:uFillTx/>
                <a:latin typeface="Arial" panose="020B0604020202020204" pitchFamily="34" charset="0"/>
                <a:ea typeface="+mn-ea"/>
                <a:cs typeface="Arial" panose="020B0604020202020204" pitchFamily="34" charset="0"/>
                <a:sym typeface="Arial"/>
              </a:rPr>
              <a:t>п.п</a:t>
            </a:r>
            <a:r>
              <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 «З» п. 10 Правил = информация об объекте закупки</a:t>
            </a:r>
          </a:p>
        </p:txBody>
      </p:sp>
      <p:sp>
        <p:nvSpPr>
          <p:cNvPr id="2" name="Прямоугольник 1">
            <a:extLst>
              <a:ext uri="{FF2B5EF4-FFF2-40B4-BE49-F238E27FC236}">
                <a16:creationId xmlns:a16="http://schemas.microsoft.com/office/drawing/2014/main" id="{1A9C9FEC-005E-452A-A597-788B174C9CFF}"/>
              </a:ext>
            </a:extLst>
          </p:cNvPr>
          <p:cNvSpPr/>
          <p:nvPr/>
        </p:nvSpPr>
        <p:spPr>
          <a:xfrm>
            <a:off x="1589616" y="3640960"/>
            <a:ext cx="9403966" cy="523220"/>
          </a:xfrm>
          <a:prstGeom prst="rect">
            <a:avLst/>
          </a:prstGeom>
          <a:noFill/>
          <a:ln w="25400">
            <a:solidFill>
              <a:schemeClr val="accent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наименование объекта закупки </a:t>
            </a:r>
            <a:r>
              <a:rPr kumimoji="0" lang="ru-RU" sz="1400" b="1"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с указанием закупаемых товаров</a:t>
            </a:r>
            <a:r>
              <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 (</a:t>
            </a:r>
            <a:r>
              <a:rPr kumimoji="0" lang="ru-RU" sz="1400" b="1" i="1" u="sng"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в том числе поставляемых</a:t>
            </a:r>
            <a:r>
              <a:rPr kumimoji="0" lang="ru-RU" sz="1400" b="1"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 </a:t>
            </a:r>
            <a:r>
              <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при выполнении работ, оказании услуг), работ, услуг, а также предмет контракта</a:t>
            </a:r>
          </a:p>
        </p:txBody>
      </p:sp>
      <p:sp>
        <p:nvSpPr>
          <p:cNvPr id="5" name="Прямоугольник 4">
            <a:extLst>
              <a:ext uri="{FF2B5EF4-FFF2-40B4-BE49-F238E27FC236}">
                <a16:creationId xmlns:a16="http://schemas.microsoft.com/office/drawing/2014/main" id="{0D7B56A2-D7A1-4CEA-A23E-CC67879EA84F}"/>
              </a:ext>
            </a:extLst>
          </p:cNvPr>
          <p:cNvSpPr/>
          <p:nvPr/>
        </p:nvSpPr>
        <p:spPr>
          <a:xfrm>
            <a:off x="1589616" y="4303077"/>
            <a:ext cx="9403965" cy="523220"/>
          </a:xfrm>
          <a:prstGeom prst="rect">
            <a:avLst/>
          </a:prstGeom>
          <a:noFill/>
          <a:ln w="25400">
            <a:solidFill>
              <a:schemeClr val="accent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наименование страны происхождения товара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(в случае осуществления закупки товара, в том числе поставляемого заказчику при выполнении закупаемых работ, оказании закупаемых услуг)</a:t>
            </a:r>
            <a:endParaRPr kumimoji="0" lang="ru-RU" sz="1400" b="0" i="1"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07842039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Текст 3">
            <a:extLst>
              <a:ext uri="{FF2B5EF4-FFF2-40B4-BE49-F238E27FC236}">
                <a16:creationId xmlns:a16="http://schemas.microsoft.com/office/drawing/2014/main" id="{D31BBEE0-3642-4D78-85E0-ADE7BBCC4D3D}"/>
              </a:ext>
            </a:extLst>
          </p:cNvPr>
          <p:cNvSpPr>
            <a:spLocks noGrp="1"/>
          </p:cNvSpPr>
          <p:nvPr>
            <p:ph type="body" idx="1"/>
          </p:nvPr>
        </p:nvSpPr>
        <p:spPr>
          <a:xfrm>
            <a:off x="624236" y="712467"/>
            <a:ext cx="11074767" cy="422492"/>
          </a:xfrm>
        </p:spPr>
        <p:txBody>
          <a:bodyPr/>
          <a:lstStyle/>
          <a:p>
            <a:pPr algn="ctr"/>
            <a:r>
              <a:rPr lang="ru-RU" dirty="0"/>
              <a:t>Товары, поставляемые при выполнении работ – немонтируемое оборудование</a:t>
            </a:r>
          </a:p>
        </p:txBody>
      </p:sp>
      <p:graphicFrame>
        <p:nvGraphicFramePr>
          <p:cNvPr id="3" name="Схема 2">
            <a:extLst>
              <a:ext uri="{FF2B5EF4-FFF2-40B4-BE49-F238E27FC236}">
                <a16:creationId xmlns:a16="http://schemas.microsoft.com/office/drawing/2014/main" id="{59D2BFC2-40BA-443B-ABC6-4A1E58CBCE29}"/>
              </a:ext>
            </a:extLst>
          </p:cNvPr>
          <p:cNvGraphicFramePr/>
          <p:nvPr>
            <p:extLst>
              <p:ext uri="{D42A27DB-BD31-4B8C-83A1-F6EECF244321}">
                <p14:modId xmlns:p14="http://schemas.microsoft.com/office/powerpoint/2010/main" val="3021939525"/>
              </p:ext>
            </p:extLst>
          </p:nvPr>
        </p:nvGraphicFramePr>
        <p:xfrm>
          <a:off x="624235" y="1381039"/>
          <a:ext cx="11329849" cy="3687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330125A-A365-4F16-9A89-2C3A46CD7AC8}"/>
              </a:ext>
            </a:extLst>
          </p:cNvPr>
          <p:cNvSpPr txBox="1"/>
          <p:nvPr/>
        </p:nvSpPr>
        <p:spPr>
          <a:xfrm>
            <a:off x="504965" y="5331515"/>
            <a:ext cx="11551199" cy="1077218"/>
          </a:xfrm>
          <a:prstGeom prst="rect">
            <a:avLst/>
          </a:prstGeom>
          <a:noFill/>
          <a:ln w="38100">
            <a:solidFill>
              <a:srgbClr val="1EA7EA"/>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Монтируемое и немонтируемое оборудование образуют разные товарные рынки,</a:t>
            </a: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объединение в 1 лот таких товаров приводит к необоснованному ограничению конкуренции.</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Содержит признаки нарушения п. 1 ч. 2 ст. 42 44-ФЗ, ответственность по ч. 6 ст. 7.30.1 КоАП.</a:t>
            </a:r>
            <a:endParaRPr kumimoji="0" lang="ru-RU"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pic>
        <p:nvPicPr>
          <p:cNvPr id="2" name="Рисунок 1">
            <a:extLst>
              <a:ext uri="{FF2B5EF4-FFF2-40B4-BE49-F238E27FC236}">
                <a16:creationId xmlns:a16="http://schemas.microsoft.com/office/drawing/2014/main" id="{82CC409D-A0E4-8211-F93B-DAF830E6EE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4239826131"/>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948B-5F5B-5F95-838C-8753AC78CD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5C8996-6CA2-B3C4-3A85-E70F38D60815}"/>
              </a:ext>
            </a:extLst>
          </p:cNvPr>
          <p:cNvSpPr txBox="1"/>
          <p:nvPr/>
        </p:nvSpPr>
        <p:spPr>
          <a:xfrm>
            <a:off x="4766731" y="99867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ФАС России от 18.03.2026 года по закупке №0319300010126000043</a:t>
            </a:r>
          </a:p>
        </p:txBody>
      </p:sp>
      <p:pic>
        <p:nvPicPr>
          <p:cNvPr id="12" name="Рисунок 11">
            <a:extLst>
              <a:ext uri="{FF2B5EF4-FFF2-40B4-BE49-F238E27FC236}">
                <a16:creationId xmlns:a16="http://schemas.microsoft.com/office/drawing/2014/main" id="{EC64730D-AF7F-D01F-0684-868E145681CC}"/>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8364D869-BD8C-8813-42A5-44224DAF4711}"/>
              </a:ext>
            </a:extLst>
          </p:cNvPr>
          <p:cNvSpPr txBox="1"/>
          <p:nvPr/>
        </p:nvSpPr>
        <p:spPr>
          <a:xfrm>
            <a:off x="548632" y="1836256"/>
            <a:ext cx="11329850" cy="738664"/>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rPr>
              <a:t>Суть дела: </a:t>
            </a:r>
            <a:r>
              <a:rPr lang="ru-RU" sz="1400" dirty="0">
                <a:latin typeface="Arial" panose="020B0604020202020204" pitchFamily="34" charset="0"/>
                <a:cs typeface="Arial" panose="020B0604020202020204" pitchFamily="34" charset="0"/>
              </a:rPr>
              <a:t>Предмет закупки – строительство жилого дома. ОКПД2/КТРУ 41.20.30/41.20.30.000-00000004. Товары в качестве объекта закупки не выделены. Участник обжалует положения документации, в том числе неверную публикацию извещения (нет характеристик «в структуре», неприменение нац. режима к поставляемым товарам)</a:t>
            </a:r>
          </a:p>
        </p:txBody>
      </p:sp>
      <p:sp>
        <p:nvSpPr>
          <p:cNvPr id="6" name="TextBox 5">
            <a:extLst>
              <a:ext uri="{FF2B5EF4-FFF2-40B4-BE49-F238E27FC236}">
                <a16:creationId xmlns:a16="http://schemas.microsoft.com/office/drawing/2014/main" id="{3049905B-E91E-FB4A-2F76-DCC66DA18867}"/>
              </a:ext>
            </a:extLst>
          </p:cNvPr>
          <p:cNvSpPr txBox="1"/>
          <p:nvPr/>
        </p:nvSpPr>
        <p:spPr>
          <a:xfrm>
            <a:off x="548632" y="2698300"/>
            <a:ext cx="11329850" cy="2893100"/>
          </a:xfrm>
          <a:prstGeom prst="rect">
            <a:avLst/>
          </a:prstGeom>
          <a:noFill/>
          <a:ln w="38100">
            <a:solidFill>
              <a:srgbClr val="1EA7EA"/>
            </a:solidFill>
          </a:ln>
        </p:spPr>
        <p:txBody>
          <a:bodyPr wrap="square" rtlCol="0">
            <a:spAutoFit/>
          </a:bodyPr>
          <a:lstStyle/>
          <a:p>
            <a:r>
              <a:rPr lang="ru-RU" sz="1400" b="1" dirty="0">
                <a:latin typeface="Arial" panose="020B0604020202020204" pitchFamily="34" charset="0"/>
                <a:cs typeface="Arial" panose="020B0604020202020204" pitchFamily="34" charset="0"/>
              </a:rPr>
              <a:t>Суть решения: </a:t>
            </a:r>
            <a:r>
              <a:rPr lang="ru-RU" sz="1400" dirty="0">
                <a:latin typeface="Arial" panose="020B0604020202020204" pitchFamily="34" charset="0"/>
                <a:cs typeface="Arial" panose="020B0604020202020204" pitchFamily="34" charset="0"/>
              </a:rPr>
              <a:t>Жалоба обоснована.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ФАС не делает вывода относительно необходимости указания характеристик работ в структуре, но выявляет поставляемый товар - Комиссией установлено, что согласно обоснованию НМЦК предусмотрено в том числе поставка и монтаж оборудования в рамках выполнения Работ, а именно «лифт пассажирский г/п 1000 кг, 12 остановок, скорость 16 м/с» (далее – Товар). Также Комиссией установлено, что позицией КТРУ 28.22.16.110-00000002 установлены характеристики для товара «Лифт пассажирский». Применение позиции КТРУ для товара «Лифт пассажирский» обязательно с 03.08.2023. Комиссия, изучив Описание объекта закупки, установила,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что Заказчиком, Уполномоченным органом в отношении Товара не применена информация, включенная в соответствующую потребности Заказчика позицию КТРУ.</a:t>
            </a:r>
          </a:p>
          <a:p>
            <a:r>
              <a:rPr lang="ru-RU" sz="1400" dirty="0">
                <a:latin typeface="Arial" panose="020B0604020202020204" pitchFamily="34" charset="0"/>
                <a:cs typeface="Arial" panose="020B0604020202020204" pitchFamily="34" charset="0"/>
              </a:rPr>
              <a:t>Комиссией установлено, что согласно Обоснованию НМЦК подрядчик в ходе исполнения контракта обязан поставить и монтировать «Лифт пассажирский», в отношении которого не установлены запрет закупок товаров, происходящих из иностранных государств в соответствии с положениями Постановления № 1875. При этом лифты пассажирские включены в приложение № 1 Постановления № 1875 под кодом товара, работы, услуги по Общероссийскому классификатору продукции по видам экономической деятельности ОК 034-2014 (КПЕС 2008) – 28.22.16.111.</a:t>
            </a:r>
          </a:p>
        </p:txBody>
      </p:sp>
      <p:sp>
        <p:nvSpPr>
          <p:cNvPr id="8" name="Прямоугольник 7">
            <a:extLst>
              <a:ext uri="{FF2B5EF4-FFF2-40B4-BE49-F238E27FC236}">
                <a16:creationId xmlns:a16="http://schemas.microsoft.com/office/drawing/2014/main" id="{EF31EB27-41A3-4A41-1071-2308BC20BB50}"/>
              </a:ext>
            </a:extLst>
          </p:cNvPr>
          <p:cNvSpPr/>
          <p:nvPr/>
        </p:nvSpPr>
        <p:spPr>
          <a:xfrm>
            <a:off x="548632" y="982834"/>
            <a:ext cx="4082635" cy="66216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Выделение товаров</a:t>
            </a:r>
          </a:p>
        </p:txBody>
      </p:sp>
    </p:spTree>
    <p:extLst>
      <p:ext uri="{BB962C8B-B14F-4D97-AF65-F5344CB8AC3E}">
        <p14:creationId xmlns:p14="http://schemas.microsoft.com/office/powerpoint/2010/main" val="77179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3689-E7BE-DF70-BAD2-65EDC45360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F2066E-D9F0-1C5C-5559-9DA8CFB90040}"/>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№0391300002625000002 от 16.10.2025</a:t>
            </a:r>
          </a:p>
        </p:txBody>
      </p:sp>
      <p:pic>
        <p:nvPicPr>
          <p:cNvPr id="12" name="Рисунок 11">
            <a:extLst>
              <a:ext uri="{FF2B5EF4-FFF2-40B4-BE49-F238E27FC236}">
                <a16:creationId xmlns:a16="http://schemas.microsoft.com/office/drawing/2014/main" id="{BD156B32-50DC-63A7-9BD7-2E7D64104706}"/>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45B272BF-20C6-5C82-14E0-CB20EBFB633C}"/>
              </a:ext>
            </a:extLst>
          </p:cNvPr>
          <p:cNvSpPr txBox="1"/>
          <p:nvPr/>
        </p:nvSpPr>
        <p:spPr>
          <a:xfrm>
            <a:off x="548632" y="1499818"/>
            <a:ext cx="11329850" cy="83099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Объект закупки - Монтаж сценического комплекса. Заявитель не согласен с описанием объекта закупки. Указано, что предмет закупки указан как «Работы по монтажу сценического комплекса», код ОКПД2 43.99.70.000, хотя фактически заказчиком закупается оборудование с работами по его монтажу.  </a:t>
            </a:r>
          </a:p>
        </p:txBody>
      </p:sp>
      <p:sp>
        <p:nvSpPr>
          <p:cNvPr id="6" name="TextBox 5">
            <a:extLst>
              <a:ext uri="{FF2B5EF4-FFF2-40B4-BE49-F238E27FC236}">
                <a16:creationId xmlns:a16="http://schemas.microsoft.com/office/drawing/2014/main" id="{0C5F0225-5094-1D63-F127-F37EEFA295BC}"/>
              </a:ext>
            </a:extLst>
          </p:cNvPr>
          <p:cNvSpPr txBox="1"/>
          <p:nvPr/>
        </p:nvSpPr>
        <p:spPr>
          <a:xfrm>
            <a:off x="548632" y="2504970"/>
            <a:ext cx="11329850" cy="3293209"/>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обоснованной.</a:t>
            </a:r>
          </a:p>
          <a:p>
            <a:r>
              <a:rPr lang="ru-RU" sz="1600" dirty="0">
                <a:latin typeface="Arial" panose="020B0604020202020204" pitchFamily="34" charset="0"/>
                <a:cs typeface="Arial" panose="020B0604020202020204" pitchFamily="34" charset="0"/>
              </a:rPr>
              <a:t>Вместе с тем, ознакомившись с размещенными в составе извещения сметой и техническими решениями, Комиссией установлено, что фактически заказчиком закупается оборудование (сцена, световое оборудование, звуковое оборудование, экран) и работы по его монтажу.</a:t>
            </a:r>
          </a:p>
          <a:p>
            <a:r>
              <a:rPr lang="ru-RU" sz="1600" dirty="0">
                <a:latin typeface="Arial" panose="020B0604020202020204" pitchFamily="34" charset="0"/>
                <a:cs typeface="Arial" panose="020B0604020202020204" pitchFamily="34" charset="0"/>
              </a:rPr>
              <a:t>Стоимость монтажных работ составляет 3,2% от НМЦК (с учетом прочих затрат – 6.6% НМЦК), стоимость оборудования к закупке – 90,67% от цены закупки. Указанное также свидетельствует, что объектом закупки является оборудование (сценический комплекс) с работами по его монтажу.</a:t>
            </a:r>
          </a:p>
          <a:p>
            <a:r>
              <a:rPr lang="ru-RU" sz="1600" dirty="0">
                <a:latin typeface="Arial" panose="020B0604020202020204" pitchFamily="34" charset="0"/>
                <a:cs typeface="Arial" panose="020B0604020202020204" pitchFamily="34" charset="0"/>
              </a:rPr>
              <a:t>Описание оборудования изложено на листах 14-16 технических решений и содержит указание на конкретные марки оборудования без указания на возможность предложения эквивалентного товара и параметров такой эквивалентности.</a:t>
            </a:r>
          </a:p>
          <a:p>
            <a:r>
              <a:rPr lang="ru-RU" sz="1600" dirty="0">
                <a:latin typeface="Arial" panose="020B0604020202020204" pitchFamily="34" charset="0"/>
                <a:cs typeface="Arial" panose="020B0604020202020204" pitchFamily="34" charset="0"/>
              </a:rPr>
              <a:t>Таким образом, Комиссия, учитывая также, что оборудование ставится на баланс заказчика как товар, что также не опровергнуто представителем заказчика, признает доводы заявителя о неверном описании объекта закупки обоснованными. </a:t>
            </a:r>
          </a:p>
        </p:txBody>
      </p:sp>
      <p:sp>
        <p:nvSpPr>
          <p:cNvPr id="8" name="Прямоугольник 7">
            <a:extLst>
              <a:ext uri="{FF2B5EF4-FFF2-40B4-BE49-F238E27FC236}">
                <a16:creationId xmlns:a16="http://schemas.microsoft.com/office/drawing/2014/main" id="{E94E8196-86D6-326C-C539-E97B390B6ED8}"/>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Поставляемые товары</a:t>
            </a:r>
          </a:p>
        </p:txBody>
      </p:sp>
    </p:spTree>
    <p:extLst>
      <p:ext uri="{BB962C8B-B14F-4D97-AF65-F5344CB8AC3E}">
        <p14:creationId xmlns:p14="http://schemas.microsoft.com/office/powerpoint/2010/main" val="97595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BF23-E7C7-9F0C-1803-EC1113969D2D}"/>
            </a:ext>
          </a:extLst>
        </p:cNvPr>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496A6A9-2367-77EB-0F75-6BD74CE9B5D8}"/>
              </a:ext>
            </a:extLst>
          </p:cNvPr>
          <p:cNvSpPr/>
          <p:nvPr/>
        </p:nvSpPr>
        <p:spPr>
          <a:xfrm>
            <a:off x="366958" y="2120785"/>
            <a:ext cx="11709890" cy="906851"/>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Arial" panose="020B0604020202020204" pitchFamily="34" charset="0"/>
                <a:cs typeface="Arial" panose="020B0604020202020204" pitchFamily="34" charset="0"/>
              </a:rPr>
              <a:t>Некоторые примеры из региональной практики</a:t>
            </a:r>
          </a:p>
        </p:txBody>
      </p:sp>
      <p:pic>
        <p:nvPicPr>
          <p:cNvPr id="4" name="Рисунок 3">
            <a:extLst>
              <a:ext uri="{FF2B5EF4-FFF2-40B4-BE49-F238E27FC236}">
                <a16:creationId xmlns:a16="http://schemas.microsoft.com/office/drawing/2014/main" id="{71DAAE6E-89E9-0F02-46FE-979340EF1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Tree>
    <p:extLst>
      <p:ext uri="{BB962C8B-B14F-4D97-AF65-F5344CB8AC3E}">
        <p14:creationId xmlns:p14="http://schemas.microsoft.com/office/powerpoint/2010/main" val="385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99670-E9B6-B4C2-C2CC-9049AA361D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EE5471-60EE-4E8F-D129-632FB7B51665}"/>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№0891200000625009428 от 21.11.2025</a:t>
            </a:r>
          </a:p>
        </p:txBody>
      </p:sp>
      <p:pic>
        <p:nvPicPr>
          <p:cNvPr id="12" name="Рисунок 11">
            <a:extLst>
              <a:ext uri="{FF2B5EF4-FFF2-40B4-BE49-F238E27FC236}">
                <a16:creationId xmlns:a16="http://schemas.microsoft.com/office/drawing/2014/main" id="{B6C23B03-5045-90F4-1219-11D7D12A78FC}"/>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B832338B-6B5B-8738-8BCA-C6DCE134ACA5}"/>
              </a:ext>
            </a:extLst>
          </p:cNvPr>
          <p:cNvSpPr txBox="1"/>
          <p:nvPr/>
        </p:nvSpPr>
        <p:spPr>
          <a:xfrm>
            <a:off x="548632" y="1499818"/>
            <a:ext cx="11329850" cy="83099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Обжалуются действия комиссии. Заявитель указал реестровые номера, приложив выписки из РРПП, при этом в структурированной части заявки номера не указаны. Заявка была отклонена на основании п.4 ч.12 ст.48 44-ФЗ .</a:t>
            </a:r>
          </a:p>
        </p:txBody>
      </p:sp>
      <p:sp>
        <p:nvSpPr>
          <p:cNvPr id="6" name="TextBox 5">
            <a:extLst>
              <a:ext uri="{FF2B5EF4-FFF2-40B4-BE49-F238E27FC236}">
                <a16:creationId xmlns:a16="http://schemas.microsoft.com/office/drawing/2014/main" id="{5B79B048-FD30-2059-D5A8-868B96BE99F8}"/>
              </a:ext>
            </a:extLst>
          </p:cNvPr>
          <p:cNvSpPr txBox="1"/>
          <p:nvPr/>
        </p:nvSpPr>
        <p:spPr>
          <a:xfrm>
            <a:off x="548632" y="2500296"/>
            <a:ext cx="11329850" cy="280076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В соответствии с инструкцией по заполнению заявки следует, что согласно пункту 31 постановления Правительства Российской Федерации от 8 июня 2018 г. № 656, путем заполнения экранных форм веб-интерфейса электронной площадки подлежат указанию:</a:t>
            </a:r>
          </a:p>
          <a:p>
            <a:pPr marL="285750" indent="-285750">
              <a:buFontTx/>
              <a:buChar char="-"/>
            </a:pPr>
            <a:r>
              <a:rPr lang="ru-RU" sz="1600" dirty="0">
                <a:latin typeface="Arial" panose="020B0604020202020204" pitchFamily="34" charset="0"/>
                <a:cs typeface="Arial" panose="020B0604020202020204" pitchFamily="34" charset="0"/>
              </a:rPr>
              <a:t>номер реестровой записи (при наличии такого номера) из реестра российской промышленной продукции.</a:t>
            </a:r>
          </a:p>
          <a:p>
            <a:r>
              <a:rPr lang="ru-RU" sz="1600" dirty="0">
                <a:latin typeface="Arial" panose="020B0604020202020204" pitchFamily="34" charset="0"/>
                <a:cs typeface="Arial" panose="020B0604020202020204" pitchFamily="34" charset="0"/>
              </a:rPr>
              <a:t>Комиссией Забайкальского УФАС России установлено, что Заявителем в структурированной заявке, экранной форме веб-интерфейса электронной площадки не указан номер реестровой записи, таким образом заявка участника не соответствует требованиям извещения и подлежит отклонению.</a:t>
            </a:r>
          </a:p>
          <a:p>
            <a:r>
              <a:rPr lang="ru-RU" sz="1600" dirty="0">
                <a:latin typeface="Arial" panose="020B0604020202020204" pitchFamily="34" charset="0"/>
                <a:cs typeface="Arial" panose="020B0604020202020204" pitchFamily="34" charset="0"/>
              </a:rPr>
              <a:t>В структурированной заявке победителя закупки экранной форме веб-интерфейса электронной площадки указаны номера реестровых записей.</a:t>
            </a:r>
          </a:p>
          <a:p>
            <a:r>
              <a:rPr lang="ru-RU" sz="1600" dirty="0">
                <a:latin typeface="Arial" panose="020B0604020202020204" pitchFamily="34" charset="0"/>
                <a:cs typeface="Arial" panose="020B0604020202020204" pitchFamily="34" charset="0"/>
              </a:rPr>
              <a:t>Таким образом действия комиссии правомерны.</a:t>
            </a:r>
          </a:p>
        </p:txBody>
      </p:sp>
      <p:sp>
        <p:nvSpPr>
          <p:cNvPr id="8" name="Прямоугольник 7">
            <a:extLst>
              <a:ext uri="{FF2B5EF4-FFF2-40B4-BE49-F238E27FC236}">
                <a16:creationId xmlns:a16="http://schemas.microsoft.com/office/drawing/2014/main" id="{99CCFAE8-5B34-2AC8-7DDD-F2374BB59E99}"/>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ПП 1875</a:t>
            </a:r>
          </a:p>
          <a:p>
            <a:pPr algn="ctr"/>
            <a:r>
              <a:rPr lang="ru-RU" sz="1600" dirty="0">
                <a:latin typeface="Arial" panose="020B0604020202020204" pitchFamily="34" charset="0"/>
                <a:cs typeface="Arial" panose="020B0604020202020204" pitchFamily="34" charset="0"/>
              </a:rPr>
              <a:t>Структурированная заявка</a:t>
            </a:r>
          </a:p>
        </p:txBody>
      </p:sp>
    </p:spTree>
    <p:extLst>
      <p:ext uri="{BB962C8B-B14F-4D97-AF65-F5344CB8AC3E}">
        <p14:creationId xmlns:p14="http://schemas.microsoft.com/office/powerpoint/2010/main" val="32498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56264-CE33-F49D-7CE2-810B778BD9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0B0AEB-1FD1-6777-A7D0-14DA21E7D452}"/>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№0891200000625010019 от </a:t>
            </a:r>
            <a:r>
              <a:rPr lang="en-US" b="1" dirty="0">
                <a:latin typeface="Arial" panose="020B0604020202020204" pitchFamily="34" charset="0"/>
                <a:cs typeface="Arial" panose="020B0604020202020204" pitchFamily="34" charset="0"/>
              </a:rPr>
              <a:t>05</a:t>
            </a:r>
            <a:r>
              <a:rPr lang="ru-RU" b="1" dirty="0">
                <a:latin typeface="Arial" panose="020B0604020202020204" pitchFamily="34" charset="0"/>
                <a:cs typeface="Arial" panose="020B0604020202020204" pitchFamily="34" charset="0"/>
              </a:rPr>
              <a:t>.12.2025</a:t>
            </a:r>
          </a:p>
        </p:txBody>
      </p:sp>
      <p:pic>
        <p:nvPicPr>
          <p:cNvPr id="12" name="Рисунок 11">
            <a:extLst>
              <a:ext uri="{FF2B5EF4-FFF2-40B4-BE49-F238E27FC236}">
                <a16:creationId xmlns:a16="http://schemas.microsoft.com/office/drawing/2014/main" id="{3289F8FE-2F9D-03AB-0DD9-04EB82321552}"/>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92E33BCB-BE41-A1CD-743F-372D2293F77E}"/>
              </a:ext>
            </a:extLst>
          </p:cNvPr>
          <p:cNvSpPr txBox="1"/>
          <p:nvPr/>
        </p:nvSpPr>
        <p:spPr>
          <a:xfrm>
            <a:off x="548632" y="1499818"/>
            <a:ext cx="11329850" cy="1077218"/>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По мнению заявителя победитель предложил к поставке ЛС с МНН «</a:t>
            </a:r>
            <a:r>
              <a:rPr lang="ru-RU" sz="1600" dirty="0" err="1">
                <a:latin typeface="Arial" panose="020B0604020202020204" pitchFamily="34" charset="0"/>
                <a:cs typeface="Arial" panose="020B0604020202020204" pitchFamily="34" charset="0"/>
              </a:rPr>
              <a:t>Осимертиниб</a:t>
            </a:r>
            <a:r>
              <a:rPr lang="ru-RU" sz="1600" dirty="0">
                <a:latin typeface="Arial" panose="020B0604020202020204" pitchFamily="34" charset="0"/>
                <a:cs typeface="Arial" panose="020B0604020202020204" pitchFamily="34" charset="0"/>
              </a:rPr>
              <a:t>». Действующее вещество «</a:t>
            </a:r>
            <a:r>
              <a:rPr lang="ru-RU" sz="1600" dirty="0" err="1">
                <a:latin typeface="Arial" panose="020B0604020202020204" pitchFamily="34" charset="0"/>
                <a:cs typeface="Arial" panose="020B0604020202020204" pitchFamily="34" charset="0"/>
              </a:rPr>
              <a:t>Осимертиниб</a:t>
            </a:r>
            <a:r>
              <a:rPr lang="ru-RU" sz="1600" dirty="0">
                <a:latin typeface="Arial" panose="020B0604020202020204" pitchFamily="34" charset="0"/>
                <a:cs typeface="Arial" panose="020B0604020202020204" pitchFamily="34" charset="0"/>
              </a:rPr>
              <a:t>» охраняется евразийским патентом. До окончания патентной защиты ввоз, изготовление, предложение о продаже и продажа иного лекарственного препарата с международным непатентованным</a:t>
            </a:r>
          </a:p>
          <a:p>
            <a:r>
              <a:rPr lang="ru-RU" sz="1600" dirty="0">
                <a:latin typeface="Arial" panose="020B0604020202020204" pitchFamily="34" charset="0"/>
                <a:cs typeface="Arial" panose="020B0604020202020204" pitchFamily="34" charset="0"/>
              </a:rPr>
              <a:t>наименованием (МНН) </a:t>
            </a:r>
            <a:r>
              <a:rPr lang="ru-RU" sz="1600" dirty="0" err="1">
                <a:latin typeface="Arial" panose="020B0604020202020204" pitchFamily="34" charset="0"/>
                <a:cs typeface="Arial" panose="020B0604020202020204" pitchFamily="34" charset="0"/>
              </a:rPr>
              <a:t>Осимертиниб</a:t>
            </a:r>
            <a:r>
              <a:rPr lang="ru-RU" sz="1600" dirty="0">
                <a:latin typeface="Arial" panose="020B0604020202020204" pitchFamily="34" charset="0"/>
                <a:cs typeface="Arial" panose="020B0604020202020204" pitchFamily="34" charset="0"/>
              </a:rPr>
              <a:t>, помимо препарата </a:t>
            </a:r>
            <a:r>
              <a:rPr lang="ru-RU" sz="1600" dirty="0" err="1">
                <a:latin typeface="Arial" panose="020B0604020202020204" pitchFamily="34" charset="0"/>
                <a:cs typeface="Arial" panose="020B0604020202020204" pitchFamily="34" charset="0"/>
              </a:rPr>
              <a:t>Тагриссо</a:t>
            </a:r>
            <a:r>
              <a:rPr lang="ru-RU" sz="1600" dirty="0">
                <a:latin typeface="Arial" panose="020B0604020202020204" pitchFamily="34" charset="0"/>
                <a:cs typeface="Arial" panose="020B0604020202020204" pitchFamily="34" charset="0"/>
              </a:rPr>
              <a:t>, являются незаконными</a:t>
            </a:r>
          </a:p>
        </p:txBody>
      </p:sp>
      <p:sp>
        <p:nvSpPr>
          <p:cNvPr id="6" name="TextBox 5">
            <a:extLst>
              <a:ext uri="{FF2B5EF4-FFF2-40B4-BE49-F238E27FC236}">
                <a16:creationId xmlns:a16="http://schemas.microsoft.com/office/drawing/2014/main" id="{5BE01113-10E3-576B-2B38-1745A94EB386}"/>
              </a:ext>
            </a:extLst>
          </p:cNvPr>
          <p:cNvSpPr txBox="1"/>
          <p:nvPr/>
        </p:nvSpPr>
        <p:spPr>
          <a:xfrm>
            <a:off x="548632" y="2751191"/>
            <a:ext cx="11329850" cy="2062103"/>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Комиссией установлено, что ГРЛС содержит сведения о препарате </a:t>
            </a:r>
            <a:r>
              <a:rPr lang="ru-RU" sz="1600" dirty="0" err="1">
                <a:latin typeface="Arial" panose="020B0604020202020204" pitchFamily="34" charset="0"/>
                <a:cs typeface="Arial" panose="020B0604020202020204" pitchFamily="34" charset="0"/>
              </a:rPr>
              <a:t>Осимертиниб</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Аксельфарм</a:t>
            </a:r>
            <a:r>
              <a:rPr lang="ru-RU" sz="1600" dirty="0">
                <a:latin typeface="Arial" panose="020B0604020202020204" pitchFamily="34" charset="0"/>
                <a:cs typeface="Arial" panose="020B0604020202020204" pitchFamily="34" charset="0"/>
              </a:rPr>
              <a:t>. Следовательно, при соответствии указанных в заявке характеристик требованиям извещения у комиссии уполномоченного учреждения отсутствуют основания для отклонения заявки, в которой предложен к поставке </a:t>
            </a:r>
            <a:r>
              <a:rPr lang="ru-RU" sz="1600" dirty="0" err="1">
                <a:latin typeface="Arial" panose="020B0604020202020204" pitchFamily="34" charset="0"/>
                <a:cs typeface="Arial" panose="020B0604020202020204" pitchFamily="34" charset="0"/>
              </a:rPr>
              <a:t>Осимертиниб</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Аксельфарм</a:t>
            </a:r>
            <a:r>
              <a:rPr lang="ru-RU" sz="1600" dirty="0">
                <a:latin typeface="Arial" panose="020B0604020202020204" pitchFamily="34" charset="0"/>
                <a:cs typeface="Arial" panose="020B0604020202020204" pitchFamily="34" charset="0"/>
              </a:rPr>
              <a:t>.</a:t>
            </a:r>
          </a:p>
          <a:p>
            <a:r>
              <a:rPr lang="ru-RU" sz="1600" dirty="0">
                <a:latin typeface="Arial" panose="020B0604020202020204" pitchFamily="34" charset="0"/>
                <a:cs typeface="Arial" panose="020B0604020202020204" pitchFamily="34" charset="0"/>
              </a:rPr>
              <a:t>В соответствии с п. 1 ст. 1406 ГК РФ споры, связанные с защитой патентных прав, рассматриваются судом.</a:t>
            </a:r>
          </a:p>
          <a:p>
            <a:r>
              <a:rPr lang="ru-RU" sz="1600" dirty="0">
                <a:latin typeface="Arial" panose="020B0604020202020204" pitchFamily="34" charset="0"/>
                <a:cs typeface="Arial" panose="020B0604020202020204" pitchFamily="34" charset="0"/>
              </a:rPr>
              <a:t>Таким образом, признание товара контрафактным, нарушающим патент третьего лица, осуществляется исключительно судом. Аналогичный вывод сделан в постановлении Девятого ААС от 24.01.2024 по делу № А40-99447/2023</a:t>
            </a:r>
          </a:p>
        </p:txBody>
      </p:sp>
      <p:sp>
        <p:nvSpPr>
          <p:cNvPr id="8" name="Прямоугольник 7">
            <a:extLst>
              <a:ext uri="{FF2B5EF4-FFF2-40B4-BE49-F238E27FC236}">
                <a16:creationId xmlns:a16="http://schemas.microsoft.com/office/drawing/2014/main" id="{E5AAFBB5-1550-F025-9F9F-A50EA44D2D0C}"/>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err="1">
                <a:latin typeface="Arial" panose="020B0604020202020204" pitchFamily="34" charset="0"/>
                <a:cs typeface="Arial" panose="020B0604020202020204" pitchFamily="34" charset="0"/>
              </a:rPr>
              <a:t>Осимертиниб</a:t>
            </a:r>
            <a:endParaRPr lang="ru-RU" sz="1600" dirty="0">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37F212CA-483E-FA40-C478-E45C71E7C883}"/>
              </a:ext>
            </a:extLst>
          </p:cNvPr>
          <p:cNvSpPr/>
          <p:nvPr/>
        </p:nvSpPr>
        <p:spPr>
          <a:xfrm>
            <a:off x="548632" y="4926563"/>
            <a:ext cx="11329850" cy="17728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Примечание: 1 апреля 2026 СИП признал законным решение и предписание ФАС о наличии признаков недобросовестной конкуренции в действиях «</a:t>
            </a:r>
            <a:r>
              <a:rPr lang="ru-RU" dirty="0" err="1">
                <a:latin typeface="Arial" panose="020B0604020202020204" pitchFamily="34" charset="0"/>
                <a:cs typeface="Arial" panose="020B0604020202020204" pitchFamily="34" charset="0"/>
              </a:rPr>
              <a:t>Аксельфарма</a:t>
            </a:r>
            <a:r>
              <a:rPr lang="ru-RU" dirty="0">
                <a:latin typeface="Arial" panose="020B0604020202020204" pitchFamily="34" charset="0"/>
                <a:cs typeface="Arial" panose="020B0604020202020204" pitchFamily="34" charset="0"/>
              </a:rPr>
              <a:t>» по вводу в оборот дженерика </a:t>
            </a:r>
            <a:r>
              <a:rPr lang="ru-RU" dirty="0" err="1">
                <a:latin typeface="Arial" panose="020B0604020202020204" pitchFamily="34" charset="0"/>
                <a:cs typeface="Arial" panose="020B0604020202020204" pitchFamily="34" charset="0"/>
              </a:rPr>
              <a:t>осимертиниба</a:t>
            </a:r>
            <a:r>
              <a:rPr lang="ru-RU" dirty="0">
                <a:latin typeface="Arial" panose="020B0604020202020204" pitchFamily="34" charset="0"/>
                <a:cs typeface="Arial" panose="020B0604020202020204" pitchFamily="34" charset="0"/>
              </a:rPr>
              <a:t>. Патент на оригинальный препарат действует до 2032 года (дело А40-315385/2024)</a:t>
            </a:r>
          </a:p>
        </p:txBody>
      </p:sp>
    </p:spTree>
    <p:extLst>
      <p:ext uri="{BB962C8B-B14F-4D97-AF65-F5344CB8AC3E}">
        <p14:creationId xmlns:p14="http://schemas.microsoft.com/office/powerpoint/2010/main" val="249419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06607" y="1381170"/>
            <a:ext cx="11638587" cy="369332"/>
          </a:xfrm>
          <a:prstGeom prst="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sz="1600" dirty="0">
                <a:solidFill>
                  <a:schemeClr val="tx1"/>
                </a:solidFill>
                <a:latin typeface="Arial" panose="020B0604020202020204" pitchFamily="34" charset="0"/>
                <a:cs typeface="Arial" panose="020B0604020202020204" pitchFamily="34" charset="0"/>
              </a:rPr>
              <a:t>2 абзаца - для служебного пользования;</a:t>
            </a:r>
          </a:p>
        </p:txBody>
      </p:sp>
      <p:sp>
        <p:nvSpPr>
          <p:cNvPr id="4" name="Прямоугольник 3"/>
          <p:cNvSpPr/>
          <p:nvPr/>
        </p:nvSpPr>
        <p:spPr>
          <a:xfrm>
            <a:off x="406607" y="1823768"/>
            <a:ext cx="11624525" cy="1323439"/>
          </a:xfrm>
          <a:prstGeom prst="rect">
            <a:avLst/>
          </a:prstGeom>
          <a:ln w="38100">
            <a:solidFill>
              <a:srgbClr val="0070C0"/>
            </a:solidFill>
          </a:ln>
        </p:spPr>
        <p:txBody>
          <a:bodyPr wrap="square">
            <a:spAutoFit/>
          </a:bodyPr>
          <a:lstStyle/>
          <a:p>
            <a:pPr marL="285750" indent="-285750">
              <a:buFont typeface="Wingdings" panose="05000000000000000000" pitchFamily="2" charset="2"/>
              <a:buChar char="ü"/>
            </a:pPr>
            <a:r>
              <a:rPr lang="ru-RU" sz="1600" dirty="0">
                <a:latin typeface="Arial" panose="020B0604020202020204" pitchFamily="34" charset="0"/>
                <a:cs typeface="Arial" panose="020B0604020202020204" pitchFamily="34" charset="0"/>
              </a:rPr>
              <a:t>закупки товара (в том числе поставляемого при выполнении закупаемых работ, оказании закупаемых услуг), не относящегося к товарам, указанным в позициях 1 - 3, 5, 7, 10, 13, 16 - 17, 137, 140 - 141 и 144 приложения N 1, позициях 172 - 179, 189, 362 - 378, 383 - 388, 390 - 415, 429 - 433 приложения N 2, в целях исполнения заказчиком в соответствии с Федеральным законом 44-ФЗ и Федеральным законом 223-ФЗ обязательств, предусмотренных специальным инвестиционным контрактом, стороной которого является такой заказчик;</a:t>
            </a:r>
          </a:p>
        </p:txBody>
      </p:sp>
      <p:sp>
        <p:nvSpPr>
          <p:cNvPr id="5" name="Прямоугольник 4"/>
          <p:cNvSpPr/>
          <p:nvPr/>
        </p:nvSpPr>
        <p:spPr>
          <a:xfrm>
            <a:off x="406607" y="3238038"/>
            <a:ext cx="11624525" cy="584775"/>
          </a:xfrm>
          <a:prstGeom prst="rect">
            <a:avLst/>
          </a:prstGeom>
          <a:ln w="38100">
            <a:solidFill>
              <a:srgbClr val="0070C0"/>
            </a:solidFill>
          </a:ln>
        </p:spPr>
        <p:txBody>
          <a:bodyPr wrap="square">
            <a:spAutoFit/>
          </a:bodyPr>
          <a:lstStyle/>
          <a:p>
            <a:pPr marL="285750" indent="-285750">
              <a:buFont typeface="Wingdings" panose="05000000000000000000" pitchFamily="2" charset="2"/>
              <a:buChar char="ü"/>
            </a:pPr>
            <a:r>
              <a:rPr lang="ru-RU" sz="1600" b="1" dirty="0">
                <a:solidFill>
                  <a:srgbClr val="ED7D31"/>
                </a:solidFill>
                <a:latin typeface="Arial" panose="020B0604020202020204" pitchFamily="34" charset="0"/>
                <a:cs typeface="Arial" panose="020B0604020202020204" pitchFamily="34" charset="0"/>
              </a:rPr>
              <a:t>закупки товара, поставляемого при </a:t>
            </a:r>
            <a:r>
              <a:rPr lang="ru-RU" sz="1600" b="1" u="sng" dirty="0">
                <a:solidFill>
                  <a:srgbClr val="ED7D31"/>
                </a:solidFill>
                <a:latin typeface="Arial" panose="020B0604020202020204" pitchFamily="34" charset="0"/>
                <a:cs typeface="Arial" panose="020B0604020202020204" pitchFamily="34" charset="0"/>
              </a:rPr>
              <a:t>выполнении закупаемых работ, оказании закупаемых услуг</a:t>
            </a:r>
            <a:r>
              <a:rPr lang="ru-RU" sz="1600" b="1" dirty="0">
                <a:solidFill>
                  <a:srgbClr val="ED7D31"/>
                </a:solidFill>
                <a:latin typeface="Arial" panose="020B0604020202020204" pitchFamily="34" charset="0"/>
                <a:cs typeface="Arial" panose="020B0604020202020204" pitchFamily="34" charset="0"/>
              </a:rPr>
              <a:t> по изготовлению такого товара по индивидуальному заказу заказчика, осуществляющего закупку;</a:t>
            </a:r>
          </a:p>
        </p:txBody>
      </p:sp>
      <p:sp>
        <p:nvSpPr>
          <p:cNvPr id="2" name="TextBox 1"/>
          <p:cNvSpPr txBox="1"/>
          <p:nvPr/>
        </p:nvSpPr>
        <p:spPr>
          <a:xfrm>
            <a:off x="9746281" y="1071218"/>
            <a:ext cx="2039112" cy="369332"/>
          </a:xfrm>
          <a:prstGeom prst="rect">
            <a:avLst/>
          </a:prstGeom>
          <a:solidFill>
            <a:schemeClr val="accent2"/>
          </a:solidFill>
          <a:ln w="38100">
            <a:solidFill>
              <a:srgbClr val="ED7D31"/>
            </a:solidFill>
          </a:ln>
        </p:spPr>
        <p:txBody>
          <a:bodyPr wrap="square" rtlCol="0">
            <a:spAutoFit/>
          </a:bodyPr>
          <a:lstStyle/>
          <a:p>
            <a:pPr algn="ctr"/>
            <a:r>
              <a:rPr lang="ru-RU" dirty="0" err="1">
                <a:solidFill>
                  <a:schemeClr val="bg1"/>
                </a:solidFill>
                <a:latin typeface="Arial" panose="020B0604020202020204" pitchFamily="34" charset="0"/>
                <a:cs typeface="Arial" panose="020B0604020202020204" pitchFamily="34" charset="0"/>
              </a:rPr>
              <a:t>пп</a:t>
            </a:r>
            <a:r>
              <a:rPr lang="ru-RU" dirty="0">
                <a:solidFill>
                  <a:schemeClr val="bg1"/>
                </a:solidFill>
                <a:latin typeface="Arial" panose="020B0604020202020204" pitchFamily="34" charset="0"/>
                <a:cs typeface="Arial" panose="020B0604020202020204" pitchFamily="34" charset="0"/>
              </a:rPr>
              <a:t>. «и» п.4</a:t>
            </a:r>
          </a:p>
        </p:txBody>
      </p:sp>
      <p:sp>
        <p:nvSpPr>
          <p:cNvPr id="9" name="TextBox 8">
            <a:extLst>
              <a:ext uri="{FF2B5EF4-FFF2-40B4-BE49-F238E27FC236}">
                <a16:creationId xmlns:a16="http://schemas.microsoft.com/office/drawing/2014/main" id="{A86C169B-8C15-5FD2-D115-8A5B9DBD0ECC}"/>
              </a:ext>
            </a:extLst>
          </p:cNvPr>
          <p:cNvSpPr txBox="1"/>
          <p:nvPr/>
        </p:nvSpPr>
        <p:spPr>
          <a:xfrm>
            <a:off x="4014741" y="389692"/>
            <a:ext cx="7565044" cy="400110"/>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000" b="1" dirty="0">
                <a:solidFill>
                  <a:prstClr val="black"/>
                </a:solidFill>
                <a:latin typeface="Arial" panose="020B0604020202020204" pitchFamily="34" charset="0"/>
                <a:cs typeface="Arial" panose="020B0604020202020204" pitchFamily="34" charset="0"/>
              </a:rPr>
              <a:t>Когда </a:t>
            </a:r>
            <a:r>
              <a:rPr lang="ru-RU" sz="2000" b="1" dirty="0" err="1">
                <a:solidFill>
                  <a:srgbClr val="00B0F0"/>
                </a:solidFill>
                <a:latin typeface="Arial" panose="020B0604020202020204" pitchFamily="34" charset="0"/>
                <a:cs typeface="Arial" panose="020B0604020202020204" pitchFamily="34" charset="0"/>
              </a:rPr>
              <a:t>ЗОПы</a:t>
            </a:r>
            <a:r>
              <a:rPr lang="ru-RU" sz="2000" b="1" dirty="0">
                <a:solidFill>
                  <a:prstClr val="black"/>
                </a:solidFill>
                <a:latin typeface="Arial" panose="020B0604020202020204" pitchFamily="34" charset="0"/>
                <a:cs typeface="Arial" panose="020B0604020202020204" pitchFamily="34" charset="0"/>
              </a:rPr>
              <a:t> не применяются? (редакция от 19.06, 01.09)</a:t>
            </a:r>
          </a:p>
        </p:txBody>
      </p:sp>
      <p:pic>
        <p:nvPicPr>
          <p:cNvPr id="3" name="Рисунок 2">
            <a:extLst>
              <a:ext uri="{FF2B5EF4-FFF2-40B4-BE49-F238E27FC236}">
                <a16:creationId xmlns:a16="http://schemas.microsoft.com/office/drawing/2014/main" id="{7C7FE0C9-867A-8902-DC75-2003DB037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11" name="Прямоугольник 10">
            <a:extLst>
              <a:ext uri="{FF2B5EF4-FFF2-40B4-BE49-F238E27FC236}">
                <a16:creationId xmlns:a16="http://schemas.microsoft.com/office/drawing/2014/main" id="{13867C30-86CD-BEEB-CFA2-C769F0FD9CDC}"/>
              </a:ext>
            </a:extLst>
          </p:cNvPr>
          <p:cNvSpPr/>
          <p:nvPr/>
        </p:nvSpPr>
        <p:spPr>
          <a:xfrm>
            <a:off x="406607" y="3913644"/>
            <a:ext cx="11624526" cy="281735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400" dirty="0">
                <a:solidFill>
                  <a:schemeClr val="bg1"/>
                </a:solidFill>
                <a:latin typeface="Arial" panose="020B0604020202020204" pitchFamily="34" charset="0"/>
                <a:cs typeface="Arial" panose="020B0604020202020204" pitchFamily="34" charset="0"/>
              </a:rPr>
              <a:t>Решение Свердловского УФАС России от 30.10.2025 (закупка 0162200022925000112) - </a:t>
            </a:r>
            <a:r>
              <a:rPr lang="ru-RU" sz="1400" dirty="0">
                <a:latin typeface="Arial" panose="020B0604020202020204" pitchFamily="34" charset="0"/>
                <a:cs typeface="Arial" panose="020B0604020202020204" pitchFamily="34" charset="0"/>
              </a:rPr>
              <a:t>Выполнение работ по изготовлению демонстрационных изделий по индивидуальным размерам для отделов ЗАГС. Заказчик не установил нац. режим, ФАС его поддержал</a:t>
            </a:r>
          </a:p>
          <a:p>
            <a:r>
              <a:rPr lang="ru-RU" sz="1400" dirty="0">
                <a:latin typeface="Arial" panose="020B0604020202020204" pitchFamily="34" charset="0"/>
                <a:cs typeface="Arial" panose="020B0604020202020204" pitchFamily="34" charset="0"/>
              </a:rPr>
              <a:t>Решение Московского УФАС России от 04.09.2025 (закупка Решение Московского УФАС России от 04.09.2025) – выполнение работ по изготовлению специальной одежды. Заказчик запрет не установил, ФАС поддержал</a:t>
            </a:r>
          </a:p>
          <a:p>
            <a:r>
              <a:rPr lang="ru-RU" sz="1400" dirty="0">
                <a:latin typeface="Arial" panose="020B0604020202020204" pitchFamily="34" charset="0"/>
                <a:cs typeface="Arial" panose="020B0604020202020204" pitchFamily="34" charset="0"/>
              </a:rPr>
              <a:t>Решение Омского УФАС России от 14.08.2025 (закупка 0352300016725000006) - Изготовление, поставка, сборка и установка мебели для создания модельной библиотеки. Неправомерным признано установление </a:t>
            </a:r>
            <a:r>
              <a:rPr lang="ru-RU" sz="1400" dirty="0" err="1">
                <a:latin typeface="Arial" panose="020B0604020202020204" pitchFamily="34" charset="0"/>
                <a:cs typeface="Arial" panose="020B0604020202020204" pitchFamily="34" charset="0"/>
              </a:rPr>
              <a:t>нац</a:t>
            </a:r>
            <a:r>
              <a:rPr lang="ru-RU" sz="1400" dirty="0">
                <a:latin typeface="Arial" panose="020B0604020202020204" pitchFamily="34" charset="0"/>
                <a:cs typeface="Arial" panose="020B0604020202020204" pitchFamily="34" charset="0"/>
              </a:rPr>
              <a:t> режима, а также установление конкретных размеров мебели при условии указания в контракте на необходимость проведения замеров</a:t>
            </a:r>
          </a:p>
          <a:p>
            <a:r>
              <a:rPr lang="ru-RU" sz="1400" dirty="0">
                <a:solidFill>
                  <a:schemeClr val="bg1"/>
                </a:solidFill>
                <a:latin typeface="Arial" panose="020B0604020202020204" pitchFamily="34" charset="0"/>
                <a:cs typeface="Arial" panose="020B0604020202020204" pitchFamily="34" charset="0"/>
              </a:rPr>
              <a:t>Решение Якутского УФАС России от 24.10.2025 (</a:t>
            </a:r>
            <a:r>
              <a:rPr lang="ru-RU" sz="1400" dirty="0" err="1">
                <a:solidFill>
                  <a:schemeClr val="bg1"/>
                </a:solidFill>
                <a:latin typeface="Arial" panose="020B0604020202020204" pitchFamily="34" charset="0"/>
                <a:cs typeface="Arial" panose="020B0604020202020204" pitchFamily="34" charset="0"/>
              </a:rPr>
              <a:t>внеплан</a:t>
            </a:r>
            <a:r>
              <a:rPr lang="ru-RU" sz="1400" dirty="0">
                <a:solidFill>
                  <a:schemeClr val="bg1"/>
                </a:solidFill>
                <a:latin typeface="Arial" panose="020B0604020202020204" pitchFamily="34" charset="0"/>
                <a:cs typeface="Arial" panose="020B0604020202020204" pitchFamily="34" charset="0"/>
              </a:rPr>
              <a:t>, закупки 0216100000225000051, 57, 59, 60 и др.) – поставка различных протезов. ФАС усмотрел нарушение в установлении ограничения, так как указанные протезы изготовляются по индивидуальному заказу (аналогичные по сути выводы содержатся в решении Бурятского УФАС от 27 октября 2025 г. по результатам внеплановой проверки по закупкам №№</a:t>
            </a:r>
            <a:r>
              <a:rPr lang="ru-RU" sz="1400" dirty="0">
                <a:latin typeface="Arial" panose="020B0604020202020204" pitchFamily="34" charset="0"/>
                <a:cs typeface="Arial" panose="020B0604020202020204" pitchFamily="34" charset="0"/>
              </a:rPr>
              <a:t>0302100024825000103, 105)</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Решение Приморского УФАС России от 20.10.2025 (закупка 0220100003625000041) - выполнение работ по изготовлению ортопедической обуви. УФАС указал, что заказчик неправомерно установил ограничение, так как обувь производится по инд. заказу</a:t>
            </a:r>
            <a:endParaRPr lang="ru-R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89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8D2DE-EEE7-D94B-677B-09569E69AD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12F59D-9048-5239-306C-D45758D5BD29}"/>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№0891200000625010689 от 19.12.2025</a:t>
            </a:r>
          </a:p>
        </p:txBody>
      </p:sp>
      <p:pic>
        <p:nvPicPr>
          <p:cNvPr id="12" name="Рисунок 11">
            <a:extLst>
              <a:ext uri="{FF2B5EF4-FFF2-40B4-BE49-F238E27FC236}">
                <a16:creationId xmlns:a16="http://schemas.microsoft.com/office/drawing/2014/main" id="{7295DA09-FE53-B7F8-8095-EC9CACC91F9F}"/>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3096C661-3229-1A4C-95C2-95D137D2EC8E}"/>
              </a:ext>
            </a:extLst>
          </p:cNvPr>
          <p:cNvSpPr txBox="1"/>
          <p:nvPr/>
        </p:nvSpPr>
        <p:spPr>
          <a:xfrm>
            <a:off x="548632" y="1499818"/>
            <a:ext cx="11329850" cy="1077218"/>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По мнению заявителя победитель предложил к поставке ЛС с МНН «Дапаглифлозин» . Действующее вещество «Дапаглифлозин» охраняется евразийским патентом. Ввод в оборот какого-либо воспроизведенного препарата с МНН «Дапаглифлозин» является незаконным, и такая продукция является контрафактной в соответствии с ч. 4 ст. 1252 ГК РФ.</a:t>
            </a:r>
          </a:p>
        </p:txBody>
      </p:sp>
      <p:sp>
        <p:nvSpPr>
          <p:cNvPr id="6" name="TextBox 5">
            <a:extLst>
              <a:ext uri="{FF2B5EF4-FFF2-40B4-BE49-F238E27FC236}">
                <a16:creationId xmlns:a16="http://schemas.microsoft.com/office/drawing/2014/main" id="{307DB11D-9D4E-B4C7-4385-F2144BCA6103}"/>
              </a:ext>
            </a:extLst>
          </p:cNvPr>
          <p:cNvSpPr txBox="1"/>
          <p:nvPr/>
        </p:nvSpPr>
        <p:spPr>
          <a:xfrm>
            <a:off x="548632" y="2675693"/>
            <a:ext cx="11329850" cy="3539430"/>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В соответствии с п. 1 ст. 1406 ГК РФ споры, связанные с защитой патентных прав, рассматриваются судом. Таким образом, признание товара контрафактным, нарушающим патент третьего лица, осуществляется исключительно судом.</a:t>
            </a:r>
          </a:p>
          <a:p>
            <a:r>
              <a:rPr lang="ru-RU" sz="1600" dirty="0">
                <a:latin typeface="Arial" panose="020B0604020202020204" pitchFamily="34" charset="0"/>
                <a:cs typeface="Arial" panose="020B0604020202020204" pitchFamily="34" charset="0"/>
              </a:rPr>
              <a:t>В гражданском обороте могут обращаться лекарственные препараты только должным образом зарегистрированные в Министерстве здравоохранения Российской Федерации, за исключением определенных случаев.</a:t>
            </a:r>
          </a:p>
          <a:p>
            <a:r>
              <a:rPr lang="ru-RU" sz="1600" dirty="0">
                <a:latin typeface="Arial" panose="020B0604020202020204" pitchFamily="34" charset="0"/>
                <a:cs typeface="Arial" panose="020B0604020202020204" pitchFamily="34" charset="0"/>
              </a:rPr>
              <a:t>На момент рассмотрения жалобы, предложенный победителем электронного аукциона лекарственный препарат ТН «</a:t>
            </a:r>
            <a:r>
              <a:rPr lang="ru-RU" sz="1600" dirty="0" err="1">
                <a:latin typeface="Arial" panose="020B0604020202020204" pitchFamily="34" charset="0"/>
                <a:cs typeface="Arial" panose="020B0604020202020204" pitchFamily="34" charset="0"/>
              </a:rPr>
              <a:t>Флодапи</a:t>
            </a:r>
            <a:r>
              <a:rPr lang="ru-RU" sz="1600" dirty="0">
                <a:latin typeface="Arial" panose="020B0604020202020204" pitchFamily="34" charset="0"/>
                <a:cs typeface="Arial" panose="020B0604020202020204" pitchFamily="34" charset="0"/>
              </a:rPr>
              <a:t>®» зарегистрирован на территории РФ в установленном законом порядке, имеет действующее регистрационное удостоверение РУ № ЛП-№(003671)-(РГ-RU) от 14.11.2023, не изъят из гражданского</a:t>
            </a:r>
          </a:p>
          <a:p>
            <a:r>
              <a:rPr lang="ru-RU" sz="1600" dirty="0">
                <a:latin typeface="Arial" panose="020B0604020202020204" pitchFamily="34" charset="0"/>
                <a:cs typeface="Arial" panose="020B0604020202020204" pitchFamily="34" charset="0"/>
              </a:rPr>
              <a:t>оборота, не признан контрафактным и его обращение на территории РФ не приостановлено. Сведения о наличии принятых судом решений, устанавливающих факт нарушения исключительных прав правообладателей соответствующих патентов, в материалы дела не представлены; присутствующими сторонами факт наличия таких</a:t>
            </a:r>
          </a:p>
          <a:p>
            <a:r>
              <a:rPr lang="ru-RU" sz="1600" dirty="0">
                <a:latin typeface="Arial" panose="020B0604020202020204" pitchFamily="34" charset="0"/>
                <a:cs typeface="Arial" panose="020B0604020202020204" pitchFamily="34" charset="0"/>
              </a:rPr>
              <a:t>решений отрицается. Таким образом, у комиссии по отбору поставщиков при рассмотрении заявок по проводимой закупке отсутствовали основания для отклонения заявки</a:t>
            </a:r>
          </a:p>
        </p:txBody>
      </p:sp>
      <p:sp>
        <p:nvSpPr>
          <p:cNvPr id="8" name="Прямоугольник 7">
            <a:extLst>
              <a:ext uri="{FF2B5EF4-FFF2-40B4-BE49-F238E27FC236}">
                <a16:creationId xmlns:a16="http://schemas.microsoft.com/office/drawing/2014/main" id="{F8797007-9D69-720A-EFFC-EC7F0D5EC10B}"/>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Дапаглифлозин</a:t>
            </a:r>
          </a:p>
        </p:txBody>
      </p:sp>
      <p:sp>
        <p:nvSpPr>
          <p:cNvPr id="5" name="Прямоугольник 4">
            <a:extLst>
              <a:ext uri="{FF2B5EF4-FFF2-40B4-BE49-F238E27FC236}">
                <a16:creationId xmlns:a16="http://schemas.microsoft.com/office/drawing/2014/main" id="{66F55715-CC54-4F65-DE70-EB0D6CB2B7EA}"/>
              </a:ext>
            </a:extLst>
          </p:cNvPr>
          <p:cNvSpPr/>
          <p:nvPr/>
        </p:nvSpPr>
        <p:spPr>
          <a:xfrm>
            <a:off x="548632" y="6313780"/>
            <a:ext cx="11329850" cy="484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dirty="0">
                <a:latin typeface="Arial" panose="020B0604020202020204" pitchFamily="34" charset="0"/>
                <a:cs typeface="Arial" panose="020B0604020202020204" pitchFamily="34" charset="0"/>
              </a:rPr>
              <a:t>Примечание: В отношении дапаглифлозина СИП решение пока не </a:t>
            </a:r>
            <a:r>
              <a:rPr lang="ru-RU" sz="1400" dirty="0" err="1">
                <a:latin typeface="Arial" panose="020B0604020202020204" pitchFamily="34" charset="0"/>
                <a:cs typeface="Arial" panose="020B0604020202020204" pitchFamily="34" charset="0"/>
              </a:rPr>
              <a:t>вынесно</a:t>
            </a:r>
            <a:r>
              <a:rPr lang="ru-RU" sz="1400" dirty="0">
                <a:latin typeface="Arial" panose="020B0604020202020204" pitchFamily="34" charset="0"/>
                <a:cs typeface="Arial" panose="020B0604020202020204" pitchFamily="34" charset="0"/>
              </a:rPr>
              <a:t>. Дело №А40-305697/2024. Следующее заседание 03.06.2026.</a:t>
            </a:r>
          </a:p>
        </p:txBody>
      </p:sp>
    </p:spTree>
    <p:extLst>
      <p:ext uri="{BB962C8B-B14F-4D97-AF65-F5344CB8AC3E}">
        <p14:creationId xmlns:p14="http://schemas.microsoft.com/office/powerpoint/2010/main" val="21699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3052-9CC0-5E33-90E0-B7F13AEFDC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1E0759-EE90-F320-5621-6564973D1665}"/>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№0391100001026000010 от 13.05.2026</a:t>
            </a:r>
          </a:p>
        </p:txBody>
      </p:sp>
      <p:pic>
        <p:nvPicPr>
          <p:cNvPr id="12" name="Рисунок 11">
            <a:extLst>
              <a:ext uri="{FF2B5EF4-FFF2-40B4-BE49-F238E27FC236}">
                <a16:creationId xmlns:a16="http://schemas.microsoft.com/office/drawing/2014/main" id="{2AEE5FCC-A8CF-0310-29DE-1FCE53363267}"/>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0D7BA9AB-A228-8A75-C9C5-249B5163EE3F}"/>
              </a:ext>
            </a:extLst>
          </p:cNvPr>
          <p:cNvSpPr txBox="1"/>
          <p:nvPr/>
        </p:nvSpPr>
        <p:spPr>
          <a:xfrm>
            <a:off x="548632" y="1499818"/>
            <a:ext cx="11329850" cy="83099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Объект закупки </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котлы длительного горения. Заявки заявителей были отклонены в связи с выявлением недостоверной информации в отношении характеристик товара. В качестве источника для проверки использовались официальные сайты производителей. Участники не согласились с отклонением </a:t>
            </a:r>
          </a:p>
        </p:txBody>
      </p:sp>
      <p:sp>
        <p:nvSpPr>
          <p:cNvPr id="6" name="TextBox 5">
            <a:extLst>
              <a:ext uri="{FF2B5EF4-FFF2-40B4-BE49-F238E27FC236}">
                <a16:creationId xmlns:a16="http://schemas.microsoft.com/office/drawing/2014/main" id="{8F644F6F-B656-794A-56B4-39663BA28342}"/>
              </a:ext>
            </a:extLst>
          </p:cNvPr>
          <p:cNvSpPr txBox="1"/>
          <p:nvPr/>
        </p:nvSpPr>
        <p:spPr>
          <a:xfrm>
            <a:off x="548632" y="2504970"/>
            <a:ext cx="11329850" cy="3785652"/>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жалобы обоснованными.</a:t>
            </a:r>
          </a:p>
          <a:p>
            <a:r>
              <a:rPr lang="ru-RU" sz="1600" dirty="0">
                <a:latin typeface="Arial" panose="020B0604020202020204" pitchFamily="34" charset="0"/>
                <a:cs typeface="Arial" panose="020B0604020202020204" pitchFamily="34" charset="0"/>
              </a:rPr>
              <a:t>Комиссия Управления пришла к выводу о том, что данные на сайте производителя носят информационный характер, характеристики товаров на сайтах производителей и в иных источниках могут менять без уведомления покупателей.</a:t>
            </a:r>
          </a:p>
          <a:p>
            <a:r>
              <a:rPr lang="ru-RU" sz="1600" dirty="0">
                <a:latin typeface="Arial" panose="020B0604020202020204" pitchFamily="34" charset="0"/>
                <a:cs typeface="Arial" panose="020B0604020202020204" pitchFamily="34" charset="0"/>
              </a:rPr>
              <a:t>Комиссия Забайкальского УФАС России принимает во внимание ответ производителя, представленный заявителем, который письмом (исх. №30 от 30.03.2026) сообщил о возможности изготовить котёл твердотопливный VULKAN SIGMA 200, согласно Техническому заданию по закупке (реестровый номер закупки 0391100001026000010).</a:t>
            </a:r>
          </a:p>
          <a:p>
            <a:r>
              <a:rPr lang="ru-RU" sz="1600" dirty="0">
                <a:latin typeface="Arial" panose="020B0604020202020204" pitchFamily="34" charset="0"/>
                <a:cs typeface="Arial" panose="020B0604020202020204" pitchFamily="34" charset="0"/>
              </a:rPr>
              <a:t>Кроме того, в техническом паспорте на котел марки </a:t>
            </a:r>
            <a:r>
              <a:rPr lang="ru-RU" sz="1600" dirty="0" err="1">
                <a:latin typeface="Arial" panose="020B0604020202020204" pitchFamily="34" charset="0"/>
                <a:cs typeface="Arial" panose="020B0604020202020204" pitchFamily="34" charset="0"/>
              </a:rPr>
              <a:t>Vulkan</a:t>
            </a:r>
            <a:r>
              <a:rPr lang="ru-RU" sz="1600" dirty="0">
                <a:latin typeface="Arial" panose="020B0604020202020204" pitchFamily="34" charset="0"/>
                <a:cs typeface="Arial" panose="020B0604020202020204" pitchFamily="34" charset="0"/>
              </a:rPr>
              <a:t> Sigma указано, завод изготовитель ведет постоянную работу по усовершенствованию конструкции оборудования и оставляет за собой право на внесение изменений не отраженных в данном руководстве, без уведомления покупателя, не влияющих на эксплуатационные характеристики и потребительские свойства котла.</a:t>
            </a:r>
          </a:p>
          <a:p>
            <a:r>
              <a:rPr lang="ru-RU" sz="1600" dirty="0">
                <a:latin typeface="Arial" panose="020B0604020202020204" pitchFamily="34" charset="0"/>
                <a:cs typeface="Arial" panose="020B0604020202020204" pitchFamily="34" charset="0"/>
              </a:rPr>
              <a:t>Соответственно, выводы комиссии по осуществлению закупки носили предположительный характер и не могли повлечь отклонение заявок участников, как содержащие недостоверные сведения.</a:t>
            </a:r>
          </a:p>
          <a:p>
            <a:r>
              <a:rPr lang="ru-RU" sz="1600" dirty="0">
                <a:latin typeface="Arial" panose="020B0604020202020204" pitchFamily="34" charset="0"/>
                <a:cs typeface="Arial" panose="020B0604020202020204" pitchFamily="34" charset="0"/>
              </a:rPr>
              <a:t>Определение фактического соответствия товара осуществляется на этапе исполнения контракта в соответствии с положениями Закона о контрактной системе.</a:t>
            </a:r>
          </a:p>
        </p:txBody>
      </p:sp>
      <p:sp>
        <p:nvSpPr>
          <p:cNvPr id="8" name="Прямоугольник 7">
            <a:extLst>
              <a:ext uri="{FF2B5EF4-FFF2-40B4-BE49-F238E27FC236}">
                <a16:creationId xmlns:a16="http://schemas.microsoft.com/office/drawing/2014/main" id="{E9F7CC82-FAF8-7DE8-53B0-A21B52726E2C}"/>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Отклонение заявок</a:t>
            </a:r>
          </a:p>
        </p:txBody>
      </p:sp>
    </p:spTree>
    <p:extLst>
      <p:ext uri="{BB962C8B-B14F-4D97-AF65-F5344CB8AC3E}">
        <p14:creationId xmlns:p14="http://schemas.microsoft.com/office/powerpoint/2010/main" val="282080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0F78-2A07-9C9B-ED38-AC467E0182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DB7E48-4009-67C6-5017-A83EAA464920}"/>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№0891200000626004649 от 12.05.2026</a:t>
            </a:r>
          </a:p>
        </p:txBody>
      </p:sp>
      <p:pic>
        <p:nvPicPr>
          <p:cNvPr id="12" name="Рисунок 11">
            <a:extLst>
              <a:ext uri="{FF2B5EF4-FFF2-40B4-BE49-F238E27FC236}">
                <a16:creationId xmlns:a16="http://schemas.microsoft.com/office/drawing/2014/main" id="{5B386B99-2671-73F9-C015-2AE01ECCD763}"/>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6D691491-7447-0C50-EC1E-FE485E388AA8}"/>
              </a:ext>
            </a:extLst>
          </p:cNvPr>
          <p:cNvSpPr txBox="1"/>
          <p:nvPr/>
        </p:nvSpPr>
        <p:spPr>
          <a:xfrm>
            <a:off x="548632" y="1499818"/>
            <a:ext cx="11329850" cy="1323439"/>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Согласно описанию объектом закупки является Шприц общего назначения, Игла в</a:t>
            </a:r>
          </a:p>
          <a:p>
            <a:r>
              <a:rPr lang="ru-RU" sz="1600" dirty="0">
                <a:latin typeface="Arial" panose="020B0604020202020204" pitchFamily="34" charset="0"/>
                <a:cs typeface="Arial" panose="020B0604020202020204" pitchFamily="34" charset="0"/>
              </a:rPr>
              <a:t>комплекте: ≥1, Внешний диаметр иглы: ≥ 1.6 и ≤ 2, Длина иглы: ≥ 35 и ≤ 50. Заявителем предложены к поставке два товара: шприцы общего назначения производства компании ООО «МЕДПРОМ БОБЕНИ ПРОДАКШЕН» в комплекте с  иглой с внешним диаметром 0.7 мм., длиной 40 мм  по РУ № ФСР 2010/07710 и игла с внешним диаметром 1.6 мм., длиной 40 мм по РУ РЗН 2019/9203. Комиссия отклонила заявку, что и послужило причиной обжалования</a:t>
            </a:r>
          </a:p>
        </p:txBody>
      </p:sp>
      <p:sp>
        <p:nvSpPr>
          <p:cNvPr id="6" name="TextBox 5">
            <a:extLst>
              <a:ext uri="{FF2B5EF4-FFF2-40B4-BE49-F238E27FC236}">
                <a16:creationId xmlns:a16="http://schemas.microsoft.com/office/drawing/2014/main" id="{BD818444-A158-A0EA-3A95-4E223C5D8308}"/>
              </a:ext>
            </a:extLst>
          </p:cNvPr>
          <p:cNvSpPr txBox="1"/>
          <p:nvPr/>
        </p:nvSpPr>
        <p:spPr>
          <a:xfrm>
            <a:off x="544671" y="2997412"/>
            <a:ext cx="11329850" cy="280076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Заявителем предлагается товар, у которого в комплектации шприца игла меньшего диаметра, чем требуется в описании объекта закупки, что прямо противоречит установленному в извещении требованию «комплектация товара иглами меньшего диаметра и длины не допускается».</a:t>
            </a:r>
          </a:p>
          <a:p>
            <a:r>
              <a:rPr lang="ru-RU" sz="1600" dirty="0">
                <a:latin typeface="Arial" panose="020B0604020202020204" pitchFamily="34" charset="0"/>
                <a:cs typeface="Arial" panose="020B0604020202020204" pitchFamily="34" charset="0"/>
              </a:rPr>
              <a:t>Для использования иглы 1,6 х 40 мм заказчику фактически необходимо разукомплектовать предложенное медицинское изделие по РУ №ФСР 2010/07710, утилизировав не требующуюся заказчику иглу, что в том числе ведет не только к увеличению трудозатрат медицинского персонала, но и расходов заказчика, связанных с</a:t>
            </a:r>
          </a:p>
          <a:p>
            <a:r>
              <a:rPr lang="ru-RU" sz="1600" dirty="0">
                <a:latin typeface="Arial" panose="020B0604020202020204" pitchFamily="34" charset="0"/>
                <a:cs typeface="Arial" panose="020B0604020202020204" pitchFamily="34" charset="0"/>
              </a:rPr>
              <a:t>утилизацией медицинских отходов учреждения.</a:t>
            </a:r>
          </a:p>
          <a:p>
            <a:r>
              <a:rPr lang="ru-RU" sz="1600" dirty="0">
                <a:latin typeface="Arial" panose="020B0604020202020204" pitchFamily="34" charset="0"/>
                <a:cs typeface="Arial" panose="020B0604020202020204" pitchFamily="34" charset="0"/>
              </a:rPr>
              <a:t>Таким образом, на основании изложенного, комиссия делает вывод, что действия комиссии уполномоченного учреждения по отклонению заявки общества, не соответствующей требованиям извещения о закупке, соответствуют требованиям законодательства о контрактной системе</a:t>
            </a:r>
          </a:p>
        </p:txBody>
      </p:sp>
      <p:sp>
        <p:nvSpPr>
          <p:cNvPr id="8" name="Прямоугольник 7">
            <a:extLst>
              <a:ext uri="{FF2B5EF4-FFF2-40B4-BE49-F238E27FC236}">
                <a16:creationId xmlns:a16="http://schemas.microsoft.com/office/drawing/2014/main" id="{AD47AD84-761D-CC13-5A2A-CC43E0149F33}"/>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Отклонение заявок</a:t>
            </a:r>
          </a:p>
        </p:txBody>
      </p:sp>
    </p:spTree>
    <p:extLst>
      <p:ext uri="{BB962C8B-B14F-4D97-AF65-F5344CB8AC3E}">
        <p14:creationId xmlns:p14="http://schemas.microsoft.com/office/powerpoint/2010/main" val="8312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C0129-75B4-B3FA-B1B3-5182FFFE81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826A5A-E766-6E5E-983C-D18A7E63122B}"/>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Решение Забайкальского УФАС по закупке №0891200000626003543 от 28.04.2026</a:t>
            </a:r>
          </a:p>
        </p:txBody>
      </p:sp>
      <p:pic>
        <p:nvPicPr>
          <p:cNvPr id="12" name="Рисунок 11">
            <a:extLst>
              <a:ext uri="{FF2B5EF4-FFF2-40B4-BE49-F238E27FC236}">
                <a16:creationId xmlns:a16="http://schemas.microsoft.com/office/drawing/2014/main" id="{A3038A4F-65FB-E4B5-6CC3-A52C3B5AC804}"/>
              </a:ext>
            </a:extLst>
          </p:cNvPr>
          <p:cNvPicPr>
            <a:picLocks noChangeAspect="1"/>
          </p:cNvPicPr>
          <p:nvPr/>
        </p:nvPicPr>
        <p:blipFill>
          <a:blip r:embed="rId2"/>
          <a:stretch>
            <a:fillRect/>
          </a:stretch>
        </p:blipFill>
        <p:spPr>
          <a:xfrm>
            <a:off x="406610" y="376654"/>
            <a:ext cx="1816765" cy="237765"/>
          </a:xfrm>
          <a:prstGeom prst="rect">
            <a:avLst/>
          </a:prstGeom>
        </p:spPr>
      </p:pic>
      <p:sp>
        <p:nvSpPr>
          <p:cNvPr id="2" name="TextBox 1">
            <a:extLst>
              <a:ext uri="{FF2B5EF4-FFF2-40B4-BE49-F238E27FC236}">
                <a16:creationId xmlns:a16="http://schemas.microsoft.com/office/drawing/2014/main" id="{1C1240B7-11A0-5C68-A7D7-B0B6E3482116}"/>
              </a:ext>
            </a:extLst>
          </p:cNvPr>
          <p:cNvSpPr txBox="1"/>
          <p:nvPr/>
        </p:nvSpPr>
        <p:spPr>
          <a:xfrm>
            <a:off x="548632" y="1499818"/>
            <a:ext cx="11329850" cy="830997"/>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дела: </a:t>
            </a:r>
            <a:r>
              <a:rPr lang="ru-RU" sz="1600" dirty="0">
                <a:latin typeface="Arial" panose="020B0604020202020204" pitchFamily="34" charset="0"/>
                <a:cs typeface="Arial" panose="020B0604020202020204" pitchFamily="34" charset="0"/>
              </a:rPr>
              <a:t>Комиссия отклонила заявку в связи с неуказанием товарного знака в структурированной части заявки. Заявителем указано на несогласие с отклонением заявки, указано, что в составе заявки приложена фотография упаковки предлагаемого к поставке товара, на которой указан товарный знак.</a:t>
            </a:r>
          </a:p>
        </p:txBody>
      </p:sp>
      <p:sp>
        <p:nvSpPr>
          <p:cNvPr id="6" name="TextBox 5">
            <a:extLst>
              <a:ext uri="{FF2B5EF4-FFF2-40B4-BE49-F238E27FC236}">
                <a16:creationId xmlns:a16="http://schemas.microsoft.com/office/drawing/2014/main" id="{50034AED-1D62-AA83-FFA0-5D1ED8C4AB1B}"/>
              </a:ext>
            </a:extLst>
          </p:cNvPr>
          <p:cNvSpPr txBox="1"/>
          <p:nvPr/>
        </p:nvSpPr>
        <p:spPr>
          <a:xfrm>
            <a:off x="548632" y="2504970"/>
            <a:ext cx="11329850" cy="3539430"/>
          </a:xfrm>
          <a:prstGeom prst="rect">
            <a:avLst/>
          </a:prstGeom>
          <a:noFill/>
          <a:ln w="38100">
            <a:solidFill>
              <a:srgbClr val="1EA7EA"/>
            </a:solidFill>
          </a:ln>
        </p:spPr>
        <p:txBody>
          <a:bodyPr wrap="square" rtlCol="0">
            <a:spAutoFit/>
          </a:bodyPr>
          <a:lstStyle/>
          <a:p>
            <a:r>
              <a:rPr lang="ru-RU" sz="1600" b="1" dirty="0">
                <a:latin typeface="Arial" panose="020B0604020202020204" pitchFamily="34" charset="0"/>
                <a:cs typeface="Arial" panose="020B0604020202020204" pitchFamily="34" charset="0"/>
              </a:rPr>
              <a:t>Суть решения: </a:t>
            </a:r>
            <a:r>
              <a:rPr lang="ru-RU" sz="1600" dirty="0">
                <a:latin typeface="Arial" panose="020B0604020202020204" pitchFamily="34" charset="0"/>
                <a:cs typeface="Arial" panose="020B0604020202020204" pitchFamily="34" charset="0"/>
              </a:rPr>
              <a:t>Признать жалобу необоснованной.</a:t>
            </a:r>
          </a:p>
          <a:p>
            <a:r>
              <a:rPr lang="ru-RU" sz="1600" dirty="0">
                <a:latin typeface="Arial" panose="020B0604020202020204" pitchFamily="34" charset="0"/>
                <a:cs typeface="Arial" panose="020B0604020202020204" pitchFamily="34" charset="0"/>
              </a:rPr>
              <a:t>В составе заявки участника приложена фотография упаковки предлагаемого к поставке товара, на которой указан товарный знак – «</a:t>
            </a:r>
            <a:r>
              <a:rPr lang="ru-RU" sz="1600" dirty="0" err="1">
                <a:latin typeface="Arial" panose="020B0604020202020204" pitchFamily="34" charset="0"/>
                <a:cs typeface="Arial" panose="020B0604020202020204" pitchFamily="34" charset="0"/>
              </a:rPr>
              <a:t>Farmalakt</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mamelle</a:t>
            </a:r>
            <a:r>
              <a:rPr lang="ru-RU" sz="1600" dirty="0">
                <a:latin typeface="Arial" panose="020B0604020202020204" pitchFamily="34" charset="0"/>
                <a:cs typeface="Arial" panose="020B0604020202020204" pitchFamily="34" charset="0"/>
              </a:rPr>
              <a:t>».</a:t>
            </a:r>
          </a:p>
          <a:p>
            <a:r>
              <a:rPr lang="ru-RU" sz="1600" dirty="0">
                <a:latin typeface="Arial" panose="020B0604020202020204" pitchFamily="34" charset="0"/>
                <a:cs typeface="Arial" panose="020B0604020202020204" pitchFamily="34" charset="0"/>
              </a:rPr>
              <a:t>Как установлено Комиссией, к товарному знаку - «</a:t>
            </a:r>
            <a:r>
              <a:rPr lang="ru-RU" sz="1600" dirty="0" err="1">
                <a:latin typeface="Arial" panose="020B0604020202020204" pitchFamily="34" charset="0"/>
                <a:cs typeface="Arial" panose="020B0604020202020204" pitchFamily="34" charset="0"/>
              </a:rPr>
              <a:t>Farmalakt</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mamelle</a:t>
            </a:r>
            <a:r>
              <a:rPr lang="ru-RU" sz="1600" dirty="0">
                <a:latin typeface="Arial" panose="020B0604020202020204" pitchFamily="34" charset="0"/>
                <a:cs typeface="Arial" panose="020B0604020202020204" pitchFamily="34" charset="0"/>
              </a:rPr>
              <a:t>» присвоен номер государственной регистрации: 1156669 (https://new.fips.ru/registers-web/).</a:t>
            </a:r>
          </a:p>
          <a:p>
            <a:r>
              <a:rPr lang="ru-RU" sz="1600" dirty="0">
                <a:latin typeface="Arial" panose="020B0604020202020204" pitchFamily="34" charset="0"/>
                <a:cs typeface="Arial" panose="020B0604020202020204" pitchFamily="34" charset="0"/>
              </a:rPr>
              <a:t>Вопреки требованиям раздела 3 «Требования к содержанию и составу заявки на участие к закупке» заявителем не заполнена в структурированной заявке экранная форма веб интерфейса электронной площадки в части указания товарного знака.</a:t>
            </a:r>
          </a:p>
          <a:p>
            <a:r>
              <a:rPr lang="ru-RU" sz="1600" dirty="0">
                <a:latin typeface="Arial" panose="020B0604020202020204" pitchFamily="34" charset="0"/>
                <a:cs typeface="Arial" panose="020B0604020202020204" pitchFamily="34" charset="0"/>
              </a:rPr>
              <a:t>Оценив заявки двух других участников закупки, Комиссия установила, что остальными участниками спорное поле заполнено, в составе заявок представлены свидетельства о государственной регистрации продукции.</a:t>
            </a:r>
          </a:p>
          <a:p>
            <a:r>
              <a:rPr lang="ru-RU" sz="1600" dirty="0">
                <a:latin typeface="Arial" panose="020B0604020202020204" pitchFamily="34" charset="0"/>
                <a:cs typeface="Arial" panose="020B0604020202020204" pitchFamily="34" charset="0"/>
              </a:rPr>
              <a:t>Поскольку в структурированной заявке заявителя в экранной форме веб-интерфейса электронной площадки не указан товарный знак, комиссия Забайкальского УФАС России не усматривает нарушений законодательства о контрактной системе в действиях уполномоченного учреждения при рассмотрении заявки заявителя и признании ее не соответствующей требованиям извещения и Закона о контрактной системе.</a:t>
            </a:r>
          </a:p>
        </p:txBody>
      </p:sp>
      <p:sp>
        <p:nvSpPr>
          <p:cNvPr id="8" name="Прямоугольник 7">
            <a:extLst>
              <a:ext uri="{FF2B5EF4-FFF2-40B4-BE49-F238E27FC236}">
                <a16:creationId xmlns:a16="http://schemas.microsoft.com/office/drawing/2014/main" id="{AA8FC170-DB90-6076-6CE4-2D88D79A147F}"/>
              </a:ext>
            </a:extLst>
          </p:cNvPr>
          <p:cNvSpPr/>
          <p:nvPr/>
        </p:nvSpPr>
        <p:spPr>
          <a:xfrm>
            <a:off x="548632" y="663494"/>
            <a:ext cx="4082635" cy="66216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latin typeface="Arial" panose="020B0604020202020204" pitchFamily="34" charset="0"/>
                <a:cs typeface="Arial" panose="020B0604020202020204" pitchFamily="34" charset="0"/>
              </a:rPr>
              <a:t>Отклонение заявок</a:t>
            </a:r>
          </a:p>
        </p:txBody>
      </p:sp>
    </p:spTree>
    <p:extLst>
      <p:ext uri="{BB962C8B-B14F-4D97-AF65-F5344CB8AC3E}">
        <p14:creationId xmlns:p14="http://schemas.microsoft.com/office/powerpoint/2010/main" val="40391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C5E7-ECCE-2629-9A45-347B6049E2D1}"/>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88511A88-0A2F-4BA9-B500-E887A078100D}"/>
              </a:ext>
            </a:extLst>
          </p:cNvPr>
          <p:cNvPicPr>
            <a:picLocks noChangeAspect="1"/>
          </p:cNvPicPr>
          <p:nvPr/>
        </p:nvPicPr>
        <p:blipFill>
          <a:blip r:embed="rId2"/>
          <a:stretch>
            <a:fillRect/>
          </a:stretch>
        </p:blipFill>
        <p:spPr>
          <a:xfrm>
            <a:off x="406610" y="376654"/>
            <a:ext cx="1816765" cy="237765"/>
          </a:xfrm>
          <a:prstGeom prst="rect">
            <a:avLst/>
          </a:prstGeom>
        </p:spPr>
      </p:pic>
      <p:pic>
        <p:nvPicPr>
          <p:cNvPr id="5" name="Рисунок 4">
            <a:extLst>
              <a:ext uri="{FF2B5EF4-FFF2-40B4-BE49-F238E27FC236}">
                <a16:creationId xmlns:a16="http://schemas.microsoft.com/office/drawing/2014/main" id="{94284520-8CC7-44AD-C62C-92FF2F191919}"/>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285303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5741-48EA-9728-CEF9-BC9FF235DD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EE9076-9D18-F3E0-2AEE-01B3E7D733D1}"/>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Изменения в порядке предоставления сведений о закупках малого объема – изменение ПП №60</a:t>
            </a:r>
          </a:p>
        </p:txBody>
      </p:sp>
      <p:pic>
        <p:nvPicPr>
          <p:cNvPr id="12" name="Рисунок 11">
            <a:extLst>
              <a:ext uri="{FF2B5EF4-FFF2-40B4-BE49-F238E27FC236}">
                <a16:creationId xmlns:a16="http://schemas.microsoft.com/office/drawing/2014/main" id="{C9FB6856-57FE-34A9-E38F-98982FB70FEB}"/>
              </a:ext>
            </a:extLst>
          </p:cNvPr>
          <p:cNvPicPr>
            <a:picLocks noChangeAspect="1"/>
          </p:cNvPicPr>
          <p:nvPr/>
        </p:nvPicPr>
        <p:blipFill>
          <a:blip r:embed="rId2"/>
          <a:stretch>
            <a:fillRect/>
          </a:stretch>
        </p:blipFill>
        <p:spPr>
          <a:xfrm>
            <a:off x="406610" y="376654"/>
            <a:ext cx="1816765" cy="237765"/>
          </a:xfrm>
          <a:prstGeom prst="rect">
            <a:avLst/>
          </a:prstGeom>
        </p:spPr>
      </p:pic>
      <p:sp>
        <p:nvSpPr>
          <p:cNvPr id="4" name="Прямоугольник 3">
            <a:extLst>
              <a:ext uri="{FF2B5EF4-FFF2-40B4-BE49-F238E27FC236}">
                <a16:creationId xmlns:a16="http://schemas.microsoft.com/office/drawing/2014/main" id="{7E7F4336-DE83-4846-EDE1-0D2B8795AD28}"/>
              </a:ext>
            </a:extLst>
          </p:cNvPr>
          <p:cNvSpPr/>
          <p:nvPr/>
        </p:nvSpPr>
        <p:spPr>
          <a:xfrm>
            <a:off x="406610" y="1972733"/>
            <a:ext cx="2768390" cy="4064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err="1"/>
              <a:t>пп</a:t>
            </a:r>
            <a:r>
              <a:rPr lang="ru-RU" dirty="0"/>
              <a:t>. «у» пункта 2 ПП 60</a:t>
            </a:r>
          </a:p>
        </p:txBody>
      </p:sp>
      <p:sp>
        <p:nvSpPr>
          <p:cNvPr id="7" name="TextBox 6">
            <a:extLst>
              <a:ext uri="{FF2B5EF4-FFF2-40B4-BE49-F238E27FC236}">
                <a16:creationId xmlns:a16="http://schemas.microsoft.com/office/drawing/2014/main" id="{E7195156-7440-5172-B598-3649F1281D7F}"/>
              </a:ext>
            </a:extLst>
          </p:cNvPr>
          <p:cNvSpPr txBox="1"/>
          <p:nvPr/>
        </p:nvSpPr>
        <p:spPr>
          <a:xfrm>
            <a:off x="287866" y="2683977"/>
            <a:ext cx="11590617" cy="1200329"/>
          </a:xfrm>
          <a:prstGeom prst="rect">
            <a:avLst/>
          </a:prstGeom>
          <a:noFill/>
        </p:spPr>
        <p:txBody>
          <a:bodyPr wrap="square">
            <a:spAutoFit/>
          </a:bodyPr>
          <a:lstStyle/>
          <a:p>
            <a:r>
              <a:rPr lang="ru-RU" dirty="0"/>
              <a:t>Контракты </a:t>
            </a:r>
          </a:p>
          <a:p>
            <a:pPr marL="285750" indent="-285750">
              <a:buFontTx/>
              <a:buChar char="-"/>
            </a:pPr>
            <a:r>
              <a:rPr lang="ru-RU" dirty="0"/>
              <a:t>по пунктам 4 и 5 части 1 статьи 93 (за исключением части 12 статьи 93), </a:t>
            </a:r>
          </a:p>
          <a:p>
            <a:pPr marL="285750" indent="-285750">
              <a:buFontTx/>
              <a:buChar char="-"/>
            </a:pPr>
            <a:r>
              <a:rPr lang="ru-RU" dirty="0"/>
              <a:t>заключенные БЕЗ ИСПОЛЬЗОВАНИЯ ЕИС </a:t>
            </a:r>
          </a:p>
          <a:p>
            <a:pPr marL="285750" indent="-285750">
              <a:buFontTx/>
              <a:buChar char="-"/>
            </a:pPr>
            <a:r>
              <a:rPr lang="ru-RU" dirty="0"/>
              <a:t>заключенные в период с 1 июля 2026 г. по 1 февраля 2028 г.</a:t>
            </a:r>
          </a:p>
        </p:txBody>
      </p:sp>
      <p:sp>
        <p:nvSpPr>
          <p:cNvPr id="9" name="Прямоугольник 8">
            <a:extLst>
              <a:ext uri="{FF2B5EF4-FFF2-40B4-BE49-F238E27FC236}">
                <a16:creationId xmlns:a16="http://schemas.microsoft.com/office/drawing/2014/main" id="{A7300D27-C27F-9F3D-429E-351049580EF7}"/>
              </a:ext>
            </a:extLst>
          </p:cNvPr>
          <p:cNvSpPr/>
          <p:nvPr/>
        </p:nvSpPr>
        <p:spPr>
          <a:xfrm>
            <a:off x="2472267" y="4448691"/>
            <a:ext cx="6722533" cy="90593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Вносятся в ЕИС в упрощенном порядке </a:t>
            </a:r>
            <a:br>
              <a:rPr lang="ru-RU" dirty="0"/>
            </a:br>
            <a:r>
              <a:rPr lang="ru-RU" dirty="0"/>
              <a:t>Внести необходимо до 1 мая 2028 года</a:t>
            </a:r>
            <a:br>
              <a:rPr lang="ru-RU" dirty="0"/>
            </a:br>
            <a:r>
              <a:rPr lang="ru-RU" dirty="0"/>
              <a:t>Информация в открытом доступе не отображается</a:t>
            </a:r>
          </a:p>
        </p:txBody>
      </p:sp>
    </p:spTree>
    <p:extLst>
      <p:ext uri="{BB962C8B-B14F-4D97-AF65-F5344CB8AC3E}">
        <p14:creationId xmlns:p14="http://schemas.microsoft.com/office/powerpoint/2010/main" val="5482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623D-C66F-1A32-E0A6-0ADFC71C82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92BABE-7571-B4E4-5510-F370C58635F6}"/>
              </a:ext>
            </a:extLst>
          </p:cNvPr>
          <p:cNvSpPr txBox="1"/>
          <p:nvPr/>
        </p:nvSpPr>
        <p:spPr>
          <a:xfrm>
            <a:off x="4766733" y="679332"/>
            <a:ext cx="7111751" cy="369332"/>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Рекомендации от ЕИС по заполнению постотчета</a:t>
            </a:r>
          </a:p>
        </p:txBody>
      </p:sp>
      <p:pic>
        <p:nvPicPr>
          <p:cNvPr id="12" name="Рисунок 11">
            <a:extLst>
              <a:ext uri="{FF2B5EF4-FFF2-40B4-BE49-F238E27FC236}">
                <a16:creationId xmlns:a16="http://schemas.microsoft.com/office/drawing/2014/main" id="{14081477-1EFB-8930-05B3-CD811049778B}"/>
              </a:ext>
            </a:extLst>
          </p:cNvPr>
          <p:cNvPicPr>
            <a:picLocks noChangeAspect="1"/>
          </p:cNvPicPr>
          <p:nvPr/>
        </p:nvPicPr>
        <p:blipFill>
          <a:blip r:embed="rId2"/>
          <a:stretch>
            <a:fillRect/>
          </a:stretch>
        </p:blipFill>
        <p:spPr>
          <a:xfrm>
            <a:off x="406610" y="376654"/>
            <a:ext cx="1816765" cy="237765"/>
          </a:xfrm>
          <a:prstGeom prst="rect">
            <a:avLst/>
          </a:prstGeom>
        </p:spPr>
      </p:pic>
      <p:sp>
        <p:nvSpPr>
          <p:cNvPr id="5" name="TextBox 4">
            <a:extLst>
              <a:ext uri="{FF2B5EF4-FFF2-40B4-BE49-F238E27FC236}">
                <a16:creationId xmlns:a16="http://schemas.microsoft.com/office/drawing/2014/main" id="{56C02B98-166F-86C1-7EDE-6DF76D955BE7}"/>
              </a:ext>
            </a:extLst>
          </p:cNvPr>
          <p:cNvSpPr txBox="1"/>
          <p:nvPr/>
        </p:nvSpPr>
        <p:spPr>
          <a:xfrm>
            <a:off x="330200" y="1356648"/>
            <a:ext cx="11548284" cy="5078313"/>
          </a:xfrm>
          <a:prstGeom prst="rect">
            <a:avLst/>
          </a:prstGeom>
          <a:noFill/>
        </p:spPr>
        <p:txBody>
          <a:bodyPr wrap="square">
            <a:spAutoFit/>
          </a:bodyPr>
          <a:lstStyle/>
          <a:p>
            <a:pPr marL="342900" indent="-342900">
              <a:buAutoNum type="arabicPeriod"/>
            </a:pPr>
            <a:r>
              <a:rPr lang="ru-RU" dirty="0">
                <a:latin typeface="Arial" panose="020B0604020202020204" pitchFamily="34" charset="0"/>
                <a:cs typeface="Arial" panose="020B0604020202020204" pitchFamily="34" charset="0"/>
              </a:rPr>
              <a:t>В отчет включаются контракты, заключенные в соответствии с пунктами 4, 5 части 1 статьи 93 Федерального закона от 05.04.2013 № 44-ФЗ в период с 01.07.26 по 01.02.28, и не включенные в реестр контрактов, заключенных заказчиками.</a:t>
            </a:r>
          </a:p>
          <a:p>
            <a:pPr marL="342900" indent="-342900">
              <a:buAutoNum type="arabicPeriod"/>
            </a:pPr>
            <a:r>
              <a:rPr lang="ru-RU" dirty="0">
                <a:latin typeface="Arial" panose="020B0604020202020204" pitchFamily="34" charset="0"/>
                <a:cs typeface="Arial" panose="020B0604020202020204" pitchFamily="34" charset="0"/>
              </a:rPr>
              <a:t>В отчет НЕ включаются контракты, содержащие сведения, составляющие государственную тайну.</a:t>
            </a:r>
          </a:p>
          <a:p>
            <a:pPr marL="342900" indent="-342900">
              <a:buAutoNum type="arabicPeriod"/>
            </a:pPr>
            <a:r>
              <a:rPr lang="ru-RU" dirty="0">
                <a:latin typeface="Arial" panose="020B0604020202020204" pitchFamily="34" charset="0"/>
                <a:cs typeface="Arial" panose="020B0604020202020204" pitchFamily="34" charset="0"/>
              </a:rPr>
              <a:t>Одна строка отчета предназначена для заполнения сведений об одном контракте. Нельзя включать в одну строку несколько контрактов.</a:t>
            </a:r>
          </a:p>
          <a:p>
            <a:pPr marL="342900" indent="-342900">
              <a:buAutoNum type="arabicPeriod"/>
            </a:pPr>
            <a:r>
              <a:rPr lang="ru-RU" dirty="0">
                <a:latin typeface="Arial" panose="020B0604020202020204" pitchFamily="34" charset="0"/>
                <a:cs typeface="Arial" panose="020B0604020202020204" pitchFamily="34" charset="0"/>
              </a:rPr>
              <a:t>Номер контракта, КПП крупнейшего налогоплательщика указываются при наличии. В случае отсутствия данной информации соответствующие поля остаются пустыми. Остальные поля обязательны для заполнения.</a:t>
            </a:r>
          </a:p>
          <a:p>
            <a:pPr marL="342900" indent="-342900">
              <a:buAutoNum type="arabicPeriod"/>
            </a:pPr>
            <a:r>
              <a:rPr lang="ru-RU" dirty="0">
                <a:latin typeface="Arial" panose="020B0604020202020204" pitchFamily="34" charset="0"/>
                <a:cs typeface="Arial" panose="020B0604020202020204" pitchFamily="34" charset="0"/>
              </a:rPr>
              <a:t>Цена контракта, включаемого в отчет, не может превышать 600 тыс. рублей.</a:t>
            </a:r>
          </a:p>
          <a:p>
            <a:pPr marL="342900" indent="-342900">
              <a:buAutoNum type="arabicPeriod"/>
            </a:pPr>
            <a:r>
              <a:rPr lang="ru-RU" dirty="0">
                <a:latin typeface="Arial" panose="020B0604020202020204" pitchFamily="34" charset="0"/>
                <a:cs typeface="Arial" panose="020B0604020202020204" pitchFamily="34" charset="0"/>
              </a:rPr>
              <a:t>Количество контрактов, включаемых в отчет, не ограничено.</a:t>
            </a:r>
          </a:p>
          <a:p>
            <a:pPr marL="342900" indent="-342900">
              <a:buAutoNum type="arabicPeriod"/>
            </a:pPr>
            <a:r>
              <a:rPr lang="ru-RU" dirty="0">
                <a:latin typeface="Arial" panose="020B0604020202020204" pitchFamily="34" charset="0"/>
                <a:cs typeface="Arial" panose="020B0604020202020204" pitchFamily="34" charset="0"/>
              </a:rPr>
              <a:t>Отчет размещается </a:t>
            </a:r>
            <a:r>
              <a:rPr lang="ru-RU" b="1" dirty="0">
                <a:latin typeface="Arial" panose="020B0604020202020204" pitchFamily="34" charset="0"/>
                <a:cs typeface="Arial" panose="020B0604020202020204" pitchFamily="34" charset="0"/>
              </a:rPr>
              <a:t>однократно</a:t>
            </a:r>
            <a:r>
              <a:rPr lang="ru-RU" dirty="0">
                <a:latin typeface="Arial" panose="020B0604020202020204" pitchFamily="34" charset="0"/>
                <a:cs typeface="Arial" panose="020B0604020202020204" pitchFamily="34" charset="0"/>
              </a:rPr>
              <a:t> по состоянию на 01.02.2028: отчет должен содержать весь объем контрактов за период с 01.07.26 по 01.02.28. </a:t>
            </a:r>
          </a:p>
          <a:p>
            <a:pPr marL="342900" indent="-342900">
              <a:buAutoNum type="arabicPeriod"/>
            </a:pPr>
            <a:r>
              <a:rPr lang="ru-RU" dirty="0">
                <a:latin typeface="Arial" panose="020B0604020202020204" pitchFamily="34" charset="0"/>
                <a:cs typeface="Arial" panose="020B0604020202020204" pitchFamily="34" charset="0"/>
              </a:rPr>
              <a:t>При размещении отчета осуществляются форматно-логические проверки, визуальные проверки не проводятся.</a:t>
            </a:r>
          </a:p>
          <a:p>
            <a:pPr marL="342900" indent="-342900">
              <a:buAutoNum type="arabicPeriod"/>
            </a:pPr>
            <a:r>
              <a:rPr lang="ru-RU" dirty="0">
                <a:latin typeface="Arial" panose="020B0604020202020204" pitchFamily="34" charset="0"/>
                <a:cs typeface="Arial" panose="020B0604020202020204" pitchFamily="34" charset="0"/>
              </a:rPr>
              <a:t>Отчет не размещается на официальном сайте ГИС ЕИС.  </a:t>
            </a:r>
          </a:p>
          <a:p>
            <a:pPr marL="342900" indent="-342900">
              <a:buAutoNum type="arabicPeriod"/>
            </a:pPr>
            <a:r>
              <a:rPr lang="ru-RU" dirty="0">
                <a:latin typeface="Arial" panose="020B0604020202020204" pitchFamily="34" charset="0"/>
                <a:cs typeface="Arial" panose="020B0604020202020204" pitchFamily="34" charset="0"/>
              </a:rPr>
              <a:t>Рекомендация: при каждой закупке постепенно формируйте строчку отчета для последующего размещения."</a:t>
            </a:r>
          </a:p>
        </p:txBody>
      </p:sp>
    </p:spTree>
    <p:extLst>
      <p:ext uri="{BB962C8B-B14F-4D97-AF65-F5344CB8AC3E}">
        <p14:creationId xmlns:p14="http://schemas.microsoft.com/office/powerpoint/2010/main" val="3133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EB0B-4761-8491-3507-F2C259C0FF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E5EB91-1094-8D8F-E015-C8DF71BE875B}"/>
              </a:ext>
            </a:extLst>
          </p:cNvPr>
          <p:cNvSpPr txBox="1"/>
          <p:nvPr/>
        </p:nvSpPr>
        <p:spPr>
          <a:xfrm>
            <a:off x="4766733" y="679332"/>
            <a:ext cx="7111751" cy="369332"/>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Форма постотчета</a:t>
            </a:r>
          </a:p>
        </p:txBody>
      </p:sp>
      <p:pic>
        <p:nvPicPr>
          <p:cNvPr id="12" name="Рисунок 11">
            <a:extLst>
              <a:ext uri="{FF2B5EF4-FFF2-40B4-BE49-F238E27FC236}">
                <a16:creationId xmlns:a16="http://schemas.microsoft.com/office/drawing/2014/main" id="{AD38309D-6D35-911C-1960-B3A3AE0914FE}"/>
              </a:ext>
            </a:extLst>
          </p:cNvPr>
          <p:cNvPicPr>
            <a:picLocks noChangeAspect="1"/>
          </p:cNvPicPr>
          <p:nvPr/>
        </p:nvPicPr>
        <p:blipFill>
          <a:blip r:embed="rId2"/>
          <a:stretch>
            <a:fillRect/>
          </a:stretch>
        </p:blipFill>
        <p:spPr>
          <a:xfrm>
            <a:off x="406610" y="376654"/>
            <a:ext cx="1816765" cy="237765"/>
          </a:xfrm>
          <a:prstGeom prst="rect">
            <a:avLst/>
          </a:prstGeom>
        </p:spPr>
      </p:pic>
      <p:pic>
        <p:nvPicPr>
          <p:cNvPr id="4" name="Рисунок 3">
            <a:extLst>
              <a:ext uri="{FF2B5EF4-FFF2-40B4-BE49-F238E27FC236}">
                <a16:creationId xmlns:a16="http://schemas.microsoft.com/office/drawing/2014/main" id="{2901F8BB-7B85-4E44-113D-EC50166540EC}"/>
              </a:ext>
            </a:extLst>
          </p:cNvPr>
          <p:cNvPicPr>
            <a:picLocks noChangeAspect="1"/>
          </p:cNvPicPr>
          <p:nvPr/>
        </p:nvPicPr>
        <p:blipFill>
          <a:blip r:embed="rId3"/>
          <a:stretch>
            <a:fillRect/>
          </a:stretch>
        </p:blipFill>
        <p:spPr>
          <a:xfrm>
            <a:off x="143932" y="1962115"/>
            <a:ext cx="11463867" cy="2624965"/>
          </a:xfrm>
          <a:prstGeom prst="rect">
            <a:avLst/>
          </a:prstGeom>
        </p:spPr>
      </p:pic>
    </p:spTree>
    <p:extLst>
      <p:ext uri="{BB962C8B-B14F-4D97-AF65-F5344CB8AC3E}">
        <p14:creationId xmlns:p14="http://schemas.microsoft.com/office/powerpoint/2010/main" val="39405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9B90-11E6-1393-70A2-0CA6852750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64688F-41F4-80AD-9DE0-7DD47F7E1CBF}"/>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Изменения в порядке подтверждения соответствия участника требованиям </a:t>
            </a:r>
            <a:r>
              <a:rPr lang="ru-RU" b="1" dirty="0" err="1">
                <a:latin typeface="Arial" panose="020B0604020202020204" pitchFamily="34" charset="0"/>
                <a:cs typeface="Arial" panose="020B0604020202020204" pitchFamily="34" charset="0"/>
              </a:rPr>
              <a:t>ГрК</a:t>
            </a:r>
            <a:r>
              <a:rPr lang="ru-RU" b="1" dirty="0">
                <a:latin typeface="Arial" panose="020B0604020202020204" pitchFamily="34" charset="0"/>
                <a:cs typeface="Arial" panose="020B0604020202020204" pitchFamily="34" charset="0"/>
              </a:rPr>
              <a:t> РФ</a:t>
            </a:r>
          </a:p>
        </p:txBody>
      </p:sp>
      <p:pic>
        <p:nvPicPr>
          <p:cNvPr id="12" name="Рисунок 11">
            <a:extLst>
              <a:ext uri="{FF2B5EF4-FFF2-40B4-BE49-F238E27FC236}">
                <a16:creationId xmlns:a16="http://schemas.microsoft.com/office/drawing/2014/main" id="{2D0BA2B0-C8A7-2FD0-0CCF-3FD0385571CE}"/>
              </a:ext>
            </a:extLst>
          </p:cNvPr>
          <p:cNvPicPr>
            <a:picLocks noChangeAspect="1"/>
          </p:cNvPicPr>
          <p:nvPr/>
        </p:nvPicPr>
        <p:blipFill>
          <a:blip r:embed="rId2"/>
          <a:stretch>
            <a:fillRect/>
          </a:stretch>
        </p:blipFill>
        <p:spPr>
          <a:xfrm>
            <a:off x="406610" y="376654"/>
            <a:ext cx="1816765" cy="237765"/>
          </a:xfrm>
          <a:prstGeom prst="rect">
            <a:avLst/>
          </a:prstGeom>
        </p:spPr>
      </p:pic>
      <p:sp>
        <p:nvSpPr>
          <p:cNvPr id="4" name="TextBox 3">
            <a:extLst>
              <a:ext uri="{FF2B5EF4-FFF2-40B4-BE49-F238E27FC236}">
                <a16:creationId xmlns:a16="http://schemas.microsoft.com/office/drawing/2014/main" id="{39756CDA-AC8D-2D4F-CE02-5ED9971D7B5E}"/>
              </a:ext>
            </a:extLst>
          </p:cNvPr>
          <p:cNvSpPr txBox="1"/>
          <p:nvPr/>
        </p:nvSpPr>
        <p:spPr>
          <a:xfrm>
            <a:off x="457075" y="1562730"/>
            <a:ext cx="8906933" cy="923330"/>
          </a:xfrm>
          <a:prstGeom prst="rect">
            <a:avLst/>
          </a:prstGeom>
          <a:noFill/>
        </p:spPr>
        <p:txBody>
          <a:bodyPr wrap="square">
            <a:spAutoFit/>
          </a:bodyPr>
          <a:lstStyle/>
          <a:p>
            <a:r>
              <a:rPr lang="ru-RU" dirty="0">
                <a:latin typeface="Arial" panose="020B0604020202020204" pitchFamily="34" charset="0"/>
                <a:cs typeface="Arial" panose="020B0604020202020204" pitchFamily="34" charset="0"/>
              </a:rPr>
              <a:t>Письмо ФАС России от 22.05.2026 N МШ/50370-ПР/26 – утратил силу пункт 1 Письма ФАС России от 11 июля 2023 г. N МШ/54828/23</a:t>
            </a:r>
          </a:p>
          <a:p>
            <a:endParaRPr lang="ru-RU" dirty="0">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55277261-AC28-6624-3A83-810F3C7EBC03}"/>
              </a:ext>
            </a:extLst>
          </p:cNvPr>
          <p:cNvSpPr/>
          <p:nvPr/>
        </p:nvSpPr>
        <p:spPr>
          <a:xfrm>
            <a:off x="575733" y="2853267"/>
            <a:ext cx="5063067" cy="2906467"/>
          </a:xfrm>
          <a:prstGeom prst="rect">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Если Заказчик приобретает проектные работы вместе с изысканиями – требуется только СРО на проектные работы</a:t>
            </a:r>
            <a:br>
              <a:rPr lang="ru-RU" dirty="0">
                <a:solidFill>
                  <a:schemeClr val="tx1"/>
                </a:solidFill>
                <a:latin typeface="Arial" panose="020B0604020202020204" pitchFamily="34" charset="0"/>
                <a:cs typeface="Arial" panose="020B0604020202020204" pitchFamily="34" charset="0"/>
              </a:rPr>
            </a:br>
            <a:br>
              <a:rPr lang="ru-RU" dirty="0">
                <a:solidFill>
                  <a:schemeClr val="tx1"/>
                </a:solidFill>
                <a:latin typeface="Arial" panose="020B0604020202020204" pitchFamily="34" charset="0"/>
                <a:cs typeface="Arial" panose="020B0604020202020204" pitchFamily="34" charset="0"/>
              </a:rPr>
            </a:br>
            <a:r>
              <a:rPr lang="ru-RU" dirty="0">
                <a:solidFill>
                  <a:schemeClr val="tx1"/>
                </a:solidFill>
                <a:latin typeface="Arial" panose="020B0604020202020204" pitchFamily="34" charset="0"/>
                <a:cs typeface="Arial" panose="020B0604020202020204" pitchFamily="34" charset="0"/>
              </a:rPr>
              <a:t>Если Заказчик приобретает ПИР + СМР – требуется СРО только на строительно-монтажные работы</a:t>
            </a:r>
            <a:r>
              <a:rPr lang="ru-RU" dirty="0"/>
              <a:t> </a:t>
            </a:r>
          </a:p>
        </p:txBody>
      </p:sp>
      <p:sp>
        <p:nvSpPr>
          <p:cNvPr id="6" name="Прямоугольник 5">
            <a:extLst>
              <a:ext uri="{FF2B5EF4-FFF2-40B4-BE49-F238E27FC236}">
                <a16:creationId xmlns:a16="http://schemas.microsoft.com/office/drawing/2014/main" id="{2A133C1D-DC62-D282-AA9E-F0B04CD7662D}"/>
              </a:ext>
            </a:extLst>
          </p:cNvPr>
          <p:cNvSpPr/>
          <p:nvPr/>
        </p:nvSpPr>
        <p:spPr>
          <a:xfrm>
            <a:off x="1964266" y="2616200"/>
            <a:ext cx="2082800" cy="474133"/>
          </a:xfrm>
          <a:prstGeom prst="rect">
            <a:avLst/>
          </a:prstGeom>
          <a:solidFill>
            <a:srgbClr val="E97132"/>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БЫЛО</a:t>
            </a:r>
          </a:p>
        </p:txBody>
      </p:sp>
      <p:sp>
        <p:nvSpPr>
          <p:cNvPr id="10" name="TextBox 9">
            <a:extLst>
              <a:ext uri="{FF2B5EF4-FFF2-40B4-BE49-F238E27FC236}">
                <a16:creationId xmlns:a16="http://schemas.microsoft.com/office/drawing/2014/main" id="{C698D078-C01C-92A6-3011-7A512BD6B91D}"/>
              </a:ext>
            </a:extLst>
          </p:cNvPr>
          <p:cNvSpPr txBox="1"/>
          <p:nvPr/>
        </p:nvSpPr>
        <p:spPr>
          <a:xfrm>
            <a:off x="6697134" y="2897412"/>
            <a:ext cx="5181350" cy="2862322"/>
          </a:xfrm>
          <a:prstGeom prst="rect">
            <a:avLst/>
          </a:prstGeom>
          <a:noFill/>
          <a:ln w="38100">
            <a:solidFill>
              <a:srgbClr val="00B0F0"/>
            </a:solidFill>
          </a:ln>
        </p:spPr>
        <p:txBody>
          <a:bodyPr wrap="square">
            <a:spAutoFit/>
          </a:bodyPr>
          <a:lstStyle/>
          <a:p>
            <a:pPr algn="ctr"/>
            <a:endParaRPr lang="ru-RU" dirty="0">
              <a:solidFill>
                <a:schemeClr val="tx1"/>
              </a:solidFill>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a:p>
            <a:pPr algn="ctr"/>
            <a:r>
              <a:rPr lang="ru-RU" dirty="0">
                <a:solidFill>
                  <a:schemeClr val="tx1"/>
                </a:solidFill>
                <a:latin typeface="Arial" panose="020B0604020202020204" pitchFamily="34" charset="0"/>
                <a:cs typeface="Arial" panose="020B0604020202020204" pitchFamily="34" charset="0"/>
              </a:rPr>
              <a:t>Если Заказчик приобретает проектные работы вместе с изысканиями – требуется СРО на изыскания и СРО на проектные работы</a:t>
            </a:r>
            <a:br>
              <a:rPr lang="ru-RU" dirty="0">
                <a:solidFill>
                  <a:schemeClr val="tx1"/>
                </a:solidFill>
                <a:latin typeface="Arial" panose="020B0604020202020204" pitchFamily="34" charset="0"/>
                <a:cs typeface="Arial" panose="020B0604020202020204" pitchFamily="34" charset="0"/>
              </a:rPr>
            </a:br>
            <a:br>
              <a:rPr lang="ru-RU" dirty="0">
                <a:solidFill>
                  <a:schemeClr val="tx1"/>
                </a:solidFill>
                <a:latin typeface="Arial" panose="020B0604020202020204" pitchFamily="34" charset="0"/>
                <a:cs typeface="Arial" panose="020B0604020202020204" pitchFamily="34" charset="0"/>
              </a:rPr>
            </a:br>
            <a:r>
              <a:rPr lang="ru-RU" dirty="0">
                <a:solidFill>
                  <a:schemeClr val="tx1"/>
                </a:solidFill>
                <a:latin typeface="Arial" panose="020B0604020202020204" pitchFamily="34" charset="0"/>
                <a:cs typeface="Arial" panose="020B0604020202020204" pitchFamily="34" charset="0"/>
              </a:rPr>
              <a:t>Если Заказчик приобретает ПИР + СМР – требуется СРО на все виды работ, которые предусмотрены контрактом</a:t>
            </a:r>
          </a:p>
          <a:p>
            <a:pPr algn="ctr"/>
            <a:endParaRPr lang="ru-RU" dirty="0"/>
          </a:p>
        </p:txBody>
      </p:sp>
      <p:sp>
        <p:nvSpPr>
          <p:cNvPr id="8" name="Прямоугольник 7">
            <a:extLst>
              <a:ext uri="{FF2B5EF4-FFF2-40B4-BE49-F238E27FC236}">
                <a16:creationId xmlns:a16="http://schemas.microsoft.com/office/drawing/2014/main" id="{776D863D-3430-AB72-A154-D3E27AAC035B}"/>
              </a:ext>
            </a:extLst>
          </p:cNvPr>
          <p:cNvSpPr/>
          <p:nvPr/>
        </p:nvSpPr>
        <p:spPr>
          <a:xfrm>
            <a:off x="8322608" y="2616200"/>
            <a:ext cx="2082800" cy="474133"/>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СТАЛО</a:t>
            </a:r>
          </a:p>
        </p:txBody>
      </p:sp>
    </p:spTree>
    <p:extLst>
      <p:ext uri="{BB962C8B-B14F-4D97-AF65-F5344CB8AC3E}">
        <p14:creationId xmlns:p14="http://schemas.microsoft.com/office/powerpoint/2010/main" val="84362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6BAB8-20A4-4CE7-A78B-B3056E32E7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0AC13A-F964-CFA4-577B-E042FCDE301C}"/>
              </a:ext>
            </a:extLst>
          </p:cNvPr>
          <p:cNvSpPr txBox="1"/>
          <p:nvPr/>
        </p:nvSpPr>
        <p:spPr>
          <a:xfrm>
            <a:off x="4766733" y="679332"/>
            <a:ext cx="7111751" cy="646331"/>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Изменения в порядке подтверждения соответствия участника требованиям </a:t>
            </a:r>
            <a:r>
              <a:rPr lang="ru-RU" b="1" dirty="0" err="1">
                <a:latin typeface="Arial" panose="020B0604020202020204" pitchFamily="34" charset="0"/>
                <a:cs typeface="Arial" panose="020B0604020202020204" pitchFamily="34" charset="0"/>
              </a:rPr>
              <a:t>ГрК</a:t>
            </a:r>
            <a:r>
              <a:rPr lang="ru-RU" b="1" dirty="0">
                <a:latin typeface="Arial" panose="020B0604020202020204" pitchFamily="34" charset="0"/>
                <a:cs typeface="Arial" panose="020B0604020202020204" pitchFamily="34" charset="0"/>
              </a:rPr>
              <a:t> РФ</a:t>
            </a:r>
          </a:p>
        </p:txBody>
      </p:sp>
      <p:pic>
        <p:nvPicPr>
          <p:cNvPr id="12" name="Рисунок 11">
            <a:extLst>
              <a:ext uri="{FF2B5EF4-FFF2-40B4-BE49-F238E27FC236}">
                <a16:creationId xmlns:a16="http://schemas.microsoft.com/office/drawing/2014/main" id="{06B6999A-94E6-5734-718C-CBC1780E744E}"/>
              </a:ext>
            </a:extLst>
          </p:cNvPr>
          <p:cNvPicPr>
            <a:picLocks noChangeAspect="1"/>
          </p:cNvPicPr>
          <p:nvPr/>
        </p:nvPicPr>
        <p:blipFill>
          <a:blip r:embed="rId2"/>
          <a:stretch>
            <a:fillRect/>
          </a:stretch>
        </p:blipFill>
        <p:spPr>
          <a:xfrm>
            <a:off x="406610" y="376654"/>
            <a:ext cx="1816765" cy="237765"/>
          </a:xfrm>
          <a:prstGeom prst="rect">
            <a:avLst/>
          </a:prstGeom>
        </p:spPr>
      </p:pic>
      <p:sp>
        <p:nvSpPr>
          <p:cNvPr id="5" name="Прямоугольник 4">
            <a:extLst>
              <a:ext uri="{FF2B5EF4-FFF2-40B4-BE49-F238E27FC236}">
                <a16:creationId xmlns:a16="http://schemas.microsoft.com/office/drawing/2014/main" id="{4CADC37E-94D3-A4A8-3715-B5EBDCA7768C}"/>
              </a:ext>
            </a:extLst>
          </p:cNvPr>
          <p:cNvSpPr/>
          <p:nvPr/>
        </p:nvSpPr>
        <p:spPr>
          <a:xfrm>
            <a:off x="601133" y="2667000"/>
            <a:ext cx="11277351" cy="2906467"/>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Работы по договорам о подготовке проектной документации, внесению изменений в проектную документацию в соответствии с частями 3.8 и 3.9 статьи 49 настоящего Кодекса, заключенным с застройщиком, техническим заказчиком, лицом, ответственным за эксплуатацию здания, сооружения, региональным оператором (далее также - договоры подряда на подготовку проектной документации), </a:t>
            </a:r>
            <a:r>
              <a:rPr lang="ru-RU" b="1" dirty="0">
                <a:solidFill>
                  <a:schemeClr val="tx1"/>
                </a:solidFill>
                <a:latin typeface="Arial" panose="020B0604020202020204" pitchFamily="34" charset="0"/>
                <a:cs typeface="Arial" panose="020B0604020202020204" pitchFamily="34" charset="0"/>
              </a:rPr>
              <a:t>работы по договорам о подготовке рабочей документации, внесении изменений в рабочую документацию </a:t>
            </a:r>
            <a:r>
              <a:rPr lang="ru-RU" dirty="0">
                <a:solidFill>
                  <a:schemeClr val="tx1"/>
                </a:solidFill>
                <a:latin typeface="Arial" panose="020B0604020202020204" pitchFamily="34" charset="0"/>
                <a:cs typeface="Arial" panose="020B0604020202020204" pitchFamily="34" charset="0"/>
              </a:rPr>
              <a:t>должны выполняться только индивидуальными предпринимателями или юридическими лицами, </a:t>
            </a:r>
            <a:r>
              <a:rPr lang="ru-RU" b="1" dirty="0">
                <a:solidFill>
                  <a:schemeClr val="tx1"/>
                </a:solidFill>
                <a:latin typeface="Arial" panose="020B0604020202020204" pitchFamily="34" charset="0"/>
                <a:cs typeface="Arial" panose="020B0604020202020204" pitchFamily="34" charset="0"/>
              </a:rPr>
              <a:t>которые являются членами саморегулируемых организаций в области архитектурно-строительного проектирования</a:t>
            </a:r>
            <a:r>
              <a:rPr lang="ru-RU" dirty="0">
                <a:solidFill>
                  <a:schemeClr val="tx1"/>
                </a:solidFill>
                <a:latin typeface="Arial" panose="020B0604020202020204" pitchFamily="34" charset="0"/>
                <a:cs typeface="Arial" panose="020B0604020202020204" pitchFamily="34" charset="0"/>
              </a:rPr>
              <a:t>, если иное не предусмотрено настоящей статьей.</a:t>
            </a:r>
          </a:p>
        </p:txBody>
      </p:sp>
      <p:sp>
        <p:nvSpPr>
          <p:cNvPr id="8" name="Прямоугольник 7">
            <a:extLst>
              <a:ext uri="{FF2B5EF4-FFF2-40B4-BE49-F238E27FC236}">
                <a16:creationId xmlns:a16="http://schemas.microsoft.com/office/drawing/2014/main" id="{07F41FB2-F331-8490-F7A3-291A215F5A4C}"/>
              </a:ext>
            </a:extLst>
          </p:cNvPr>
          <p:cNvSpPr/>
          <p:nvPr/>
        </p:nvSpPr>
        <p:spPr>
          <a:xfrm>
            <a:off x="1128725" y="2319866"/>
            <a:ext cx="2980391" cy="474133"/>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Часть 4 статьи 48 </a:t>
            </a:r>
            <a:r>
              <a:rPr lang="ru-RU" dirty="0" err="1">
                <a:latin typeface="Arial" panose="020B0604020202020204" pitchFamily="34" charset="0"/>
                <a:cs typeface="Arial" panose="020B0604020202020204" pitchFamily="34" charset="0"/>
              </a:rPr>
              <a:t>ГрК</a:t>
            </a:r>
            <a:r>
              <a:rPr lang="ru-RU" dirty="0">
                <a:latin typeface="Arial" panose="020B0604020202020204" pitchFamily="34" charset="0"/>
                <a:cs typeface="Arial" panose="020B0604020202020204" pitchFamily="34" charset="0"/>
              </a:rPr>
              <a:t> РК</a:t>
            </a:r>
          </a:p>
        </p:txBody>
      </p:sp>
    </p:spTree>
    <p:extLst>
      <p:ext uri="{BB962C8B-B14F-4D97-AF65-F5344CB8AC3E}">
        <p14:creationId xmlns:p14="http://schemas.microsoft.com/office/powerpoint/2010/main" val="297557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0A73-0190-2013-AD22-D48018902F63}"/>
            </a:ext>
          </a:extLst>
        </p:cNvPr>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6DE76D4C-9012-E56E-DEBA-FC9E89EEE708}"/>
              </a:ext>
            </a:extLst>
          </p:cNvPr>
          <p:cNvSpPr/>
          <p:nvPr/>
        </p:nvSpPr>
        <p:spPr>
          <a:xfrm>
            <a:off x="406609" y="1335639"/>
            <a:ext cx="11173179" cy="562040"/>
          </a:xfrm>
          <a:prstGeom prst="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Arial" panose="020B0604020202020204" pitchFamily="34" charset="0"/>
                <a:cs typeface="Arial" panose="020B0604020202020204" pitchFamily="34" charset="0"/>
              </a:rPr>
              <a:t>Запрет, предусмотренный пунктом 1, подпунктом "ж" пункта 4 настоящего </a:t>
            </a:r>
          </a:p>
          <a:p>
            <a:r>
              <a:rPr lang="ru-RU" sz="1600" dirty="0">
                <a:solidFill>
                  <a:schemeClr val="tx1"/>
                </a:solidFill>
                <a:latin typeface="Arial" panose="020B0604020202020204" pitchFamily="34" charset="0"/>
                <a:cs typeface="Arial" panose="020B0604020202020204" pitchFamily="34" charset="0"/>
              </a:rPr>
              <a:t>постановления, </a:t>
            </a:r>
            <a:r>
              <a:rPr lang="ru-RU" sz="1600" b="1" dirty="0">
                <a:solidFill>
                  <a:schemeClr val="tx1"/>
                </a:solidFill>
                <a:latin typeface="Arial" panose="020B0604020202020204" pitchFamily="34" charset="0"/>
                <a:cs typeface="Arial" panose="020B0604020202020204" pitchFamily="34" charset="0"/>
              </a:rPr>
              <a:t>может</a:t>
            </a:r>
            <a:r>
              <a:rPr lang="ru-RU" sz="1600" dirty="0">
                <a:solidFill>
                  <a:schemeClr val="tx1"/>
                </a:solidFill>
                <a:latin typeface="Arial" panose="020B0604020202020204" pitchFamily="34" charset="0"/>
                <a:cs typeface="Arial" panose="020B0604020202020204" pitchFamily="34" charset="0"/>
              </a:rPr>
              <a:t> не применяться заказчиками при наступлении одного из следующих случаев</a:t>
            </a:r>
            <a:r>
              <a:rPr lang="ru-RU" dirty="0">
                <a:solidFill>
                  <a:schemeClr val="tx1"/>
                </a:solidFill>
                <a:latin typeface="Arial" panose="020B0604020202020204" pitchFamily="34" charset="0"/>
                <a:cs typeface="Arial" panose="020B0604020202020204" pitchFamily="34" charset="0"/>
              </a:rPr>
              <a:t>:</a:t>
            </a:r>
          </a:p>
        </p:txBody>
      </p:sp>
      <p:sp>
        <p:nvSpPr>
          <p:cNvPr id="4" name="Прямоугольник 3">
            <a:extLst>
              <a:ext uri="{FF2B5EF4-FFF2-40B4-BE49-F238E27FC236}">
                <a16:creationId xmlns:a16="http://schemas.microsoft.com/office/drawing/2014/main" id="{F9BF81C1-A4AE-4294-84A2-54296843A136}"/>
              </a:ext>
            </a:extLst>
          </p:cNvPr>
          <p:cNvSpPr/>
          <p:nvPr/>
        </p:nvSpPr>
        <p:spPr>
          <a:xfrm>
            <a:off x="406608" y="3886531"/>
            <a:ext cx="11173179" cy="369332"/>
          </a:xfrm>
          <a:prstGeom prst="rect">
            <a:avLst/>
          </a:prstGeom>
          <a:ln w="38100">
            <a:solidFill>
              <a:srgbClr val="E97132"/>
            </a:solidFill>
          </a:ln>
        </p:spPr>
        <p:txBody>
          <a:bodyPr wrap="square">
            <a:spAutoFit/>
          </a:bodyPr>
          <a:lstStyle/>
          <a:p>
            <a:r>
              <a:rPr lang="ru-RU" dirty="0">
                <a:latin typeface="Arial" panose="020B0604020202020204" pitchFamily="34" charset="0"/>
                <a:cs typeface="Arial" panose="020B0604020202020204" pitchFamily="34" charset="0"/>
              </a:rPr>
              <a:t>Важно!!!</a:t>
            </a:r>
          </a:p>
        </p:txBody>
      </p:sp>
      <p:sp>
        <p:nvSpPr>
          <p:cNvPr id="2" name="TextBox 1">
            <a:extLst>
              <a:ext uri="{FF2B5EF4-FFF2-40B4-BE49-F238E27FC236}">
                <a16:creationId xmlns:a16="http://schemas.microsoft.com/office/drawing/2014/main" id="{45DA281D-FC4E-B645-AD75-24CD7954F881}"/>
              </a:ext>
            </a:extLst>
          </p:cNvPr>
          <p:cNvSpPr txBox="1"/>
          <p:nvPr/>
        </p:nvSpPr>
        <p:spPr>
          <a:xfrm>
            <a:off x="9692640" y="945808"/>
            <a:ext cx="2039112" cy="369332"/>
          </a:xfrm>
          <a:prstGeom prst="rect">
            <a:avLst/>
          </a:prstGeom>
          <a:solidFill>
            <a:schemeClr val="accent2"/>
          </a:solidFill>
          <a:ln w="38100">
            <a:solidFill>
              <a:srgbClr val="ED7D31"/>
            </a:solidFill>
          </a:ln>
        </p:spPr>
        <p:txBody>
          <a:bodyPr wrap="square" rtlCol="0">
            <a:spAutoFit/>
          </a:bodyPr>
          <a:lstStyle/>
          <a:p>
            <a:pPr algn="ctr"/>
            <a:r>
              <a:rPr lang="ru-RU" dirty="0" err="1">
                <a:solidFill>
                  <a:schemeClr val="bg1"/>
                </a:solidFill>
                <a:latin typeface="Arial" panose="020B0604020202020204" pitchFamily="34" charset="0"/>
                <a:cs typeface="Arial" panose="020B0604020202020204" pitchFamily="34" charset="0"/>
              </a:rPr>
              <a:t>пп</a:t>
            </a:r>
            <a:r>
              <a:rPr lang="ru-RU" dirty="0">
                <a:solidFill>
                  <a:schemeClr val="bg1"/>
                </a:solidFill>
                <a:latin typeface="Arial" panose="020B0604020202020204" pitchFamily="34" charset="0"/>
                <a:cs typeface="Arial" panose="020B0604020202020204" pitchFamily="34" charset="0"/>
              </a:rPr>
              <a:t>. «а» п.5</a:t>
            </a:r>
          </a:p>
        </p:txBody>
      </p:sp>
      <p:pic>
        <p:nvPicPr>
          <p:cNvPr id="5" name="Рисунок 4">
            <a:extLst>
              <a:ext uri="{FF2B5EF4-FFF2-40B4-BE49-F238E27FC236}">
                <a16:creationId xmlns:a16="http://schemas.microsoft.com/office/drawing/2014/main" id="{ADB19A72-D064-1E2A-F5EF-CA4F2B9F0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7" name="TextBox 6">
            <a:extLst>
              <a:ext uri="{FF2B5EF4-FFF2-40B4-BE49-F238E27FC236}">
                <a16:creationId xmlns:a16="http://schemas.microsoft.com/office/drawing/2014/main" id="{D32CEB88-2434-9E9F-21E1-E0F48FD461D6}"/>
              </a:ext>
            </a:extLst>
          </p:cNvPr>
          <p:cNvSpPr txBox="1"/>
          <p:nvPr/>
        </p:nvSpPr>
        <p:spPr>
          <a:xfrm>
            <a:off x="2837213" y="366923"/>
            <a:ext cx="9005041" cy="461665"/>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prstClr val="black"/>
                </a:solidFill>
                <a:latin typeface="Arial" panose="020B0604020202020204" pitchFamily="34" charset="0"/>
                <a:cs typeface="Arial" panose="020B0604020202020204" pitchFamily="34" charset="0"/>
              </a:rPr>
              <a:t>Когда </a:t>
            </a:r>
            <a:r>
              <a:rPr lang="ru-RU" sz="2400" b="1" dirty="0">
                <a:solidFill>
                  <a:srgbClr val="00B0F0"/>
                </a:solidFill>
                <a:latin typeface="Arial" panose="020B0604020202020204" pitchFamily="34" charset="0"/>
                <a:cs typeface="Arial" panose="020B0604020202020204" pitchFamily="34" charset="0"/>
              </a:rPr>
              <a:t>запреты</a:t>
            </a:r>
            <a:r>
              <a:rPr lang="ru-RU" sz="2400" b="1" dirty="0">
                <a:solidFill>
                  <a:prstClr val="black"/>
                </a:solidFill>
                <a:latin typeface="Arial" panose="020B0604020202020204" pitchFamily="34" charset="0"/>
                <a:cs typeface="Arial" panose="020B0604020202020204" pitchFamily="34" charset="0"/>
              </a:rPr>
              <a:t> могут не применяться? (ред. от 19.06)</a:t>
            </a:r>
          </a:p>
        </p:txBody>
      </p:sp>
      <p:sp>
        <p:nvSpPr>
          <p:cNvPr id="9" name="TextBox 8">
            <a:extLst>
              <a:ext uri="{FF2B5EF4-FFF2-40B4-BE49-F238E27FC236}">
                <a16:creationId xmlns:a16="http://schemas.microsoft.com/office/drawing/2014/main" id="{C8E59212-51EE-D930-5348-34C5B0FE58A9}"/>
              </a:ext>
            </a:extLst>
          </p:cNvPr>
          <p:cNvSpPr txBox="1"/>
          <p:nvPr/>
        </p:nvSpPr>
        <p:spPr>
          <a:xfrm>
            <a:off x="406609" y="2107275"/>
            <a:ext cx="11173179" cy="1569660"/>
          </a:xfrm>
          <a:prstGeom prst="rect">
            <a:avLst/>
          </a:prstGeom>
          <a:noFill/>
          <a:ln w="38100">
            <a:solidFill>
              <a:srgbClr val="0070C0"/>
            </a:solidFill>
          </a:ln>
        </p:spPr>
        <p:txBody>
          <a:bodyPr wrap="square">
            <a:spAutoFit/>
          </a:bodyPr>
          <a:lstStyle/>
          <a:p>
            <a:r>
              <a:rPr lang="ru-RU" sz="1600" dirty="0">
                <a:latin typeface="Arial" panose="020B0604020202020204" pitchFamily="34" charset="0"/>
                <a:cs typeface="Arial" panose="020B0604020202020204" pitchFamily="34" charset="0"/>
              </a:rPr>
              <a:t>а) отсутствие на территории Российской Федерации производства товара, являющегося объектом закупки (предметом закупки) и указанного в позициях 1 - 145 приложения N 1 к настоящему постановлению, которое подтверждается разрешением на закупку происходящего из иностранного государства товара, являющегося промышленной продукцией, которое выдается в порядке, установленном Министерством промышленности и торговли Российской Федерации, заказчику до начала осуществления закупки по его обращению, содержащему в том числе указание на характеристики такого товара, потребность в котором имеется у заказчика. </a:t>
            </a:r>
          </a:p>
        </p:txBody>
      </p:sp>
      <p:sp>
        <p:nvSpPr>
          <p:cNvPr id="10" name="Прямоугольник 9">
            <a:extLst>
              <a:ext uri="{FF2B5EF4-FFF2-40B4-BE49-F238E27FC236}">
                <a16:creationId xmlns:a16="http://schemas.microsoft.com/office/drawing/2014/main" id="{4557429F-7881-F214-6ACA-3432D82C061B}"/>
              </a:ext>
            </a:extLst>
          </p:cNvPr>
          <p:cNvSpPr/>
          <p:nvPr/>
        </p:nvSpPr>
        <p:spPr>
          <a:xfrm>
            <a:off x="406608" y="4465459"/>
            <a:ext cx="11173179" cy="1754326"/>
          </a:xfrm>
          <a:prstGeom prst="rect">
            <a:avLst/>
          </a:prstGeom>
          <a:ln w="38100">
            <a:solidFill>
              <a:srgbClr val="E97132"/>
            </a:solidFill>
          </a:ln>
        </p:spPr>
        <p:txBody>
          <a:bodyPr wrap="square">
            <a:spAutoFit/>
          </a:bodyPr>
          <a:lstStyle/>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Характеристики в разрешении должны быть полностью идентичный характеристикам в извещении</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Разрешение МПТ является разрешением на закупку товара без применения запрета, а не разрешением на закупку товара того товарного знака/марки/модели/производителя, которые указаны в полученном разрешении</a:t>
            </a:r>
          </a:p>
          <a:p>
            <a:pPr marL="285750" indent="-285750">
              <a:buFont typeface="Wingdings" panose="05000000000000000000" pitchFamily="2" charset="2"/>
              <a:buChar char="ü"/>
            </a:pPr>
            <a:r>
              <a:rPr lang="ru-RU" dirty="0">
                <a:latin typeface="Arial" panose="020B0604020202020204" pitchFamily="34" charset="0"/>
                <a:cs typeface="Arial" panose="020B0604020202020204" pitchFamily="34" charset="0"/>
              </a:rPr>
              <a:t>Необходимо следить, чтобы ООЗ соответствовало как минимум 2 товара от различных производителей</a:t>
            </a:r>
          </a:p>
        </p:txBody>
      </p:sp>
    </p:spTree>
    <p:extLst>
      <p:ext uri="{BB962C8B-B14F-4D97-AF65-F5344CB8AC3E}">
        <p14:creationId xmlns:p14="http://schemas.microsoft.com/office/powerpoint/2010/main" val="355210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B845-A54A-7849-6331-6187ABCB767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8C80F6-14B6-7384-1034-FCD3FF2E7F44}"/>
              </a:ext>
            </a:extLst>
          </p:cNvPr>
          <p:cNvSpPr txBox="1"/>
          <p:nvPr/>
        </p:nvSpPr>
        <p:spPr>
          <a:xfrm>
            <a:off x="4504266" y="721666"/>
            <a:ext cx="7111751" cy="369332"/>
          </a:xfrm>
          <a:prstGeom prst="rect">
            <a:avLst/>
          </a:prstGeom>
          <a:solidFill>
            <a:schemeClr val="bg1"/>
          </a:solidFill>
          <a:ln w="38100">
            <a:solidFill>
              <a:srgbClr val="1EA7EA"/>
            </a:solidFill>
          </a:ln>
          <a:effectLst/>
        </p:spPr>
        <p:txBody>
          <a:bodyPr wrap="square" rtlCol="0">
            <a:spAutoFit/>
          </a:bodyPr>
          <a:lstStyle/>
          <a:p>
            <a:pPr algn="ctr"/>
            <a:r>
              <a:rPr lang="ru-RU" b="1" dirty="0">
                <a:latin typeface="Arial" panose="020B0604020202020204" pitchFamily="34" charset="0"/>
                <a:cs typeface="Arial" panose="020B0604020202020204" pitchFamily="34" charset="0"/>
              </a:rPr>
              <a:t>Три основных направления для проверок</a:t>
            </a:r>
          </a:p>
        </p:txBody>
      </p:sp>
      <p:pic>
        <p:nvPicPr>
          <p:cNvPr id="12" name="Рисунок 11">
            <a:extLst>
              <a:ext uri="{FF2B5EF4-FFF2-40B4-BE49-F238E27FC236}">
                <a16:creationId xmlns:a16="http://schemas.microsoft.com/office/drawing/2014/main" id="{797C2884-0D63-629B-7843-F2C639A2A755}"/>
              </a:ext>
            </a:extLst>
          </p:cNvPr>
          <p:cNvPicPr>
            <a:picLocks noChangeAspect="1"/>
          </p:cNvPicPr>
          <p:nvPr/>
        </p:nvPicPr>
        <p:blipFill>
          <a:blip r:embed="rId2"/>
          <a:stretch>
            <a:fillRect/>
          </a:stretch>
        </p:blipFill>
        <p:spPr>
          <a:xfrm>
            <a:off x="406610" y="376654"/>
            <a:ext cx="1816765" cy="237765"/>
          </a:xfrm>
          <a:prstGeom prst="rect">
            <a:avLst/>
          </a:prstGeom>
        </p:spPr>
      </p:pic>
      <p:sp>
        <p:nvSpPr>
          <p:cNvPr id="5" name="Прямоугольник 4">
            <a:extLst>
              <a:ext uri="{FF2B5EF4-FFF2-40B4-BE49-F238E27FC236}">
                <a16:creationId xmlns:a16="http://schemas.microsoft.com/office/drawing/2014/main" id="{103306BF-1469-E270-2AF3-4F066110AB89}"/>
              </a:ext>
            </a:extLst>
          </p:cNvPr>
          <p:cNvSpPr/>
          <p:nvPr/>
        </p:nvSpPr>
        <p:spPr>
          <a:xfrm>
            <a:off x="338666" y="1507068"/>
            <a:ext cx="11277351" cy="533399"/>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Ведение претензионной работы</a:t>
            </a:r>
          </a:p>
        </p:txBody>
      </p:sp>
      <p:sp>
        <p:nvSpPr>
          <p:cNvPr id="2" name="Прямоугольник 1">
            <a:extLst>
              <a:ext uri="{FF2B5EF4-FFF2-40B4-BE49-F238E27FC236}">
                <a16:creationId xmlns:a16="http://schemas.microsoft.com/office/drawing/2014/main" id="{C4449259-8634-2E72-B093-687479D241CB}"/>
              </a:ext>
            </a:extLst>
          </p:cNvPr>
          <p:cNvSpPr/>
          <p:nvPr/>
        </p:nvSpPr>
        <p:spPr>
          <a:xfrm>
            <a:off x="338661" y="2648227"/>
            <a:ext cx="11277351" cy="458399"/>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Дробление закупок</a:t>
            </a:r>
          </a:p>
        </p:txBody>
      </p:sp>
      <p:sp>
        <p:nvSpPr>
          <p:cNvPr id="4" name="Прямоугольник 3">
            <a:extLst>
              <a:ext uri="{FF2B5EF4-FFF2-40B4-BE49-F238E27FC236}">
                <a16:creationId xmlns:a16="http://schemas.microsoft.com/office/drawing/2014/main" id="{D341986E-7C0E-7E3E-D5EB-50BEFEAC34BC}"/>
              </a:ext>
            </a:extLst>
          </p:cNvPr>
          <p:cNvSpPr/>
          <p:nvPr/>
        </p:nvSpPr>
        <p:spPr>
          <a:xfrm>
            <a:off x="338661" y="3772741"/>
            <a:ext cx="11277351" cy="517666"/>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Неправомерные дополнительные соглашения, в том числе с признанием их ничтожными</a:t>
            </a:r>
          </a:p>
        </p:txBody>
      </p:sp>
      <p:sp>
        <p:nvSpPr>
          <p:cNvPr id="6" name="Прямоугольник 5">
            <a:extLst>
              <a:ext uri="{FF2B5EF4-FFF2-40B4-BE49-F238E27FC236}">
                <a16:creationId xmlns:a16="http://schemas.microsoft.com/office/drawing/2014/main" id="{DDEC9C24-8ED2-433D-2431-FCF67441AA73}"/>
              </a:ext>
            </a:extLst>
          </p:cNvPr>
          <p:cNvSpPr/>
          <p:nvPr/>
        </p:nvSpPr>
        <p:spPr>
          <a:xfrm>
            <a:off x="338663" y="5416667"/>
            <a:ext cx="11277351" cy="533399"/>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Замещающие сделки</a:t>
            </a:r>
          </a:p>
        </p:txBody>
      </p:sp>
      <p:sp>
        <p:nvSpPr>
          <p:cNvPr id="7" name="Знак ''плюс'' 6">
            <a:extLst>
              <a:ext uri="{FF2B5EF4-FFF2-40B4-BE49-F238E27FC236}">
                <a16:creationId xmlns:a16="http://schemas.microsoft.com/office/drawing/2014/main" id="{67517EC3-DC9A-4B0B-5327-5D6086DA8198}"/>
              </a:ext>
            </a:extLst>
          </p:cNvPr>
          <p:cNvSpPr/>
          <p:nvPr/>
        </p:nvSpPr>
        <p:spPr>
          <a:xfrm>
            <a:off x="5808004" y="4777434"/>
            <a:ext cx="338667" cy="34713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Волна 9">
            <a:extLst>
              <a:ext uri="{FF2B5EF4-FFF2-40B4-BE49-F238E27FC236}">
                <a16:creationId xmlns:a16="http://schemas.microsoft.com/office/drawing/2014/main" id="{69BB5739-E155-BE95-C1E2-4D88EA380579}"/>
              </a:ext>
            </a:extLst>
          </p:cNvPr>
          <p:cNvSpPr/>
          <p:nvPr/>
        </p:nvSpPr>
        <p:spPr>
          <a:xfrm>
            <a:off x="9575800" y="1337733"/>
            <a:ext cx="2040214" cy="462466"/>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Риск заказчика</a:t>
            </a:r>
          </a:p>
        </p:txBody>
      </p:sp>
      <p:sp>
        <p:nvSpPr>
          <p:cNvPr id="11" name="Волна 10">
            <a:extLst>
              <a:ext uri="{FF2B5EF4-FFF2-40B4-BE49-F238E27FC236}">
                <a16:creationId xmlns:a16="http://schemas.microsoft.com/office/drawing/2014/main" id="{BC702486-85BA-C2DD-7DC1-B182BDB22FAC}"/>
              </a:ext>
            </a:extLst>
          </p:cNvPr>
          <p:cNvSpPr/>
          <p:nvPr/>
        </p:nvSpPr>
        <p:spPr>
          <a:xfrm>
            <a:off x="8297333" y="2380821"/>
            <a:ext cx="3318679" cy="462466"/>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Высокий риск обеих сторон</a:t>
            </a:r>
          </a:p>
        </p:txBody>
      </p:sp>
      <p:sp>
        <p:nvSpPr>
          <p:cNvPr id="13" name="Волна 12">
            <a:extLst>
              <a:ext uri="{FF2B5EF4-FFF2-40B4-BE49-F238E27FC236}">
                <a16:creationId xmlns:a16="http://schemas.microsoft.com/office/drawing/2014/main" id="{1CC0F615-480F-4293-1F2A-612017DE2758}"/>
              </a:ext>
            </a:extLst>
          </p:cNvPr>
          <p:cNvSpPr/>
          <p:nvPr/>
        </p:nvSpPr>
        <p:spPr>
          <a:xfrm>
            <a:off x="8297333" y="3535841"/>
            <a:ext cx="3318679" cy="462466"/>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Высокий риск обеих сторон</a:t>
            </a:r>
          </a:p>
        </p:txBody>
      </p:sp>
    </p:spTree>
    <p:extLst>
      <p:ext uri="{BB962C8B-B14F-4D97-AF65-F5344CB8AC3E}">
        <p14:creationId xmlns:p14="http://schemas.microsoft.com/office/powerpoint/2010/main" val="41167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p:spPr>
        <p:txBody>
          <a:bodyPr wrap="square" rtlCol="0">
            <a:spAutoFit/>
          </a:bodyPr>
          <a:lstStyle/>
          <a:p>
            <a:pPr algn="ctr">
              <a:buClr>
                <a:srgbClr val="000000"/>
              </a:buClr>
              <a:defRPr/>
            </a:pPr>
            <a:r>
              <a:rPr lang="ru-RU" sz="2000" b="1" kern="0" dirty="0">
                <a:latin typeface="Arial" panose="020B0604020202020204" pitchFamily="34" charset="0"/>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301262"/>
            <a:ext cx="11329850" cy="523220"/>
          </a:xfrm>
          <a:prstGeom prst="rect">
            <a:avLst/>
          </a:prstGeom>
          <a:noFill/>
          <a:ln w="38100">
            <a:solidFill>
              <a:srgbClr val="1EA7EA"/>
            </a:solidFill>
          </a:ln>
        </p:spPr>
        <p:txBody>
          <a:bodyPr wrap="square" rtlCol="0">
            <a:spAutoFit/>
          </a:bodyPr>
          <a:lstStyle/>
          <a:p>
            <a:pPr lvl="0"/>
            <a:r>
              <a:rPr lang="ru-RU" sz="1400" kern="0" dirty="0">
                <a:solidFill>
                  <a:srgbClr val="000000"/>
                </a:solidFill>
                <a:latin typeface="Arial" panose="020B0604020202020204" pitchFamily="34" charset="0"/>
                <a:cs typeface="Arial" panose="020B0604020202020204" pitchFamily="34" charset="0"/>
                <a:sym typeface="Arial"/>
              </a:rPr>
              <a:t>Решение АС Забайкальского края по делу № </a:t>
            </a:r>
            <a:r>
              <a:rPr lang="ru-RU" sz="1400" dirty="0">
                <a:latin typeface="Arial" panose="020B0604020202020204" pitchFamily="34" charset="0"/>
                <a:cs typeface="Arial" panose="020B0604020202020204" pitchFamily="34" charset="0"/>
              </a:rPr>
              <a:t>А78-11321/2025 </a:t>
            </a:r>
            <a:r>
              <a:rPr lang="ru-RU" sz="1400" kern="0" dirty="0">
                <a:solidFill>
                  <a:srgbClr val="000000"/>
                </a:solidFill>
                <a:latin typeface="Arial" panose="020B0604020202020204" pitchFamily="34" charset="0"/>
                <a:cs typeface="Arial" panose="020B0604020202020204" pitchFamily="34" charset="0"/>
                <a:sym typeface="Arial"/>
              </a:rPr>
              <a:t>от 28.05.2026 о признании недействительными 11 государственных контрактов с 3 подрядчиками/исполнителями по иску Прокуратуры Забайкальского края.</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963811"/>
            <a:ext cx="11329850" cy="4616648"/>
          </a:xfrm>
          <a:prstGeom prst="rect">
            <a:avLst/>
          </a:prstGeom>
          <a:noFill/>
          <a:ln w="38100">
            <a:solidFill>
              <a:srgbClr val="1EA7EA"/>
            </a:solidFill>
          </a:ln>
        </p:spPr>
        <p:txBody>
          <a:bodyPr wrap="square" rtlCol="0">
            <a:spAutoFit/>
          </a:bodyPr>
          <a:lstStyle/>
          <a:p>
            <a:pPr lvl="0">
              <a:buClr>
                <a:srgbClr val="000000"/>
              </a:buClr>
              <a:defRPr/>
            </a:pPr>
            <a:r>
              <a:rPr kumimoji="0" lang="ru-RU"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Прокуратура обратилось с иском о признании </a:t>
            </a:r>
            <a:r>
              <a:rPr lang="ru-RU" sz="1400" kern="0" dirty="0">
                <a:latin typeface="Arial" panose="020B0604020202020204" pitchFamily="34" charset="0"/>
                <a:cs typeface="Arial" panose="020B0604020202020204" pitchFamily="34" charset="0"/>
                <a:sym typeface="Arial"/>
              </a:rPr>
              <a:t>о признании недействительными 11 государственных контрактов, заключенных по п. 4 ч. 1 ст. 93 Закона № 44-ФЗ с 3 подрядчиками/исполнителями в период с 22.08.2024 по 06.09.2024.</a:t>
            </a:r>
          </a:p>
          <a:p>
            <a:pPr lvl="0">
              <a:buClr>
                <a:srgbClr val="000000"/>
              </a:buClr>
              <a:defRPr/>
            </a:pPr>
            <a:endParaRPr kumimoji="0" lang="ru-RU"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rPr>
              <a:t>Позиция прокуратуры:</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Дробление закупки на 11 контрактов с целью ухода от конкурентных процедур на общую сумму 6 176 302,51 рублей (изготовление и монтаж забора, монтаж малых архитектурных форм, благоустройство, установка светильников, монтаж канализации, доставка материалов, монтаж видеонаблюдения, устройство бордюра, поставка детского игрового комплекса).</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Все работы носят смежный характер (обустройство дома культуры в рамках </a:t>
            </a:r>
            <a:r>
              <a:rPr lang="ru-RU" sz="1400" dirty="0" err="1">
                <a:latin typeface="Arial" panose="020B0604020202020204" pitchFamily="34" charset="0"/>
                <a:cs typeface="Arial" panose="020B0604020202020204" pitchFamily="34" charset="0"/>
              </a:rPr>
              <a:t>нац.проекта</a:t>
            </a:r>
            <a:r>
              <a:rPr lang="ru-RU" sz="1400" dirty="0">
                <a:latin typeface="Arial" panose="020B0604020202020204" pitchFamily="34" charset="0"/>
                <a:cs typeface="Arial" panose="020B0604020202020204" pitchFamily="34" charset="0"/>
              </a:rPr>
              <a:t> «Семья и дети»).</a:t>
            </a:r>
          </a:p>
          <a:p>
            <a:pPr lvl="0">
              <a:buClr>
                <a:srgbClr val="000000"/>
              </a:buClr>
              <a:defRPr/>
            </a:pPr>
            <a:endParaRPr lang="ru-RU" sz="1400" b="1" kern="0" dirty="0">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rPr>
              <a:t>Дополнительные обстоятельства дела:</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По фактам выявленных нарушений законодательства директор Заказчика привлечен УФАС по Забайкальскому краю к административной ответственности по делу об административном правонарушении, предусмотренном ч. 4 ст. 7.30.1 КоАП РФ (выбор способа определения поставщика с нарушением требований).</a:t>
            </a:r>
          </a:p>
          <a:p>
            <a:pPr lvl="0">
              <a:buClr>
                <a:srgbClr val="000000"/>
              </a:buClr>
              <a:defRPr/>
            </a:pPr>
            <a:endParaRPr lang="ru-RU" sz="1400" b="1" kern="0" dirty="0">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sym typeface="Arial"/>
              </a:rPr>
              <a:t>Позиция суда:</a:t>
            </a:r>
          </a:p>
          <a:p>
            <a:pPr marL="285750" indent="-285750">
              <a:buClr>
                <a:srgbClr val="000000"/>
              </a:buClr>
              <a:buFontTx/>
              <a:buChar char="-"/>
              <a:defRPr/>
            </a:pPr>
            <a:r>
              <a:rPr lang="ru-RU" sz="1400" b="1" kern="0" dirty="0">
                <a:latin typeface="Arial" panose="020B0604020202020204" pitchFamily="34" charset="0"/>
                <a:cs typeface="Arial" panose="020B0604020202020204" pitchFamily="34" charset="0"/>
                <a:sym typeface="Arial"/>
              </a:rPr>
              <a:t>Исковые требования удовлетворить, признать контракты ничтожными, применить последствия недействительности ничтожных сделок (возврат всех полученных по контрактам денежных средств)</a:t>
            </a:r>
          </a:p>
          <a:p>
            <a:pPr marL="285750" indent="-285750">
              <a:buClr>
                <a:srgbClr val="000000"/>
              </a:buClr>
              <a:buFontTx/>
              <a:buChar char="-"/>
              <a:defRPr/>
            </a:pPr>
            <a:r>
              <a:rPr lang="ru-RU" sz="1400" i="1" dirty="0">
                <a:latin typeface="Arial" panose="020B0604020202020204" pitchFamily="34" charset="0"/>
                <a:cs typeface="Arial" panose="020B0604020202020204" pitchFamily="34" charset="0"/>
              </a:rPr>
              <a:t>«Договоры заключены между одними и теми же лицами в короткий промежуток времени, </a:t>
            </a:r>
            <a:r>
              <a:rPr lang="ru-RU" sz="1400" b="1" i="1" u="sng" dirty="0">
                <a:latin typeface="Arial" panose="020B0604020202020204" pitchFamily="34" charset="0"/>
                <a:cs typeface="Arial" panose="020B0604020202020204" pitchFamily="34" charset="0"/>
              </a:rPr>
              <a:t>имеют общую фактическую направленность на достижение единой хозяйственной цели </a:t>
            </a:r>
            <a:r>
              <a:rPr lang="ru-RU" sz="1400" i="1" dirty="0">
                <a:latin typeface="Arial" panose="020B0604020202020204" pitchFamily="34" charset="0"/>
                <a:cs typeface="Arial" panose="020B0604020202020204" pitchFamily="34" charset="0"/>
              </a:rPr>
              <a:t>– проведение ремонта и благоустройство территории в отношении одного объекта …, соответственно, образуют одну сделку, искусственно раздробленную».</a:t>
            </a:r>
          </a:p>
          <a:p>
            <a:pPr marL="285750" indent="-285750">
              <a:buClr>
                <a:srgbClr val="000000"/>
              </a:buClr>
              <a:buFontTx/>
              <a:buChar char="-"/>
              <a:defRPr/>
            </a:pPr>
            <a:r>
              <a:rPr lang="ru-RU" sz="1400" b="1" i="1" kern="0" dirty="0">
                <a:latin typeface="Arial" panose="020B0604020202020204" pitchFamily="34" charset="0"/>
                <a:cs typeface="Arial" panose="020B0604020202020204" pitchFamily="34" charset="0"/>
                <a:sym typeface="Arial"/>
              </a:rPr>
              <a:t>Пошлина взыскана с подрядчиков/исполнителей.</a:t>
            </a:r>
            <a:endParaRPr lang="ru-RU" sz="1400" b="1" kern="0" dirty="0">
              <a:latin typeface="Arial" panose="020B0604020202020204" pitchFamily="34" charset="0"/>
              <a:cs typeface="Arial" panose="020B0604020202020204" pitchFamily="34" charset="0"/>
              <a:sym typeface="Arial"/>
            </a:endParaRP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62788"/>
            <a:ext cx="3486033" cy="400110"/>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ru-RU" sz="1400" b="1" kern="0" dirty="0">
                <a:solidFill>
                  <a:schemeClr val="bg1"/>
                </a:solidFill>
                <a:latin typeface="Arial" panose="020B0604020202020204" pitchFamily="34" charset="0"/>
                <a:cs typeface="Arial" panose="020B0604020202020204" pitchFamily="34" charset="0"/>
                <a:sym typeface="Arial"/>
              </a:rPr>
              <a:t>Дробление закупки - есть</a:t>
            </a:r>
          </a:p>
        </p:txBody>
      </p:sp>
      <p:pic>
        <p:nvPicPr>
          <p:cNvPr id="2" name="Рисунок 1">
            <a:extLst>
              <a:ext uri="{FF2B5EF4-FFF2-40B4-BE49-F238E27FC236}">
                <a16:creationId xmlns:a16="http://schemas.microsoft.com/office/drawing/2014/main" id="{061C6E8F-BFDF-BE33-088C-C02EB4F855FE}"/>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17975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p:spPr>
        <p:txBody>
          <a:bodyPr wrap="square" rtlCol="0">
            <a:spAutoFit/>
          </a:bodyPr>
          <a:lstStyle/>
          <a:p>
            <a:pPr algn="ctr">
              <a:buClr>
                <a:srgbClr val="000000"/>
              </a:buClr>
              <a:defRPr/>
            </a:pPr>
            <a:r>
              <a:rPr lang="ru-RU" sz="2000" b="1" kern="0" dirty="0">
                <a:latin typeface="Arial" panose="020B0604020202020204" pitchFamily="34" charset="0"/>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301262"/>
            <a:ext cx="11329850" cy="523220"/>
          </a:xfrm>
          <a:prstGeom prst="rect">
            <a:avLst/>
          </a:prstGeom>
          <a:noFill/>
          <a:ln w="38100">
            <a:solidFill>
              <a:srgbClr val="1EA7EA"/>
            </a:solidFill>
          </a:ln>
        </p:spPr>
        <p:txBody>
          <a:bodyPr wrap="square" rtlCol="0">
            <a:spAutoFit/>
          </a:bodyPr>
          <a:lstStyle/>
          <a:p>
            <a:pPr lvl="0"/>
            <a:r>
              <a:rPr lang="ru-RU" sz="1400" kern="0" dirty="0">
                <a:solidFill>
                  <a:srgbClr val="000000"/>
                </a:solidFill>
                <a:latin typeface="Arial" panose="020B0604020202020204" pitchFamily="34" charset="0"/>
                <a:cs typeface="Arial" panose="020B0604020202020204" pitchFamily="34" charset="0"/>
                <a:sym typeface="Arial"/>
              </a:rPr>
              <a:t>Решение АС Забайкальского края по делу № </a:t>
            </a:r>
            <a:r>
              <a:rPr lang="ru-RU" sz="1400" dirty="0">
                <a:latin typeface="Arial" panose="020B0604020202020204" pitchFamily="34" charset="0"/>
                <a:cs typeface="Arial" panose="020B0604020202020204" pitchFamily="34" charset="0"/>
              </a:rPr>
              <a:t>А78-9535/2025 </a:t>
            </a:r>
            <a:r>
              <a:rPr lang="ru-RU" sz="1400" kern="0" dirty="0">
                <a:solidFill>
                  <a:srgbClr val="000000"/>
                </a:solidFill>
                <a:latin typeface="Arial" panose="020B0604020202020204" pitchFamily="34" charset="0"/>
                <a:cs typeface="Arial" panose="020B0604020202020204" pitchFamily="34" charset="0"/>
                <a:sym typeface="Arial"/>
              </a:rPr>
              <a:t>от 27.05.2026 о признании недействительными 2 контрактов с 1 исполнителем по иску Прокуратуры Забайкальского края.</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963811"/>
            <a:ext cx="11329850" cy="4185761"/>
          </a:xfrm>
          <a:prstGeom prst="rect">
            <a:avLst/>
          </a:prstGeom>
          <a:noFill/>
          <a:ln w="38100">
            <a:solidFill>
              <a:srgbClr val="1EA7EA"/>
            </a:solidFill>
          </a:ln>
        </p:spPr>
        <p:txBody>
          <a:bodyPr wrap="square" rtlCol="0">
            <a:spAutoFit/>
          </a:bodyPr>
          <a:lstStyle/>
          <a:p>
            <a:pPr lvl="0">
              <a:buClr>
                <a:srgbClr val="000000"/>
              </a:buClr>
              <a:defRPr/>
            </a:pPr>
            <a:r>
              <a:rPr kumimoji="0" lang="ru-RU"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Прокуратура обратилось с иском о признании </a:t>
            </a:r>
            <a:r>
              <a:rPr lang="ru-RU" sz="1400" kern="0" dirty="0">
                <a:latin typeface="Arial" panose="020B0604020202020204" pitchFamily="34" charset="0"/>
                <a:cs typeface="Arial" panose="020B0604020202020204" pitchFamily="34" charset="0"/>
                <a:sym typeface="Arial"/>
              </a:rPr>
              <a:t>о признании недействительными 2 контрактов, заключенных по п. 4 ч. 1 ст. 93 Закона № 44-ФЗ с одним и тем же исполнителем в один день 15.04.2025.</a:t>
            </a:r>
          </a:p>
          <a:p>
            <a:pPr lvl="0">
              <a:buClr>
                <a:srgbClr val="000000"/>
              </a:buClr>
              <a:defRPr/>
            </a:pPr>
            <a:endParaRPr kumimoji="0" lang="ru-RU"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rPr>
              <a:t>Позиция прокуратуры:</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Дробление закупки на 2 контракта с целью ухода от конкурентной процедуры на общую сумму 766 445,46 рублей (ремонт системы вентиляции).</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Все работы носят смежный характер (ремонт системы вентиляции на одном объекте).</a:t>
            </a:r>
          </a:p>
          <a:p>
            <a:pPr lvl="0">
              <a:buClr>
                <a:srgbClr val="000000"/>
              </a:buClr>
              <a:defRPr/>
            </a:pPr>
            <a:endParaRPr lang="ru-RU" sz="1400" b="1" kern="0" dirty="0">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rPr>
              <a:t>Позиция заказчика:</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Ремонт осуществлялся в разных помещениях, в которых имеются отдельные системы вентиляции, также по контрактам имеется разный состав работ. </a:t>
            </a:r>
          </a:p>
          <a:p>
            <a:pPr lvl="0">
              <a:buClr>
                <a:srgbClr val="000000"/>
              </a:buClr>
              <a:defRPr/>
            </a:pPr>
            <a:endParaRPr lang="ru-RU" sz="1400" b="1" kern="0" dirty="0">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sym typeface="Arial"/>
              </a:rPr>
              <a:t>Позиция суда:</a:t>
            </a:r>
          </a:p>
          <a:p>
            <a:pPr marL="285750" indent="-285750">
              <a:buClr>
                <a:srgbClr val="000000"/>
              </a:buClr>
              <a:buFontTx/>
              <a:buChar char="-"/>
              <a:defRPr/>
            </a:pPr>
            <a:r>
              <a:rPr lang="ru-RU" sz="1400" b="1" kern="0" dirty="0">
                <a:latin typeface="Arial" panose="020B0604020202020204" pitchFamily="34" charset="0"/>
                <a:cs typeface="Arial" panose="020B0604020202020204" pitchFamily="34" charset="0"/>
                <a:sym typeface="Arial"/>
              </a:rPr>
              <a:t>Исковые требования удовлетворить, признать контракты ничтожными, применить последствия недействительности ничтожных сделок (возврат всех полученных по контрактам денежных средств)</a:t>
            </a:r>
          </a:p>
          <a:p>
            <a:pPr marL="285750" indent="-285750">
              <a:buClr>
                <a:srgbClr val="000000"/>
              </a:buClr>
              <a:buFontTx/>
              <a:buChar char="-"/>
              <a:defRPr/>
            </a:pPr>
            <a:r>
              <a:rPr lang="ru-RU" sz="1400" i="1" dirty="0">
                <a:latin typeface="Arial" panose="020B0604020202020204" pitchFamily="34" charset="0"/>
                <a:cs typeface="Arial" panose="020B0604020202020204" pitchFamily="34" charset="0"/>
              </a:rPr>
              <a:t>«Указанные договоры имели направленность на </a:t>
            </a:r>
            <a:r>
              <a:rPr lang="ru-RU" sz="1400" b="1" i="1" u="sng" dirty="0">
                <a:latin typeface="Arial" panose="020B0604020202020204" pitchFamily="34" charset="0"/>
                <a:cs typeface="Arial" panose="020B0604020202020204" pitchFamily="34" charset="0"/>
              </a:rPr>
              <a:t>достижение единой хозяйственной цели </a:t>
            </a:r>
            <a:r>
              <a:rPr lang="ru-RU" sz="1400" i="1" dirty="0">
                <a:latin typeface="Arial" panose="020B0604020202020204" pitchFamily="34" charset="0"/>
                <a:cs typeface="Arial" panose="020B0604020202020204" pitchFamily="34" charset="0"/>
              </a:rPr>
              <a:t>- на выполнение ремонтных работ в отношении одного объекта, стороны договоров, имели интерес на </a:t>
            </a:r>
            <a:r>
              <a:rPr lang="ru-RU" sz="1400" b="1" i="1" u="sng" dirty="0">
                <a:latin typeface="Arial" panose="020B0604020202020204" pitchFamily="34" charset="0"/>
                <a:cs typeface="Arial" panose="020B0604020202020204" pitchFamily="34" charset="0"/>
              </a:rPr>
              <a:t>получение результата выполненных работ на одном объекте</a:t>
            </a:r>
            <a:r>
              <a:rPr lang="ru-RU" sz="1400" i="1" dirty="0">
                <a:latin typeface="Arial" panose="020B0604020202020204" pitchFamily="34" charset="0"/>
                <a:cs typeface="Arial" panose="020B0604020202020204" pitchFamily="34" charset="0"/>
              </a:rPr>
              <a:t>, соответственно, образуют одну сделку, искусственно раздробленную».</a:t>
            </a:r>
          </a:p>
          <a:p>
            <a:pPr marL="285750" indent="-285750">
              <a:buClr>
                <a:srgbClr val="000000"/>
              </a:buClr>
              <a:buFontTx/>
              <a:buChar char="-"/>
              <a:defRPr/>
            </a:pPr>
            <a:r>
              <a:rPr lang="ru-RU" sz="1400" b="1" i="1" kern="0" dirty="0">
                <a:latin typeface="Arial" panose="020B0604020202020204" pitchFamily="34" charset="0"/>
                <a:cs typeface="Arial" panose="020B0604020202020204" pitchFamily="34" charset="0"/>
                <a:sym typeface="Arial"/>
              </a:rPr>
              <a:t>Пошлина взыскана с заказчика и с исполнителя.</a:t>
            </a:r>
            <a:endParaRPr lang="ru-RU" sz="1400" b="1" kern="0" dirty="0">
              <a:latin typeface="Arial" panose="020B0604020202020204" pitchFamily="34" charset="0"/>
              <a:cs typeface="Arial" panose="020B0604020202020204" pitchFamily="34" charset="0"/>
              <a:sym typeface="Arial"/>
            </a:endParaRP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62788"/>
            <a:ext cx="3486033" cy="400110"/>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ru-RU" sz="1400" b="1" kern="0" dirty="0">
                <a:solidFill>
                  <a:schemeClr val="bg1"/>
                </a:solidFill>
                <a:latin typeface="Arial" panose="020B0604020202020204" pitchFamily="34" charset="0"/>
                <a:cs typeface="Arial" panose="020B0604020202020204" pitchFamily="34" charset="0"/>
                <a:sym typeface="Arial"/>
              </a:rPr>
              <a:t>Дробление закупки - есть</a:t>
            </a:r>
          </a:p>
        </p:txBody>
      </p:sp>
      <p:pic>
        <p:nvPicPr>
          <p:cNvPr id="2" name="Рисунок 1">
            <a:extLst>
              <a:ext uri="{FF2B5EF4-FFF2-40B4-BE49-F238E27FC236}">
                <a16:creationId xmlns:a16="http://schemas.microsoft.com/office/drawing/2014/main" id="{0CF69973-8B67-623E-9806-C1989F4BE203}"/>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23587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34929"/>
            <a:ext cx="7705073" cy="400110"/>
          </a:xfrm>
          <a:prstGeom prst="rect">
            <a:avLst/>
          </a:prstGeom>
          <a:solidFill>
            <a:schemeClr val="bg1"/>
          </a:solidFill>
          <a:ln w="38100">
            <a:solidFill>
              <a:srgbClr val="1EA7EA"/>
            </a:solidFill>
          </a:ln>
          <a:effectLst/>
        </p:spPr>
        <p:txBody>
          <a:bodyPr wrap="square" rtlCol="0">
            <a:spAutoFit/>
          </a:bodyPr>
          <a:lstStyle/>
          <a:p>
            <a:pPr algn="ctr">
              <a:buClr>
                <a:srgbClr val="000000"/>
              </a:buClr>
              <a:defRPr/>
            </a:pPr>
            <a:r>
              <a:rPr lang="ru-RU" sz="2000" b="1" kern="0" dirty="0">
                <a:latin typeface="Arial" panose="020B0604020202020204" pitchFamily="34" charset="0"/>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260921"/>
            <a:ext cx="11329850" cy="523220"/>
          </a:xfrm>
          <a:prstGeom prst="rect">
            <a:avLst/>
          </a:prstGeom>
          <a:noFill/>
          <a:ln w="38100">
            <a:solidFill>
              <a:srgbClr val="1EA7EA"/>
            </a:solidFill>
          </a:ln>
        </p:spPr>
        <p:txBody>
          <a:bodyPr wrap="square" rtlCol="0">
            <a:spAutoFit/>
          </a:bodyPr>
          <a:lstStyle/>
          <a:p>
            <a:pPr lvl="0"/>
            <a:r>
              <a:rPr lang="ru-RU" sz="1400" kern="0" dirty="0">
                <a:solidFill>
                  <a:srgbClr val="000000"/>
                </a:solidFill>
                <a:latin typeface="Arial" panose="020B0604020202020204" pitchFamily="34" charset="0"/>
                <a:cs typeface="Arial" panose="020B0604020202020204" pitchFamily="34" charset="0"/>
                <a:sym typeface="Arial"/>
              </a:rPr>
              <a:t>Решение АС Забайкальского края по делу № </a:t>
            </a:r>
            <a:r>
              <a:rPr lang="ru-RU" sz="1400" dirty="0">
                <a:solidFill>
                  <a:srgbClr val="212121"/>
                </a:solidFill>
                <a:latin typeface="Arial" panose="020B0604020202020204" pitchFamily="34" charset="0"/>
                <a:cs typeface="Arial" panose="020B0604020202020204" pitchFamily="34" charset="0"/>
              </a:rPr>
              <a:t>А78-9533/2025 </a:t>
            </a:r>
            <a:r>
              <a:rPr lang="ru-RU" sz="1400" kern="0" dirty="0">
                <a:solidFill>
                  <a:srgbClr val="000000"/>
                </a:solidFill>
                <a:latin typeface="Arial" panose="020B0604020202020204" pitchFamily="34" charset="0"/>
                <a:cs typeface="Arial" panose="020B0604020202020204" pitchFamily="34" charset="0"/>
                <a:sym typeface="Arial"/>
              </a:rPr>
              <a:t>от 27.04.2026 о признании недействительными 3 контрактов с 1 поставщиком по иску Прокуратуры Забайкальского края.</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910023"/>
            <a:ext cx="11329850" cy="4832092"/>
          </a:xfrm>
          <a:prstGeom prst="rect">
            <a:avLst/>
          </a:prstGeom>
          <a:noFill/>
          <a:ln w="38100">
            <a:solidFill>
              <a:srgbClr val="1EA7EA"/>
            </a:solidFill>
          </a:ln>
        </p:spPr>
        <p:txBody>
          <a:bodyPr wrap="square" rtlCol="0">
            <a:spAutoFit/>
          </a:bodyPr>
          <a:lstStyle/>
          <a:p>
            <a:pPr lvl="0">
              <a:buClr>
                <a:srgbClr val="000000"/>
              </a:buClr>
              <a:defRPr/>
            </a:pPr>
            <a:r>
              <a:rPr kumimoji="0" lang="ru-RU"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Прокуратура обратилось с иском о признании </a:t>
            </a:r>
            <a:r>
              <a:rPr lang="ru-RU" sz="1400" kern="0" dirty="0">
                <a:latin typeface="Arial" panose="020B0604020202020204" pitchFamily="34" charset="0"/>
                <a:cs typeface="Arial" panose="020B0604020202020204" pitchFamily="34" charset="0"/>
                <a:sym typeface="Arial"/>
              </a:rPr>
              <a:t>о признании недействительными 3 контрактов, заключенных по п. 4 ч. 1 ст. 93 Закона № 44-ФЗ с одним и тем же исполнителем (в один день).</a:t>
            </a:r>
          </a:p>
          <a:p>
            <a:pPr lvl="0">
              <a:buClr>
                <a:srgbClr val="000000"/>
              </a:buClr>
              <a:defRPr/>
            </a:pPr>
            <a:endParaRPr kumimoji="0" lang="ru-RU"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rPr>
              <a:t>Позиция прокуратуры:</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Дробление закупки на 2 контракта с целью ухода от конкурентной процедуры на общую сумму 1 581 742,00 рублей (интерактивная панель и ноутбук; проектор; акустическая система и звуковое оборудование).</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Все контракты заключены в целях реализации регионального проекта «Семейные ценности и инфраструктура культуры», имеют общую фактическую направленность на достижение единой хозяйственной цели – оснащение учреждения.</a:t>
            </a:r>
          </a:p>
          <a:p>
            <a:pPr lvl="0">
              <a:buClr>
                <a:srgbClr val="000000"/>
              </a:buClr>
              <a:defRPr/>
            </a:pPr>
            <a:endParaRPr lang="ru-RU" sz="1400" b="1" kern="0" dirty="0">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rPr>
              <a:t>Позиция Заказчика:</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Предметом каждого отдельного договора являются товары специфического назначения; был проведен анализ рынка и контракты заключены по минимальной цене; поз. 237 Приложения № 2 к ПП 1875 подразумевает запрет на включение товаров в 1 контракт с иными товарами; позднее доведение ЛБО и краткий срок их действия.</a:t>
            </a:r>
          </a:p>
          <a:p>
            <a:pPr lvl="0">
              <a:buClr>
                <a:srgbClr val="000000"/>
              </a:buClr>
              <a:defRPr/>
            </a:pPr>
            <a:endParaRPr lang="ru-RU" sz="1400" dirty="0">
              <a:latin typeface="Arial" panose="020B0604020202020204" pitchFamily="34" charset="0"/>
              <a:cs typeface="Arial" panose="020B0604020202020204" pitchFamily="34" charset="0"/>
            </a:endParaRPr>
          </a:p>
          <a:p>
            <a:pPr lvl="0">
              <a:buClr>
                <a:srgbClr val="000000"/>
              </a:buClr>
              <a:defRPr/>
            </a:pPr>
            <a:r>
              <a:rPr lang="ru-RU" sz="1400" b="1" kern="0" dirty="0">
                <a:latin typeface="Arial" panose="020B0604020202020204" pitchFamily="34" charset="0"/>
                <a:cs typeface="Arial" panose="020B0604020202020204" pitchFamily="34" charset="0"/>
              </a:rPr>
              <a:t>Дополнительные обстоятельства дела:</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УФАС по Забайкальскому краю вынесло постановление, согласно которому не было обнаружено признаков дробления сделки.</a:t>
            </a:r>
          </a:p>
          <a:p>
            <a:pPr lvl="0">
              <a:buClr>
                <a:srgbClr val="000000"/>
              </a:buClr>
              <a:defRPr/>
            </a:pPr>
            <a:endParaRPr lang="ru-RU" sz="1400" b="1" kern="0" dirty="0">
              <a:latin typeface="Arial" panose="020B0604020202020204" pitchFamily="34" charset="0"/>
              <a:cs typeface="Arial" panose="020B0604020202020204" pitchFamily="34" charset="0"/>
              <a:sym typeface="Arial"/>
            </a:endParaRPr>
          </a:p>
          <a:p>
            <a:pPr lvl="0">
              <a:buClr>
                <a:srgbClr val="000000"/>
              </a:buClr>
              <a:defRPr/>
            </a:pPr>
            <a:r>
              <a:rPr lang="ru-RU" sz="1400" b="1" kern="0" dirty="0">
                <a:latin typeface="Arial" panose="020B0604020202020204" pitchFamily="34" charset="0"/>
                <a:cs typeface="Arial" panose="020B0604020202020204" pitchFamily="34" charset="0"/>
                <a:sym typeface="Arial"/>
              </a:rPr>
              <a:t>Позиция суда:</a:t>
            </a:r>
          </a:p>
          <a:p>
            <a:pPr marL="285750" indent="-285750">
              <a:buClr>
                <a:srgbClr val="000000"/>
              </a:buClr>
              <a:buFontTx/>
              <a:buChar char="-"/>
              <a:defRPr/>
            </a:pPr>
            <a:r>
              <a:rPr lang="ru-RU" sz="1400" b="1" kern="0" dirty="0">
                <a:latin typeface="Arial" panose="020B0604020202020204" pitchFamily="34" charset="0"/>
                <a:cs typeface="Arial" panose="020B0604020202020204" pitchFamily="34" charset="0"/>
                <a:sym typeface="Arial"/>
              </a:rPr>
              <a:t>В исковых требованиях отказать.</a:t>
            </a:r>
          </a:p>
          <a:p>
            <a:pPr marL="285750" indent="-285750">
              <a:buClr>
                <a:srgbClr val="000000"/>
              </a:buClr>
              <a:buFontTx/>
              <a:buChar char="-"/>
              <a:defRPr/>
            </a:pPr>
            <a:r>
              <a:rPr lang="ru-RU" sz="1400" i="1" dirty="0">
                <a:latin typeface="Arial" panose="020B0604020202020204" pitchFamily="34" charset="0"/>
                <a:cs typeface="Arial" panose="020B0604020202020204" pitchFamily="34" charset="0"/>
              </a:rPr>
              <a:t>«При квалификации нескольких, совершенных последовательно договоров как единой сделки подлежит учету </a:t>
            </a:r>
            <a:r>
              <a:rPr lang="ru-RU" sz="1400" b="1" i="1" u="sng" dirty="0">
                <a:latin typeface="Arial" panose="020B0604020202020204" pitchFamily="34" charset="0"/>
                <a:cs typeface="Arial" panose="020B0604020202020204" pitchFamily="34" charset="0"/>
              </a:rPr>
              <a:t>период </a:t>
            </a:r>
            <a:r>
              <a:rPr lang="ru-RU" sz="1400" i="1" dirty="0">
                <a:latin typeface="Arial" panose="020B0604020202020204" pitchFamily="34" charset="0"/>
                <a:cs typeface="Arial" panose="020B0604020202020204" pitchFamily="34" charset="0"/>
              </a:rPr>
              <a:t>совершения указанных сделок, </a:t>
            </a:r>
            <a:r>
              <a:rPr lang="ru-RU" sz="1400" b="1" i="1" u="sng" dirty="0">
                <a:latin typeface="Arial" panose="020B0604020202020204" pitchFamily="34" charset="0"/>
                <a:cs typeface="Arial" panose="020B0604020202020204" pitchFamily="34" charset="0"/>
              </a:rPr>
              <a:t>идентичность либо однородность</a:t>
            </a:r>
            <a:r>
              <a:rPr lang="ru-RU" sz="1400" i="1" dirty="0">
                <a:latin typeface="Arial" panose="020B0604020202020204" pitchFamily="34" charset="0"/>
                <a:cs typeface="Arial" panose="020B0604020202020204" pitchFamily="34" charset="0"/>
              </a:rPr>
              <a:t> поставляемых товаров, </a:t>
            </a:r>
            <a:r>
              <a:rPr lang="ru-RU" sz="1400" b="1" i="1" u="sng" dirty="0">
                <a:latin typeface="Arial" panose="020B0604020202020204" pitchFamily="34" charset="0"/>
                <a:cs typeface="Arial" panose="020B0604020202020204" pitchFamily="34" charset="0"/>
              </a:rPr>
              <a:t>цель</a:t>
            </a:r>
            <a:r>
              <a:rPr lang="ru-RU" sz="1400" i="1" dirty="0">
                <a:latin typeface="Arial" panose="020B0604020202020204" pitchFamily="34" charset="0"/>
                <a:cs typeface="Arial" panose="020B0604020202020204" pitchFamily="34" charset="0"/>
              </a:rPr>
              <a:t> заключения таких договоров, </a:t>
            </a:r>
            <a:r>
              <a:rPr lang="ru-RU" sz="1400" b="1" i="1" u="sng" dirty="0">
                <a:latin typeface="Arial" panose="020B0604020202020204" pitchFamily="34" charset="0"/>
                <a:cs typeface="Arial" panose="020B0604020202020204" pitchFamily="34" charset="0"/>
              </a:rPr>
              <a:t>направленность на достижение единого результата </a:t>
            </a:r>
            <a:r>
              <a:rPr lang="ru-RU" sz="1400" i="1" dirty="0">
                <a:latin typeface="Arial" panose="020B0604020202020204" pitchFamily="34" charset="0"/>
                <a:cs typeface="Arial" panose="020B0604020202020204" pitchFamily="34" charset="0"/>
              </a:rPr>
              <a:t>приобретения».</a:t>
            </a: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37615"/>
            <a:ext cx="3486033" cy="400110"/>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ru-RU" sz="1400" b="1" kern="0" dirty="0">
                <a:solidFill>
                  <a:schemeClr val="bg1"/>
                </a:solidFill>
                <a:latin typeface="Arial" panose="020B0604020202020204" pitchFamily="34" charset="0"/>
                <a:cs typeface="Arial" panose="020B0604020202020204" pitchFamily="34" charset="0"/>
                <a:sym typeface="Arial"/>
              </a:rPr>
              <a:t>Дробления закупки - нет</a:t>
            </a:r>
          </a:p>
        </p:txBody>
      </p:sp>
      <p:pic>
        <p:nvPicPr>
          <p:cNvPr id="2" name="Рисунок 1">
            <a:extLst>
              <a:ext uri="{FF2B5EF4-FFF2-40B4-BE49-F238E27FC236}">
                <a16:creationId xmlns:a16="http://schemas.microsoft.com/office/drawing/2014/main" id="{C39BE648-C280-8910-864A-9D60B8E1B071}"/>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8660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2000" b="1" i="0"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260921"/>
            <a:ext cx="11329850" cy="523220"/>
          </a:xfrm>
          <a:prstGeom prst="rect">
            <a:avLst/>
          </a:prstGeom>
          <a:noFill/>
          <a:ln w="38100">
            <a:solidFill>
              <a:srgbClr val="1EA7EA"/>
            </a:solidFill>
          </a:ln>
        </p:spPr>
        <p:txBody>
          <a:bodyPr wrap="square" rtlCol="0">
            <a:spAutoFit/>
          </a:bodyPr>
          <a:lstStyle/>
          <a:p>
            <a:pPr lvl="0"/>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Решение АС Забайкальского края по делу № </a:t>
            </a:r>
            <a:r>
              <a:rPr lang="ru-RU" sz="1400" dirty="0"/>
              <a:t>А78-7628/2025 </a:t>
            </a:r>
            <a:r>
              <a:rPr lang="ru-RU" sz="1400" kern="0" dirty="0">
                <a:solidFill>
                  <a:srgbClr val="000000"/>
                </a:solidFill>
                <a:cs typeface="Arial"/>
                <a:sym typeface="Arial"/>
              </a:rPr>
              <a:t>от 07.04.2026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о признании недействительными 2 контрактов с 1 исполнителем по иску Прокуратуры Забайкальского края.</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910023"/>
            <a:ext cx="11329850" cy="4832092"/>
          </a:xfrm>
          <a:prstGeom prst="rect">
            <a:avLst/>
          </a:prstGeom>
          <a:noFill/>
          <a:ln w="38100">
            <a:solidFill>
              <a:srgbClr val="1EA7E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rPr>
              <a:t>Прокуратура обратилось с иском о признании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о признании недействительными 2 контрактов, заключенных по п. 4 ч. 1 ст. 93 Закона № 44-ФЗ с одним и тем же исполнителем (разница в месяц).</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rPr>
              <a:t>Позиция прокуратуры:</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0" u="none" strike="noStrike" kern="1200" cap="none" spc="0" normalizeH="0" baseline="0" noProof="0" dirty="0">
                <a:ln>
                  <a:noFill/>
                </a:ln>
                <a:solidFill>
                  <a:srgbClr val="212121"/>
                </a:solidFill>
                <a:effectLst/>
                <a:uLnTx/>
                <a:uFillTx/>
                <a:latin typeface="Arial"/>
                <a:ea typeface="+mn-ea"/>
                <a:cs typeface="+mn-cs"/>
              </a:rPr>
              <a:t>Дробление закупки на  контракта с целью ухода от конкурентной процедуры на общую сумму 948 193,56 рублей (оказание услуг по техническому надзору (строительному контролю)).</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0" u="none" strike="noStrike" kern="1200" cap="none" spc="0" normalizeH="0" baseline="0" noProof="0" dirty="0">
                <a:ln>
                  <a:noFill/>
                </a:ln>
                <a:solidFill>
                  <a:srgbClr val="212121"/>
                </a:solidFill>
                <a:effectLst/>
                <a:uLnTx/>
                <a:uFillTx/>
                <a:latin typeface="Arial"/>
                <a:ea typeface="+mn-ea"/>
                <a:cs typeface="+mn-cs"/>
              </a:rPr>
              <a:t>Все контракты заключены между одними и теми же сторонами, короткий промежуток времени между их заключением, сроки действия договоров и направленность работ на достижение одной цели - осуществление технического надзора образуют между собой одну единую сделку.</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rPr>
              <a:t>Позиция Заказчика:</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0" u="none" strike="noStrike" kern="1200" cap="none" spc="0" normalizeH="0" baseline="0" noProof="0" dirty="0">
                <a:ln>
                  <a:noFill/>
                </a:ln>
                <a:solidFill>
                  <a:srgbClr val="212121"/>
                </a:solidFill>
                <a:effectLst/>
                <a:uLnTx/>
                <a:uFillTx/>
                <a:latin typeface="Arial"/>
                <a:ea typeface="+mn-ea"/>
                <a:cs typeface="+mn-cs"/>
              </a:rPr>
              <a:t>Каждый контракт заключен на услуги строительного контроля по ремонту разных объектов, осуществляемых по результатам заключения двух разных контрактов с двумя различными исполнителями (по итогам проведения двух разных закупок).</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1200" cap="none" spc="0" normalizeH="0" baseline="0" noProof="0" dirty="0">
              <a:ln>
                <a:noFill/>
              </a:ln>
              <a:solidFill>
                <a:srgbClr val="21212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rPr>
              <a:t>Дополнительные обстоятельства дела:</a:t>
            </a:r>
          </a:p>
          <a:p>
            <a:pPr marL="285750" lvl="0" indent="-285750">
              <a:buClr>
                <a:srgbClr val="000000"/>
              </a:buClr>
              <a:buFontTx/>
              <a:buChar char="-"/>
              <a:defRPr/>
            </a:pPr>
            <a:r>
              <a:rPr kumimoji="0" lang="ru-RU" sz="1400" b="0" i="0" u="none" strike="noStrike" kern="1200" cap="none" spc="0" normalizeH="0" baseline="0" noProof="0" dirty="0">
                <a:ln>
                  <a:noFill/>
                </a:ln>
                <a:solidFill>
                  <a:srgbClr val="212121"/>
                </a:solidFill>
                <a:effectLst/>
                <a:uLnTx/>
                <a:uFillTx/>
                <a:latin typeface="Arial"/>
                <a:ea typeface="+mn-ea"/>
                <a:cs typeface="+mn-cs"/>
              </a:rPr>
              <a:t>УФАС по Забайкальскому краю вынесло постановление, согласно которому </a:t>
            </a:r>
            <a:r>
              <a:rPr lang="ru-RU" sz="1400" dirty="0">
                <a:latin typeface="Arial" panose="020B0604020202020204" pitchFamily="34" charset="0"/>
                <a:cs typeface="Arial" panose="020B0604020202020204" pitchFamily="34" charset="0"/>
              </a:rPr>
              <a:t>не было обнаружено признаков дробления сделки.</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Позиция суда:</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sym typeface="Arial"/>
              </a:rPr>
              <a:t>В исковых требованиях отказать.</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1" u="none" strike="noStrike" kern="1200" cap="none" spc="0" normalizeH="0" baseline="0" noProof="0" dirty="0">
                <a:ln>
                  <a:noFill/>
                </a:ln>
                <a:effectLst/>
                <a:uLnTx/>
                <a:uFillTx/>
                <a:latin typeface="Arial"/>
                <a:ea typeface="+mn-ea"/>
                <a:cs typeface="+mn-cs"/>
              </a:rPr>
              <a:t>«Каждый из договоров строительного контроля, хоть и имеющий идентичные наименования и предмет, различается видами конкретных действий, ожидаемых от исполнителя, с учетом контролируемых объектов, а также способами и методами исполнения, что свидетельствует о том, что оспариваемые договоры не являются ни однородными, ни идентичными».</a:t>
            </a: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49341"/>
            <a:ext cx="3486033" cy="400110"/>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Дробления закупки - нет</a:t>
            </a:r>
          </a:p>
        </p:txBody>
      </p:sp>
      <p:pic>
        <p:nvPicPr>
          <p:cNvPr id="2" name="Рисунок 1">
            <a:extLst>
              <a:ext uri="{FF2B5EF4-FFF2-40B4-BE49-F238E27FC236}">
                <a16:creationId xmlns:a16="http://schemas.microsoft.com/office/drawing/2014/main" id="{01AAA4BB-7242-526B-AF56-52F868AE41C3}"/>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407130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2000" b="1" i="0"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314709"/>
            <a:ext cx="11329850" cy="307777"/>
          </a:xfrm>
          <a:prstGeom prst="rect">
            <a:avLst/>
          </a:prstGeom>
          <a:noFill/>
          <a:ln w="38100">
            <a:solidFill>
              <a:srgbClr val="1EA7EA"/>
            </a:solidFill>
          </a:ln>
        </p:spPr>
        <p:txBody>
          <a:bodyPr wrap="square" rtlCol="0">
            <a:spAutoFit/>
          </a:bodyPr>
          <a:lstStyle/>
          <a:p>
            <a:pPr lvl="0"/>
            <a:r>
              <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Решение АС Забайкальского края по делу № </a:t>
            </a:r>
            <a:r>
              <a:rPr lang="ru-RU" sz="1400" dirty="0">
                <a:latin typeface="Arial" panose="020B0604020202020204" pitchFamily="34" charset="0"/>
                <a:cs typeface="Arial" panose="020B0604020202020204" pitchFamily="34" charset="0"/>
              </a:rPr>
              <a:t>А78-1638/2026 </a:t>
            </a:r>
            <a:r>
              <a:rPr lang="ru-RU" sz="1400" kern="0" dirty="0">
                <a:solidFill>
                  <a:srgbClr val="000000"/>
                </a:solidFill>
                <a:latin typeface="Arial" panose="020B0604020202020204" pitchFamily="34" charset="0"/>
                <a:cs typeface="Arial" panose="020B0604020202020204" pitchFamily="34" charset="0"/>
                <a:sym typeface="Arial"/>
              </a:rPr>
              <a:t>от 08.05.2026 </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о взыскании неустойки.</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856235"/>
            <a:ext cx="11329850" cy="3970318"/>
          </a:xfrm>
          <a:prstGeom prst="rect">
            <a:avLst/>
          </a:prstGeom>
          <a:noFill/>
          <a:ln w="38100">
            <a:solidFill>
              <a:srgbClr val="1EA7E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Заказчик обратился с иском о взыскании суммы неустойки в виде штрафа с Исполнителя.</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Заказчика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В связи с неисполнением Заявки на внеплановое обслуживание в период оказания услуг по контракту Заказчик начислил Исполнителю штраф, претензия была размещена в ЕИС, исполнителем не исполнена. </a:t>
            </a:r>
          </a:p>
          <a:p>
            <a:pPr marL="285750" lvl="0" indent="-285750">
              <a:buClr>
                <a:srgbClr val="000000"/>
              </a:buClr>
              <a:buFontTx/>
              <a:buChar char="-"/>
              <a:defRPr/>
            </a:pP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Заключенное соглашение о расторжении контракта содержало условие о том, что </a:t>
            </a:r>
            <a:r>
              <a:rPr lang="ru-RU" sz="1400" dirty="0">
                <a:latin typeface="Arial" panose="020B0604020202020204" pitchFamily="34" charset="0"/>
                <a:cs typeface="Arial" panose="020B0604020202020204" pitchFamily="34" charset="0"/>
              </a:rPr>
              <a:t>расторжение контракта </a:t>
            </a:r>
            <a:r>
              <a:rPr lang="ru-RU" sz="1400" b="1" dirty="0">
                <a:latin typeface="Arial" panose="020B0604020202020204" pitchFamily="34" charset="0"/>
                <a:cs typeface="Arial" panose="020B0604020202020204" pitchFamily="34" charset="0"/>
              </a:rPr>
              <a:t>не освобождает </a:t>
            </a:r>
            <a:r>
              <a:rPr lang="ru-RU" sz="1400" dirty="0">
                <a:latin typeface="Arial" panose="020B0604020202020204" pitchFamily="34" charset="0"/>
                <a:cs typeface="Arial" panose="020B0604020202020204" pitchFamily="34" charset="0"/>
              </a:rPr>
              <a:t>исполнителя от ответственности по обязательствам по оплате неустойки (штрафов, пеней) за неисполнение или ненадлежащее исполнение условий контракта</a:t>
            </a: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Ответчика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Сторонами подписан акт сверки взаиморасчетов и соглашение о расторжении государственного контракта, из чего следует, что задолженность и неисполненные обязательства отсутствуют</a:t>
            </a: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Позиция суда:</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Исковые требования </a:t>
            </a:r>
            <a:r>
              <a:rPr lang="ru-RU" sz="1400" b="1" kern="0" dirty="0">
                <a:solidFill>
                  <a:srgbClr val="000000"/>
                </a:solidFill>
                <a:latin typeface="Arial" panose="020B0604020202020204" pitchFamily="34" charset="0"/>
                <a:cs typeface="Arial" panose="020B0604020202020204" pitchFamily="34" charset="0"/>
                <a:sym typeface="Arial"/>
              </a:rPr>
              <a:t>удовлетворить, взыскать с ответчика гос. пошлину.</a:t>
            </a: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ru-RU" sz="1400" b="0" i="1"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000000"/>
              </a:buClr>
              <a:buSzTx/>
              <a:tabLst/>
              <a:defRPr/>
            </a:pPr>
            <a:r>
              <a:rPr lang="ru-RU" sz="1400" b="1" i="1" dirty="0">
                <a:solidFill>
                  <a:srgbClr val="212121"/>
                </a:solidFill>
                <a:latin typeface="Arial" panose="020B0604020202020204" pitchFamily="34" charset="0"/>
                <a:cs typeface="Arial" panose="020B0604020202020204" pitchFamily="34" charset="0"/>
              </a:rPr>
              <a:t>Вопрос о неприменении судом ПП 783 о списании суммы неустойки, которая составила менее 5% как от цены контракта, так и от стоимости исполненных обязательств по соглашению о расторжении контракта.</a:t>
            </a:r>
            <a:endParaRPr kumimoji="0" lang="ru-RU" sz="1400" b="1" i="1"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49341"/>
            <a:ext cx="3486033" cy="400110"/>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Взыскание неустойки</a:t>
            </a:r>
          </a:p>
        </p:txBody>
      </p:sp>
      <p:pic>
        <p:nvPicPr>
          <p:cNvPr id="2" name="Рисунок 1">
            <a:extLst>
              <a:ext uri="{FF2B5EF4-FFF2-40B4-BE49-F238E27FC236}">
                <a16:creationId xmlns:a16="http://schemas.microsoft.com/office/drawing/2014/main" id="{27EF0EE8-7F5A-93B0-55A2-952216B7CF6B}"/>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254537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2000" b="1" i="0"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314709"/>
            <a:ext cx="11329850" cy="307777"/>
          </a:xfrm>
          <a:prstGeom prst="rect">
            <a:avLst/>
          </a:prstGeom>
          <a:noFill/>
          <a:ln w="38100">
            <a:solidFill>
              <a:srgbClr val="1EA7EA"/>
            </a:solidFill>
          </a:ln>
        </p:spPr>
        <p:txBody>
          <a:bodyPr wrap="square" rtlCol="0">
            <a:spAutoFit/>
          </a:bodyPr>
          <a:lstStyle/>
          <a:p>
            <a:pPr lvl="0"/>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Решение АС Забайкальского края по делу № </a:t>
            </a:r>
            <a:r>
              <a:rPr lang="ru-RU" sz="1400" dirty="0"/>
              <a:t>А78-7486/2025 </a:t>
            </a:r>
            <a:r>
              <a:rPr lang="ru-RU" sz="1400" kern="0" dirty="0">
                <a:solidFill>
                  <a:srgbClr val="000000"/>
                </a:solidFill>
                <a:cs typeface="Arial"/>
                <a:sym typeface="Arial"/>
              </a:rPr>
              <a:t>от 14.05.2026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о взыскании неустойки.</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856235"/>
            <a:ext cx="11329850" cy="3970318"/>
          </a:xfrm>
          <a:prstGeom prst="rect">
            <a:avLst/>
          </a:prstGeom>
          <a:noFill/>
          <a:ln w="38100">
            <a:solidFill>
              <a:srgbClr val="1EA7E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rPr>
              <a:t>Заказчик обратился с иском о взыскании суммы неустойки в виде штрафа с Исполнителя</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a:ea typeface="+mn-ea"/>
                <a:cs typeface="Arial"/>
              </a:rPr>
              <a:t>Позиция </a:t>
            </a:r>
            <a:r>
              <a:rPr lang="ru-RU" sz="1400" b="1" kern="0" dirty="0">
                <a:solidFill>
                  <a:srgbClr val="000000"/>
                </a:solidFill>
                <a:latin typeface="Arial"/>
                <a:cs typeface="Arial"/>
              </a:rPr>
              <a:t>Заказчика</a:t>
            </a:r>
            <a:r>
              <a:rPr kumimoji="0" lang="ru-RU" sz="1400" b="1" i="0" u="none" strike="noStrike" kern="0" cap="none" spc="0" normalizeH="0" baseline="0" noProof="0" dirty="0">
                <a:ln>
                  <a:noFill/>
                </a:ln>
                <a:solidFill>
                  <a:srgbClr val="000000"/>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0" u="none" strike="noStrike" kern="1200" cap="none" spc="0" normalizeH="0" baseline="0" noProof="0" dirty="0">
                <a:ln>
                  <a:noFill/>
                </a:ln>
                <a:solidFill>
                  <a:srgbClr val="212121"/>
                </a:solidFill>
                <a:effectLst/>
                <a:uLnTx/>
                <a:uFillTx/>
                <a:latin typeface="Arial"/>
                <a:ea typeface="+mn-ea"/>
                <a:cs typeface="+mn-cs"/>
              </a:rPr>
              <a:t>В связи с просрочкой поставки товара по контракту Заказчик начислил Исполнителю пени, претензия с требованием об оплате неустойки, в том числе предложение о подтверждении суммы, оплате 50% и </a:t>
            </a:r>
            <a:r>
              <a:rPr lang="ru-RU" sz="1400" dirty="0">
                <a:solidFill>
                  <a:srgbClr val="212121"/>
                </a:solidFill>
                <a:latin typeface="Arial"/>
              </a:rPr>
              <a:t>списании 50% суммы,</a:t>
            </a:r>
            <a:r>
              <a:rPr kumimoji="0" lang="ru-RU" sz="1400" b="0" i="0" u="none" strike="noStrike" kern="1200" cap="none" spc="0" normalizeH="0" baseline="0" noProof="0" dirty="0">
                <a:ln>
                  <a:noFill/>
                </a:ln>
                <a:solidFill>
                  <a:srgbClr val="212121"/>
                </a:solidFill>
                <a:effectLst/>
                <a:uLnTx/>
                <a:uFillTx/>
                <a:latin typeface="Arial"/>
                <a:ea typeface="+mn-ea"/>
                <a:cs typeface="+mn-cs"/>
              </a:rPr>
              <a:t> была направлены поставщику, </a:t>
            </a: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претензия поставщиком не исполнена. </a:t>
            </a:r>
          </a:p>
          <a:p>
            <a:pPr marL="285750" lvl="0" indent="-285750">
              <a:buClr>
                <a:srgbClr val="000000"/>
              </a:buClr>
              <a:buFontTx/>
              <a:buChar char="-"/>
              <a:defRPr/>
            </a:pP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Заключенное соглашение о расторжении контракта содержало условие о том, что </a:t>
            </a:r>
            <a:r>
              <a:rPr lang="ru-RU" sz="1400" dirty="0">
                <a:latin typeface="Arial" panose="020B0604020202020204" pitchFamily="34" charset="0"/>
                <a:cs typeface="Arial" panose="020B0604020202020204" pitchFamily="34" charset="0"/>
              </a:rPr>
              <a:t>расторжение контракта </a:t>
            </a:r>
            <a:r>
              <a:rPr lang="ru-RU" sz="1400" b="1" dirty="0">
                <a:latin typeface="Arial" panose="020B0604020202020204" pitchFamily="34" charset="0"/>
                <a:cs typeface="Arial" panose="020B0604020202020204" pitchFamily="34" charset="0"/>
              </a:rPr>
              <a:t>не освобождает </a:t>
            </a:r>
            <a:r>
              <a:rPr lang="ru-RU" sz="1400" dirty="0">
                <a:latin typeface="Arial" panose="020B0604020202020204" pitchFamily="34" charset="0"/>
                <a:cs typeface="Arial" panose="020B0604020202020204" pitchFamily="34" charset="0"/>
              </a:rPr>
              <a:t>исполнителя от ответственности по обязательствам по оплате неустойки (штрафов, пеней) за неисполнение или ненадлежащее исполнение условий контракта</a:t>
            </a: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Ответчика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Сторонами подписан акт сверки взаиморасчетов и соглашение о расторжении государственного контракта, из чего следует, что задолженность и неисполненные обязательства отсутствуют</a:t>
            </a: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Позиция суда:</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Исковые требования </a:t>
            </a:r>
            <a:r>
              <a:rPr lang="ru-RU" sz="1400" b="1" kern="0" dirty="0">
                <a:solidFill>
                  <a:srgbClr val="000000"/>
                </a:solidFill>
                <a:latin typeface="Arial" panose="020B0604020202020204" pitchFamily="34" charset="0"/>
                <a:cs typeface="Arial" panose="020B0604020202020204" pitchFamily="34" charset="0"/>
                <a:sym typeface="Arial"/>
              </a:rPr>
              <a:t>удовлетворить, взыскать с ответчика </a:t>
            </a:r>
            <a:r>
              <a:rPr lang="ru-RU" sz="1400" b="1" kern="0" dirty="0">
                <a:solidFill>
                  <a:srgbClr val="000000"/>
                </a:solidFill>
                <a:latin typeface="Arial"/>
                <a:cs typeface="Arial"/>
                <a:sym typeface="Arial"/>
              </a:rPr>
              <a:t>сумму неустойки в полном объеме, </a:t>
            </a:r>
            <a:r>
              <a:rPr lang="ru-RU" sz="1400" b="1" kern="0" dirty="0" err="1">
                <a:solidFill>
                  <a:srgbClr val="000000"/>
                </a:solidFill>
                <a:latin typeface="Arial"/>
                <a:cs typeface="Arial"/>
                <a:sym typeface="Arial"/>
              </a:rPr>
              <a:t>гос.пошлину</a:t>
            </a:r>
            <a:r>
              <a:rPr lang="ru-RU" sz="1400" b="1" kern="0" dirty="0">
                <a:solidFill>
                  <a:srgbClr val="000000"/>
                </a:solidFill>
                <a:latin typeface="Arial"/>
                <a:cs typeface="Arial"/>
                <a:sym typeface="Arial"/>
              </a:rPr>
              <a:t>.</a:t>
            </a:r>
          </a:p>
          <a:p>
            <a:pPr marL="285750" lvl="0" indent="-285750">
              <a:buClr>
                <a:srgbClr val="000000"/>
              </a:buClr>
              <a:buFontTx/>
              <a:buChar char="-"/>
              <a:defRPr/>
            </a:pPr>
            <a:r>
              <a:rPr lang="ru-RU" sz="1400" b="1" kern="0" dirty="0">
                <a:solidFill>
                  <a:srgbClr val="000000"/>
                </a:solidFill>
                <a:latin typeface="Arial"/>
                <a:cs typeface="Arial"/>
                <a:sym typeface="Arial"/>
              </a:rPr>
              <a:t>ПП </a:t>
            </a:r>
            <a:r>
              <a:rPr lang="ru-RU" sz="1400" b="1" dirty="0">
                <a:solidFill>
                  <a:srgbClr val="212121"/>
                </a:solidFill>
                <a:latin typeface="Arial"/>
              </a:rPr>
              <a:t>783 в данном случае не применяется, т.к. нет условий для его применения – Поставщик не оплатил 50% суммы, следовательно, основания для списания 50 % начисленных неустоек отсутствуют.</a:t>
            </a: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49341"/>
            <a:ext cx="3486033" cy="400110"/>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Взыскание неустойки</a:t>
            </a:r>
          </a:p>
        </p:txBody>
      </p:sp>
      <p:pic>
        <p:nvPicPr>
          <p:cNvPr id="2" name="Рисунок 1">
            <a:extLst>
              <a:ext uri="{FF2B5EF4-FFF2-40B4-BE49-F238E27FC236}">
                <a16:creationId xmlns:a16="http://schemas.microsoft.com/office/drawing/2014/main" id="{DFBD18C0-795B-C662-04B6-9BEC5D015120}"/>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4371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2000" b="1" i="0"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747106"/>
            <a:ext cx="11329850" cy="307777"/>
          </a:xfrm>
          <a:prstGeom prst="rect">
            <a:avLst/>
          </a:prstGeom>
          <a:noFill/>
          <a:ln w="38100">
            <a:solidFill>
              <a:srgbClr val="1EA7EA"/>
            </a:solidFill>
          </a:ln>
        </p:spPr>
        <p:txBody>
          <a:bodyPr wrap="square" rtlCol="0">
            <a:spAutoFit/>
          </a:bodyPr>
          <a:lstStyle/>
          <a:p>
            <a:pPr lvl="0"/>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Решение АС Забайкальского края по делу № </a:t>
            </a:r>
            <a:r>
              <a:rPr lang="ru-RU" sz="1400" dirty="0"/>
              <a:t>А78-9311/2025 </a:t>
            </a:r>
            <a:r>
              <a:rPr lang="ru-RU" sz="1400" kern="0" dirty="0">
                <a:solidFill>
                  <a:srgbClr val="000000"/>
                </a:solidFill>
                <a:cs typeface="Arial"/>
                <a:sym typeface="Arial"/>
              </a:rPr>
              <a:t>от 26.05.2026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о взыскании стоимости поставленного товара и неустойки</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2295585"/>
            <a:ext cx="11329850" cy="4185761"/>
          </a:xfrm>
          <a:prstGeom prst="rect">
            <a:avLst/>
          </a:prstGeom>
          <a:noFill/>
          <a:ln w="38100">
            <a:solidFill>
              <a:srgbClr val="1EA7E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Поставщик обратился с иском о взыскании стоимости поставленного товара и суммы неустойки в виде пени с Заказчика.</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Поставщика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0" i="0" u="none"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rPr>
              <a:t>Поставщиков в адрес Заказчика был поставлен товар, Заказчиком не подписан документ о приемке в ЕИС, не размещен мотивированный отказ от приемки товара, товар находится у Заказчика. Поставщик просит взыскать стоимость товара, сумму неустойки в виде пени за просрочку оплаты, судебные расходы.</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Заказчика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Поставленный товар (облучатель ультрафиолетовый бактерицидный) не принят по причине отсутствия в паспорте изделия указания, что данное оборудование предназначено для обеззараживания воздуха в лечебном помещении, также не указано, для каких помещений используется, основные характеристики товара. Товар к учету не принят, Заказчиком не использовался, на ответственное хранение не принимался, хранится на складе.</a:t>
            </a:r>
          </a:p>
          <a:p>
            <a:pPr marL="285750" lvl="0" indent="-285750">
              <a:buClr>
                <a:srgbClr val="000000"/>
              </a:buClr>
              <a:buFontTx/>
              <a:buChar char="-"/>
              <a:defRPr/>
            </a:pP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lvl="0">
              <a:buClr>
                <a:srgbClr val="000000"/>
              </a:buClr>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Позиция суда:</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Исковые требования </a:t>
            </a:r>
            <a:r>
              <a:rPr lang="ru-RU" sz="1400" b="1" kern="0" dirty="0">
                <a:solidFill>
                  <a:srgbClr val="000000"/>
                </a:solidFill>
                <a:latin typeface="Arial" panose="020B0604020202020204" pitchFamily="34" charset="0"/>
                <a:cs typeface="Arial" panose="020B0604020202020204" pitchFamily="34" charset="0"/>
                <a:sym typeface="Arial"/>
              </a:rPr>
              <a:t>удовлетворить, взыскать с Заказчика стоимость товара, сумму неустойки (пени и штраф), расходы на представителя, гос. пошлину.</a:t>
            </a:r>
          </a:p>
          <a:p>
            <a:pPr marL="285750" lvl="0" indent="-285750">
              <a:buClr>
                <a:srgbClr val="000000"/>
              </a:buClr>
              <a:buFontTx/>
              <a:buChar char="-"/>
              <a:defRPr/>
            </a:pPr>
            <a:r>
              <a:rPr lang="ru-RU" sz="1400" b="1" kern="0" dirty="0">
                <a:solidFill>
                  <a:srgbClr val="000000"/>
                </a:solidFill>
                <a:latin typeface="Arial" panose="020B0604020202020204" pitchFamily="34" charset="0"/>
                <a:cs typeface="Arial" panose="020B0604020202020204" pitchFamily="34" charset="0"/>
                <a:sym typeface="Arial"/>
              </a:rPr>
              <a:t>Довод Заказчика о несоответствии товара не обоснован, т.к. характеристики соответствуют условиям контракта, а регистрационное удостоверение п</a:t>
            </a:r>
            <a:r>
              <a:rPr lang="ru-RU" sz="1400" b="1" dirty="0">
                <a:solidFill>
                  <a:srgbClr val="212121"/>
                </a:solidFill>
                <a:latin typeface="Arial" panose="020B0604020202020204" pitchFamily="34" charset="0"/>
                <a:cs typeface="Arial" panose="020B0604020202020204" pitchFamily="34" charset="0"/>
              </a:rPr>
              <a:t>рямо указывает на то, что оно выдано на медицинское изделие.</a:t>
            </a:r>
          </a:p>
          <a:p>
            <a:pPr marL="285750" lvl="0" indent="-285750">
              <a:buClr>
                <a:srgbClr val="000000"/>
              </a:buClr>
              <a:buFontTx/>
              <a:buChar char="-"/>
              <a:defRPr/>
            </a:pPr>
            <a:r>
              <a:rPr lang="ru-RU" sz="1400" b="1" u="sng" dirty="0">
                <a:solidFill>
                  <a:srgbClr val="212121"/>
                </a:solidFill>
                <a:latin typeface="Arial" panose="020B0604020202020204" pitchFamily="34" charset="0"/>
                <a:cs typeface="Arial" panose="020B0604020202020204" pitchFamily="34" charset="0"/>
              </a:rPr>
              <a:t>Заказчиком не соблюдена процедура отказа от приемки товара </a:t>
            </a:r>
            <a:r>
              <a:rPr lang="ru-RU" sz="1400" b="1" dirty="0">
                <a:solidFill>
                  <a:srgbClr val="212121"/>
                </a:solidFill>
                <a:latin typeface="Arial" panose="020B0604020202020204" pitchFamily="34" charset="0"/>
                <a:cs typeface="Arial" panose="020B0604020202020204" pitchFamily="34" charset="0"/>
              </a:rPr>
              <a:t>и принятия на ответственное хранение.</a:t>
            </a: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49339"/>
            <a:ext cx="3486033" cy="757065"/>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Взыскание стоимости поставленного, но не принятого заказчиком, товара</a:t>
            </a:r>
          </a:p>
        </p:txBody>
      </p:sp>
      <p:pic>
        <p:nvPicPr>
          <p:cNvPr id="2" name="Рисунок 1">
            <a:extLst>
              <a:ext uri="{FF2B5EF4-FFF2-40B4-BE49-F238E27FC236}">
                <a16:creationId xmlns:a16="http://schemas.microsoft.com/office/drawing/2014/main" id="{397A477F-CF9B-BA5B-ACC7-8F8BC46EE65B}"/>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15007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2000" b="1" i="0" u="none" strike="noStrike" kern="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355050"/>
            <a:ext cx="11329850" cy="307777"/>
          </a:xfrm>
          <a:prstGeom prst="rect">
            <a:avLst/>
          </a:prstGeom>
          <a:noFill/>
          <a:ln w="38100">
            <a:solidFill>
              <a:srgbClr val="1EA7EA"/>
            </a:solidFill>
          </a:ln>
        </p:spPr>
        <p:txBody>
          <a:bodyPr wrap="square" rtlCol="0">
            <a:spAutoFit/>
          </a:bodyPr>
          <a:lstStyle/>
          <a:p>
            <a:pPr lvl="0"/>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Решение АС Забайкальского края по делу № </a:t>
            </a:r>
            <a:r>
              <a:rPr lang="ru-RU" sz="1400" dirty="0"/>
              <a:t>А78-11138/2025 </a:t>
            </a:r>
            <a:r>
              <a:rPr lang="ru-RU" sz="1400" kern="0" dirty="0">
                <a:solidFill>
                  <a:srgbClr val="000000"/>
                </a:solidFill>
                <a:cs typeface="Arial"/>
                <a:sym typeface="Arial"/>
              </a:rPr>
              <a:t>от 15.05.2026 </a:t>
            </a:r>
            <a:r>
              <a:rPr kumimoji="0" lang="ru-RU" sz="1400" b="0" i="0" u="none" strike="noStrike" kern="0" cap="none" spc="0" normalizeH="0" baseline="0" noProof="0" dirty="0">
                <a:ln>
                  <a:noFill/>
                </a:ln>
                <a:solidFill>
                  <a:srgbClr val="000000"/>
                </a:solidFill>
                <a:effectLst/>
                <a:uLnTx/>
                <a:uFillTx/>
                <a:latin typeface="Arial"/>
                <a:ea typeface="+mn-ea"/>
                <a:cs typeface="Arial"/>
                <a:sym typeface="Arial"/>
              </a:rPr>
              <a:t>о взыскании стоимости выполненных работ</a:t>
            </a: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1856235"/>
            <a:ext cx="11329850" cy="4401205"/>
          </a:xfrm>
          <a:prstGeom prst="rect">
            <a:avLst/>
          </a:prstGeom>
          <a:noFill/>
          <a:ln w="38100">
            <a:solidFill>
              <a:srgbClr val="1EA7E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Подрядчик обратился с иском о взыскании стоимости выполненных работ, не принятых Заказчиком, не предусмотренных контрактом.</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Подрядчика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285750" lvl="0" indent="-285750">
              <a:buClr>
                <a:srgbClr val="000000"/>
              </a:buClr>
              <a:buFontTx/>
              <a:buChar char="-"/>
              <a:defRPr/>
            </a:pPr>
            <a:r>
              <a:rPr lang="ru-RU" sz="1400" dirty="0">
                <a:solidFill>
                  <a:srgbClr val="212121"/>
                </a:solidFill>
                <a:latin typeface="Arial" panose="020B0604020202020204" pitchFamily="34" charset="0"/>
                <a:cs typeface="Arial" panose="020B0604020202020204" pitchFamily="34" charset="0"/>
              </a:rPr>
              <a:t>Истцом и ответчиком, в лице предыдущего директора, достигнута договоренность в связи с необходимостью проведения работ и использования требуемого объема стройматериалов, </a:t>
            </a:r>
            <a:r>
              <a:rPr lang="ru-RU" sz="1400" u="sng" dirty="0">
                <a:solidFill>
                  <a:srgbClr val="212121"/>
                </a:solidFill>
                <a:latin typeface="Arial" panose="020B0604020202020204" pitchFamily="34" charset="0"/>
                <a:cs typeface="Arial" panose="020B0604020202020204" pitchFamily="34" charset="0"/>
              </a:rPr>
              <a:t>заключить дополнительно </a:t>
            </a:r>
            <a:r>
              <a:rPr lang="ru-RU" sz="1400" dirty="0">
                <a:solidFill>
                  <a:srgbClr val="212121"/>
                </a:solidFill>
                <a:latin typeface="Arial" panose="020B0604020202020204" pitchFamily="34" charset="0"/>
                <a:cs typeface="Arial" panose="020B0604020202020204" pitchFamily="34" charset="0"/>
              </a:rPr>
              <a:t>прямые договоры. Ответчику направлены договор подряда. В подтверждение выполненных работ также были направлены КС-2 и КС-3. </a:t>
            </a:r>
            <a:r>
              <a:rPr lang="ru-RU" sz="1400" u="sng" dirty="0">
                <a:solidFill>
                  <a:srgbClr val="212121"/>
                </a:solidFill>
                <a:latin typeface="Arial" panose="020B0604020202020204" pitchFamily="34" charset="0"/>
                <a:cs typeface="Arial" panose="020B0604020202020204" pitchFamily="34" charset="0"/>
              </a:rPr>
              <a:t>Ответчик в лице нового руководителя отказался от подписания договора и принятия документов для оплаты выполненных работ.</a:t>
            </a:r>
            <a:endParaRPr kumimoji="0" lang="ru-RU" sz="1400" b="0" i="0" u="sng" strike="noStrike" kern="120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Позиция </a:t>
            </a:r>
            <a:r>
              <a:rPr lang="ru-RU" sz="1400" b="1" kern="0" dirty="0">
                <a:solidFill>
                  <a:srgbClr val="000000"/>
                </a:solidFill>
                <a:latin typeface="Arial" panose="020B0604020202020204" pitchFamily="34" charset="0"/>
                <a:cs typeface="Arial" panose="020B0604020202020204" pitchFamily="34" charset="0"/>
              </a:rPr>
              <a:t>Заказчика</a:t>
            </a: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lvl="0">
              <a:buClr>
                <a:srgbClr val="000000"/>
              </a:buClr>
              <a:defRPr/>
            </a:pPr>
            <a:r>
              <a:rPr lang="ru-RU" sz="1400" dirty="0">
                <a:solidFill>
                  <a:srgbClr val="212121"/>
                </a:solidFill>
                <a:latin typeface="Arial" panose="020B0604020202020204" pitchFamily="34" charset="0"/>
                <a:cs typeface="Arial" panose="020B0604020202020204" pitchFamily="34" charset="0"/>
              </a:rPr>
              <a:t>- Недопустимость</a:t>
            </a:r>
            <a:r>
              <a:rPr lang="ru-RU" sz="1400" dirty="0">
                <a:latin typeface="Arial" panose="020B0604020202020204" pitchFamily="34" charset="0"/>
                <a:cs typeface="Arial" panose="020B0604020202020204" pitchFamily="34" charset="0"/>
              </a:rPr>
              <a:t> взыскания указанной истцом задолженности, которая для истца будет являться неосновательным обогащением.</a:t>
            </a: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lvl="0" indent="-285750">
              <a:buClr>
                <a:srgbClr val="000000"/>
              </a:buClr>
              <a:buFontTx/>
              <a:buChar char="-"/>
              <a:defRPr/>
            </a:pPr>
            <a:endPar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lvl="0">
              <a:buClr>
                <a:srgbClr val="000000"/>
              </a:buClr>
              <a:defRPr/>
            </a:pPr>
            <a:r>
              <a:rPr kumimoji="0" lang="ru-RU"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Позиция суда:</a:t>
            </a:r>
          </a:p>
          <a:p>
            <a:pPr marL="285750" indent="-285750">
              <a:buClr>
                <a:srgbClr val="000000"/>
              </a:buClr>
              <a:buFontTx/>
              <a:buChar char="-"/>
              <a:defRPr/>
            </a:pPr>
            <a:r>
              <a:rPr lang="ru-RU" sz="1400" b="1" kern="0" dirty="0">
                <a:solidFill>
                  <a:srgbClr val="000000"/>
                </a:solidFill>
                <a:latin typeface="Arial" panose="020B0604020202020204" pitchFamily="34" charset="0"/>
                <a:cs typeface="Arial" panose="020B0604020202020204" pitchFamily="34" charset="0"/>
                <a:sym typeface="Arial"/>
              </a:rPr>
              <a:t>В исковых требованиях отказать.</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Обстоятельств, допускающих оплату фактически выполненных работ в целях удовлетворения государственных/муниципальных нужд </a:t>
            </a:r>
            <a:r>
              <a:rPr lang="ru-RU" sz="1400" b="1" dirty="0">
                <a:latin typeface="Arial" panose="020B0604020202020204" pitchFamily="34" charset="0"/>
                <a:cs typeface="Arial" panose="020B0604020202020204" pitchFamily="34" charset="0"/>
              </a:rPr>
              <a:t>в отсутствие муниципального контракта</a:t>
            </a:r>
            <a:r>
              <a:rPr lang="ru-RU" sz="1400" dirty="0">
                <a:latin typeface="Arial" panose="020B0604020202020204" pitchFamily="34" charset="0"/>
                <a:cs typeface="Arial" panose="020B0604020202020204" pitchFamily="34" charset="0"/>
              </a:rPr>
              <a:t>, судом не выявлено. Подрядчик также не доказал факта надлежащего выполнения работ (нет подписанных актов, показания </a:t>
            </a:r>
            <a:r>
              <a:rPr lang="ru-RU" sz="1400" dirty="0" err="1">
                <a:latin typeface="Arial" panose="020B0604020202020204" pitchFamily="34" charset="0"/>
                <a:cs typeface="Arial" panose="020B0604020202020204" pitchFamily="34" charset="0"/>
              </a:rPr>
              <a:t>стройнадзора</a:t>
            </a:r>
            <a:r>
              <a:rPr lang="ru-RU" sz="1400" dirty="0">
                <a:latin typeface="Arial" panose="020B0604020202020204" pitchFamily="34" charset="0"/>
                <a:cs typeface="Arial" panose="020B0604020202020204" pitchFamily="34" charset="0"/>
              </a:rPr>
              <a:t> и нового директора).</a:t>
            </a:r>
          </a:p>
          <a:p>
            <a:pPr lvl="0">
              <a:buClr>
                <a:srgbClr val="000000"/>
              </a:buClr>
              <a:defRPr/>
            </a:pPr>
            <a:endParaRPr lang="ru-RU" sz="1400" b="1" dirty="0">
              <a:solidFill>
                <a:srgbClr val="212121"/>
              </a:solidFill>
              <a:latin typeface="Arial" panose="020B0604020202020204" pitchFamily="34" charset="0"/>
              <a:cs typeface="Arial" panose="020B0604020202020204" pitchFamily="34" charset="0"/>
            </a:endParaRPr>
          </a:p>
          <a:p>
            <a:pPr lvl="0">
              <a:buClr>
                <a:srgbClr val="000000"/>
              </a:buClr>
              <a:defRPr/>
            </a:pPr>
            <a:r>
              <a:rPr lang="ru-RU" sz="1400" b="1" dirty="0">
                <a:solidFill>
                  <a:srgbClr val="212121"/>
                </a:solidFill>
                <a:latin typeface="Arial" panose="020B0604020202020204" pitchFamily="34" charset="0"/>
                <a:cs typeface="Arial" panose="020B0604020202020204" pitchFamily="34" charset="0"/>
              </a:rPr>
              <a:t>Вывод: без контракта / дополнительного соглашения к контракту не начинать производство работ. </a:t>
            </a:r>
          </a:p>
          <a:p>
            <a:pPr lvl="0">
              <a:buClr>
                <a:srgbClr val="000000"/>
              </a:buClr>
              <a:defRPr/>
            </a:pPr>
            <a:r>
              <a:rPr lang="ru-RU" sz="1400" b="1" dirty="0">
                <a:solidFill>
                  <a:srgbClr val="212121"/>
                </a:solidFill>
                <a:latin typeface="Arial" panose="020B0604020202020204" pitchFamily="34" charset="0"/>
                <a:cs typeface="Arial" panose="020B0604020202020204" pitchFamily="34" charset="0"/>
              </a:rPr>
              <a:t>Никакие «договоренности» не работают!</a:t>
            </a: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49339"/>
            <a:ext cx="3486033" cy="487789"/>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Взыскание стоимости дополнительных работ</a:t>
            </a:r>
          </a:p>
        </p:txBody>
      </p:sp>
      <p:pic>
        <p:nvPicPr>
          <p:cNvPr id="2" name="Рисунок 1">
            <a:extLst>
              <a:ext uri="{FF2B5EF4-FFF2-40B4-BE49-F238E27FC236}">
                <a16:creationId xmlns:a16="http://schemas.microsoft.com/office/drawing/2014/main" id="{4F4376B2-B591-88CC-5AC7-0D783EC2DB02}"/>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35239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8EBA-9C84-AEB6-8626-304BC9174B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0E4A3-22AD-4BE8-9640-7A22CB8513A1}"/>
              </a:ext>
            </a:extLst>
          </p:cNvPr>
          <p:cNvSpPr txBox="1"/>
          <p:nvPr/>
        </p:nvSpPr>
        <p:spPr>
          <a:xfrm>
            <a:off x="4173411" y="762788"/>
            <a:ext cx="7705073" cy="400110"/>
          </a:xfrm>
          <a:prstGeom prst="rect">
            <a:avLst/>
          </a:prstGeom>
          <a:solidFill>
            <a:schemeClr val="bg1"/>
          </a:solidFill>
          <a:ln w="38100">
            <a:solidFill>
              <a:srgbClr val="1EA7EA"/>
            </a:solidFill>
          </a:ln>
          <a:effectLst>
            <a:outerShdw blurRad="50800" dist="38100" dir="2700000" algn="tl" rotWithShape="0">
              <a:prstClr val="black">
                <a:alpha val="40000"/>
              </a:prstClr>
            </a:outerShdw>
          </a:effectLst>
        </p:spPr>
        <p:txBody>
          <a:bodyPr wrap="square" rtlCol="0">
            <a:spAutoFit/>
          </a:bodyPr>
          <a:lstStyle/>
          <a:p>
            <a:pPr algn="ctr">
              <a:buClr>
                <a:srgbClr val="000000"/>
              </a:buClr>
              <a:defRPr/>
            </a:pPr>
            <a:r>
              <a:rPr lang="ru-RU" sz="2000" b="1" kern="0" dirty="0">
                <a:latin typeface="Arial" panose="020B0604020202020204" pitchFamily="34" charset="0"/>
                <a:cs typeface="Arial" panose="020B0604020202020204" pitchFamily="34" charset="0"/>
                <a:sym typeface="Arial"/>
              </a:rPr>
              <a:t>44-ФЗ: судебная практика АС Забайкальского края</a:t>
            </a:r>
          </a:p>
        </p:txBody>
      </p:sp>
      <p:sp>
        <p:nvSpPr>
          <p:cNvPr id="5" name="TextBox 4">
            <a:extLst>
              <a:ext uri="{FF2B5EF4-FFF2-40B4-BE49-F238E27FC236}">
                <a16:creationId xmlns:a16="http://schemas.microsoft.com/office/drawing/2014/main" id="{2B324813-B3CD-3D09-3604-84F6CC23A5C0}"/>
              </a:ext>
            </a:extLst>
          </p:cNvPr>
          <p:cNvSpPr txBox="1"/>
          <p:nvPr/>
        </p:nvSpPr>
        <p:spPr>
          <a:xfrm>
            <a:off x="548634" y="1260921"/>
            <a:ext cx="11329850" cy="1169551"/>
          </a:xfrm>
          <a:prstGeom prst="rect">
            <a:avLst/>
          </a:prstGeom>
          <a:noFill/>
          <a:ln w="38100">
            <a:solidFill>
              <a:srgbClr val="1EA7EA"/>
            </a:solidFill>
          </a:ln>
        </p:spPr>
        <p:txBody>
          <a:bodyPr wrap="square" rtlCol="0">
            <a:spAutoFit/>
          </a:bodyPr>
          <a:lstStyle/>
          <a:p>
            <a:pPr lvl="0"/>
            <a:r>
              <a:rPr lang="ru-RU" sz="1400" kern="0" dirty="0">
                <a:solidFill>
                  <a:srgbClr val="000000"/>
                </a:solidFill>
                <a:latin typeface="Arial" panose="020B0604020202020204" pitchFamily="34" charset="0"/>
                <a:cs typeface="Arial" panose="020B0604020202020204" pitchFamily="34" charset="0"/>
                <a:sym typeface="Arial"/>
              </a:rPr>
              <a:t>Решение АС Забайкальского края по делу № </a:t>
            </a:r>
            <a:r>
              <a:rPr lang="ru-RU" sz="1400" dirty="0">
                <a:solidFill>
                  <a:srgbClr val="212121"/>
                </a:solidFill>
                <a:latin typeface="Arial" panose="020B0604020202020204" pitchFamily="34" charset="0"/>
                <a:cs typeface="Arial" panose="020B0604020202020204" pitchFamily="34" charset="0"/>
              </a:rPr>
              <a:t>А78-5805/2025 </a:t>
            </a:r>
            <a:r>
              <a:rPr lang="ru-RU" sz="1400" kern="0" dirty="0">
                <a:solidFill>
                  <a:srgbClr val="000000"/>
                </a:solidFill>
                <a:latin typeface="Arial" panose="020B0604020202020204" pitchFamily="34" charset="0"/>
                <a:cs typeface="Arial" panose="020B0604020202020204" pitchFamily="34" charset="0"/>
                <a:sym typeface="Arial"/>
              </a:rPr>
              <a:t>от 14.04.2026 </a:t>
            </a:r>
            <a:r>
              <a:rPr lang="ru-RU" sz="1400" dirty="0">
                <a:latin typeface="Arial" panose="020B0604020202020204" pitchFamily="34" charset="0"/>
                <a:cs typeface="Arial" panose="020B0604020202020204" pitchFamily="34" charset="0"/>
              </a:rPr>
              <a:t>о признании недействительными с момента принятия правового акта отдельных положений распоряжения Правительства Забайкальского края </a:t>
            </a:r>
            <a:r>
              <a:rPr lang="ru-RU" sz="1400" b="1" dirty="0">
                <a:latin typeface="Arial" panose="020B0604020202020204" pitchFamily="34" charset="0"/>
                <a:cs typeface="Arial" panose="020B0604020202020204" pitchFamily="34" charset="0"/>
              </a:rPr>
              <a:t>от 31.07.2025 </a:t>
            </a:r>
            <a:r>
              <a:rPr lang="ru-RU" sz="1400" dirty="0">
                <a:latin typeface="Arial" panose="020B0604020202020204" pitchFamily="34" charset="0"/>
                <a:cs typeface="Arial" panose="020B0604020202020204" pitchFamily="34" charset="0"/>
              </a:rPr>
              <a:t>№311-р, касающиеся возможности установления авансирования в размере до 50 % от стоимости этапа государственного контракта от </a:t>
            </a:r>
            <a:r>
              <a:rPr lang="ru-RU" sz="1400" b="1" dirty="0">
                <a:latin typeface="Arial" panose="020B0604020202020204" pitchFamily="34" charset="0"/>
                <a:cs typeface="Arial" panose="020B0604020202020204" pitchFamily="34" charset="0"/>
              </a:rPr>
              <a:t>30.04.2025</a:t>
            </a:r>
            <a:r>
              <a:rPr lang="ru-RU" sz="1400" dirty="0">
                <a:latin typeface="Arial" panose="020B0604020202020204" pitchFamily="34" charset="0"/>
                <a:cs typeface="Arial" panose="020B0604020202020204" pitchFamily="34" charset="0"/>
              </a:rPr>
              <a:t> № 9616 на выполнение работ по капитальному ремонту помещений (закупка № 0391200025825000010) – по иску Прокуратуры Забайкальского края.</a:t>
            </a:r>
            <a:endParaRPr lang="ru-RU" sz="1400" kern="0" dirty="0">
              <a:solidFill>
                <a:srgbClr val="00000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7B6A17DC-4B64-0963-F637-AD117DCF7367}"/>
              </a:ext>
            </a:extLst>
          </p:cNvPr>
          <p:cNvSpPr txBox="1"/>
          <p:nvPr/>
        </p:nvSpPr>
        <p:spPr>
          <a:xfrm>
            <a:off x="548634" y="2526042"/>
            <a:ext cx="11329850" cy="4185761"/>
          </a:xfrm>
          <a:prstGeom prst="rect">
            <a:avLst/>
          </a:prstGeom>
          <a:noFill/>
          <a:ln w="38100">
            <a:solidFill>
              <a:srgbClr val="1EA7EA"/>
            </a:solidFill>
          </a:ln>
        </p:spPr>
        <p:txBody>
          <a:bodyPr wrap="square" rtlCol="0">
            <a:spAutoFit/>
          </a:bodyPr>
          <a:lstStyle/>
          <a:p>
            <a:pPr lvl="0">
              <a:buClr>
                <a:srgbClr val="000000"/>
              </a:buClr>
              <a:defRPr/>
            </a:pPr>
            <a:r>
              <a:rPr lang="ru-RU" sz="1400" b="1" kern="0" dirty="0">
                <a:latin typeface="Arial" panose="020B0604020202020204" pitchFamily="34" charset="0"/>
                <a:cs typeface="Arial" panose="020B0604020202020204" pitchFamily="34" charset="0"/>
              </a:rPr>
              <a:t>Позиция прокуратуры:</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Указанная органам исполнительной власти края причина увеличения аванса с 5% до 50%  </a:t>
            </a:r>
            <a:r>
              <a:rPr lang="ru-RU" sz="1400" b="1" u="sng" dirty="0">
                <a:latin typeface="Arial" panose="020B0604020202020204" pitchFamily="34" charset="0"/>
                <a:cs typeface="Arial" panose="020B0604020202020204" pitchFamily="34" charset="0"/>
              </a:rPr>
              <a:t>не свидетельствует </a:t>
            </a:r>
            <a:r>
              <a:rPr lang="ru-RU" sz="1400" dirty="0">
                <a:latin typeface="Arial" panose="020B0604020202020204" pitchFamily="34" charset="0"/>
                <a:cs typeface="Arial" panose="020B0604020202020204" pitchFamily="34" charset="0"/>
              </a:rPr>
              <a:t>о наличии независящих от сторон контракта обстоятельств, влекущих невозможность его исполнения. Издание распоряжения создало ограничение конкуренции. </a:t>
            </a:r>
            <a:r>
              <a:rPr lang="ru-RU" sz="1400" b="1" dirty="0">
                <a:latin typeface="Arial" panose="020B0604020202020204" pitchFamily="34" charset="0"/>
                <a:cs typeface="Arial" panose="020B0604020202020204" pitchFamily="34" charset="0"/>
              </a:rPr>
              <a:t>Позиция прокуратуры поддержана ФАС России.</a:t>
            </a:r>
          </a:p>
          <a:p>
            <a:pPr lvl="0">
              <a:buClr>
                <a:srgbClr val="000000"/>
              </a:buClr>
              <a:defRPr/>
            </a:pPr>
            <a:r>
              <a:rPr lang="ru-RU" sz="1400" b="1" dirty="0">
                <a:latin typeface="Arial" panose="020B0604020202020204" pitchFamily="34" charset="0"/>
                <a:cs typeface="Arial" panose="020B0604020202020204" pitchFamily="34" charset="0"/>
              </a:rPr>
              <a:t>Позиция Правительства края:</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Изменение существенных условий контракта осуществляется с соблюдением положений ч. 1.3-1.6 ст. 95 Закона № 44-ФЗ на основании решения высшего исполнительного органа субъекта Российской Федерации согласно ч. 65.1 ст. 112 Закона № 44-ФЗ.</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Распоряжение издано уполномоченным ОИВ, в соответствии с ПП РФ от 13.05.2025 № 638. </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Наличие распоряжения не обязывает стороны контракта изменять существенные условия.</a:t>
            </a:r>
          </a:p>
          <a:p>
            <a:pPr marL="285750" lvl="0" indent="-285750">
              <a:buClr>
                <a:srgbClr val="000000"/>
              </a:buClr>
              <a:buFontTx/>
              <a:buChar char="-"/>
              <a:defRPr/>
            </a:pPr>
            <a:r>
              <a:rPr lang="ru-RU" sz="1400" dirty="0">
                <a:latin typeface="Arial" panose="020B0604020202020204" pitchFamily="34" charset="0"/>
                <a:cs typeface="Arial" panose="020B0604020202020204" pitchFamily="34" charset="0"/>
              </a:rPr>
              <a:t>Протест Прокуратуры на Распоряжение был отклонен.</a:t>
            </a:r>
          </a:p>
          <a:p>
            <a:pPr lvl="0">
              <a:buClr>
                <a:srgbClr val="000000"/>
              </a:buClr>
              <a:defRPr/>
            </a:pPr>
            <a:endParaRPr lang="ru-RU" sz="1400" b="1" kern="0" dirty="0">
              <a:latin typeface="Arial" panose="020B0604020202020204" pitchFamily="34" charset="0"/>
              <a:cs typeface="Arial" panose="020B0604020202020204" pitchFamily="34" charset="0"/>
            </a:endParaRPr>
          </a:p>
          <a:p>
            <a:pPr lvl="0">
              <a:buClr>
                <a:srgbClr val="000000"/>
              </a:buClr>
              <a:defRPr/>
            </a:pPr>
            <a:r>
              <a:rPr lang="ru-RU" sz="1400" b="1" kern="0" dirty="0">
                <a:latin typeface="Arial" panose="020B0604020202020204" pitchFamily="34" charset="0"/>
                <a:cs typeface="Arial" panose="020B0604020202020204" pitchFamily="34" charset="0"/>
                <a:sym typeface="Arial"/>
              </a:rPr>
              <a:t>Позиция суда:</a:t>
            </a:r>
          </a:p>
          <a:p>
            <a:pPr marL="285750" indent="-285750">
              <a:buClr>
                <a:srgbClr val="000000"/>
              </a:buClr>
              <a:buFontTx/>
              <a:buChar char="-"/>
              <a:defRPr/>
            </a:pPr>
            <a:r>
              <a:rPr lang="ru-RU" sz="1400" b="1" kern="0" dirty="0">
                <a:latin typeface="Arial" panose="020B0604020202020204" pitchFamily="34" charset="0"/>
                <a:cs typeface="Arial" panose="020B0604020202020204" pitchFamily="34" charset="0"/>
                <a:sym typeface="Arial"/>
              </a:rPr>
              <a:t>Исковые требования удовлетворить.</a:t>
            </a:r>
          </a:p>
          <a:p>
            <a:pPr marL="285750" indent="-285750">
              <a:buClr>
                <a:srgbClr val="000000"/>
              </a:buClr>
              <a:buFontTx/>
              <a:buChar char="-"/>
              <a:defRPr/>
            </a:pPr>
            <a:r>
              <a:rPr lang="ru-RU" sz="1400" i="1" dirty="0">
                <a:latin typeface="Arial" panose="020B0604020202020204" pitchFamily="34" charset="0"/>
                <a:cs typeface="Arial" panose="020B0604020202020204" pitchFamily="34" charset="0"/>
              </a:rPr>
              <a:t>«Изменение обстоятельств признается существенным, когда они изменились настолько, что, если бы стороны могли это разумно предвидеть, договор вообще не был бы ими заключен или был бы заключен на значительно отличающихся условиях.».</a:t>
            </a:r>
          </a:p>
          <a:p>
            <a:pPr marL="285750" indent="-285750">
              <a:buClr>
                <a:srgbClr val="000000"/>
              </a:buClr>
              <a:buFontTx/>
              <a:buChar char="-"/>
              <a:defRPr/>
            </a:pPr>
            <a:r>
              <a:rPr lang="ru-RU" sz="1400" dirty="0">
                <a:latin typeface="Arial" panose="020B0604020202020204" pitchFamily="34" charset="0"/>
                <a:cs typeface="Arial" panose="020B0604020202020204" pitchFamily="34" charset="0"/>
              </a:rPr>
              <a:t>Указанные подрядчиком обстоятельства, как то поставка необходимого вентиляционного оборудования только по 100% предоплате, </a:t>
            </a:r>
            <a:r>
              <a:rPr lang="ru-RU" sz="1400" b="1" dirty="0">
                <a:latin typeface="Arial" panose="020B0604020202020204" pitchFamily="34" charset="0"/>
                <a:cs typeface="Arial" panose="020B0604020202020204" pitchFamily="34" charset="0"/>
              </a:rPr>
              <a:t>не является обстоятельством</a:t>
            </a:r>
            <a:r>
              <a:rPr lang="ru-RU" sz="1400" dirty="0">
                <a:latin typeface="Arial" panose="020B0604020202020204" pitchFamily="34" charset="0"/>
                <a:cs typeface="Arial" panose="020B0604020202020204" pitchFamily="34" charset="0"/>
              </a:rPr>
              <a:t>, влекущим невозможность исполнения контракта. Подрядчик мог и должен был оценить все риски решения об участии в закупке, в том числе изменение контрагентами условий поставки материалов                        ( = предпринимательские риски, сопутствующие осуществлению коммерческой деятельности).</a:t>
            </a:r>
            <a:endParaRPr lang="ru-RU" sz="1400" i="1"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685906A4-83BC-FF5A-9BDC-092DCC3C99FE}"/>
              </a:ext>
            </a:extLst>
          </p:cNvPr>
          <p:cNvSpPr/>
          <p:nvPr/>
        </p:nvSpPr>
        <p:spPr>
          <a:xfrm>
            <a:off x="548634" y="749340"/>
            <a:ext cx="3486033" cy="413558"/>
          </a:xfrm>
          <a:prstGeom prst="rect">
            <a:avLst/>
          </a:prstGeom>
          <a:solidFill>
            <a:srgbClr val="EA58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ru-RU" sz="1400" b="1" kern="0" dirty="0">
                <a:solidFill>
                  <a:schemeClr val="bg1"/>
                </a:solidFill>
                <a:latin typeface="Arial" panose="020B0604020202020204" pitchFamily="34" charset="0"/>
                <a:cs typeface="Arial" panose="020B0604020202020204" pitchFamily="34" charset="0"/>
                <a:sym typeface="Arial"/>
              </a:rPr>
              <a:t>Изменение существенных условий контракта по ч. 65.1 ст. 112 </a:t>
            </a:r>
          </a:p>
        </p:txBody>
      </p:sp>
      <p:pic>
        <p:nvPicPr>
          <p:cNvPr id="2" name="Рисунок 1">
            <a:extLst>
              <a:ext uri="{FF2B5EF4-FFF2-40B4-BE49-F238E27FC236}">
                <a16:creationId xmlns:a16="http://schemas.microsoft.com/office/drawing/2014/main" id="{236CA507-E54C-2E84-47EE-ED7CA3EB9C39}"/>
              </a:ext>
            </a:extLst>
          </p:cNvPr>
          <p:cNvPicPr>
            <a:picLocks noChangeAspect="1"/>
          </p:cNvPicPr>
          <p:nvPr/>
        </p:nvPicPr>
        <p:blipFill>
          <a:blip r:embed="rId2"/>
          <a:stretch>
            <a:fillRect/>
          </a:stretch>
        </p:blipFill>
        <p:spPr>
          <a:xfrm>
            <a:off x="406610" y="376654"/>
            <a:ext cx="1816765" cy="237765"/>
          </a:xfrm>
          <a:prstGeom prst="rect">
            <a:avLst/>
          </a:prstGeom>
        </p:spPr>
      </p:pic>
    </p:spTree>
    <p:extLst>
      <p:ext uri="{BB962C8B-B14F-4D97-AF65-F5344CB8AC3E}">
        <p14:creationId xmlns:p14="http://schemas.microsoft.com/office/powerpoint/2010/main" val="25417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F4D50-D594-7EE0-7EBC-BEAD844B48DC}"/>
            </a:ext>
          </a:extLst>
        </p:cNvPr>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6CCC7C94-78C0-369B-844B-CB443BC07FF6}"/>
              </a:ext>
            </a:extLst>
          </p:cNvPr>
          <p:cNvSpPr/>
          <p:nvPr/>
        </p:nvSpPr>
        <p:spPr>
          <a:xfrm>
            <a:off x="10436997" y="924865"/>
            <a:ext cx="1405257" cy="369332"/>
          </a:xfrm>
          <a:prstGeom prst="rect">
            <a:avLst/>
          </a:prstGeom>
          <a:solidFill>
            <a:schemeClr val="accent2"/>
          </a:solidFill>
          <a:ln w="38100">
            <a:solidFill>
              <a:srgbClr val="E97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latin typeface="Arial" panose="020B0604020202020204" pitchFamily="34" charset="0"/>
                <a:cs typeface="Arial" panose="020B0604020202020204" pitchFamily="34" charset="0"/>
              </a:rPr>
              <a:t>Проблема</a:t>
            </a:r>
            <a:endParaRPr lang="ru-RU"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BBE5CF24-705C-2761-A9AC-2CCF3695CE80}"/>
              </a:ext>
            </a:extLst>
          </p:cNvPr>
          <p:cNvSpPr/>
          <p:nvPr/>
        </p:nvSpPr>
        <p:spPr>
          <a:xfrm>
            <a:off x="406607" y="2175447"/>
            <a:ext cx="4207725" cy="584775"/>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Вариант 1. Только один российский, все остальные китайские</a:t>
            </a:r>
          </a:p>
        </p:txBody>
      </p:sp>
      <p:sp>
        <p:nvSpPr>
          <p:cNvPr id="2" name="TextBox 1">
            <a:extLst>
              <a:ext uri="{FF2B5EF4-FFF2-40B4-BE49-F238E27FC236}">
                <a16:creationId xmlns:a16="http://schemas.microsoft.com/office/drawing/2014/main" id="{5A60FD87-6B2C-C5B3-0B84-BC12365DDFE8}"/>
              </a:ext>
            </a:extLst>
          </p:cNvPr>
          <p:cNvSpPr txBox="1"/>
          <p:nvPr/>
        </p:nvSpPr>
        <p:spPr>
          <a:xfrm>
            <a:off x="7872307" y="928183"/>
            <a:ext cx="2039112" cy="369332"/>
          </a:xfrm>
          <a:prstGeom prst="rect">
            <a:avLst/>
          </a:prstGeom>
          <a:solidFill>
            <a:schemeClr val="accent2"/>
          </a:solidFill>
          <a:ln w="38100">
            <a:solidFill>
              <a:srgbClr val="ED7D31"/>
            </a:solidFill>
          </a:ln>
        </p:spPr>
        <p:txBody>
          <a:bodyPr wrap="square" rtlCol="0">
            <a:spAutoFit/>
          </a:bodyPr>
          <a:lstStyle/>
          <a:p>
            <a:pPr algn="ctr"/>
            <a:r>
              <a:rPr lang="ru-RU" dirty="0" err="1">
                <a:solidFill>
                  <a:schemeClr val="bg1"/>
                </a:solidFill>
                <a:latin typeface="Arial" panose="020B0604020202020204" pitchFamily="34" charset="0"/>
                <a:cs typeface="Arial" panose="020B0604020202020204" pitchFamily="34" charset="0"/>
              </a:rPr>
              <a:t>пп</a:t>
            </a:r>
            <a:r>
              <a:rPr lang="ru-RU" dirty="0">
                <a:solidFill>
                  <a:schemeClr val="bg1"/>
                </a:solidFill>
                <a:latin typeface="Arial" panose="020B0604020202020204" pitchFamily="34" charset="0"/>
                <a:cs typeface="Arial" panose="020B0604020202020204" pitchFamily="34" charset="0"/>
              </a:rPr>
              <a:t>. «а» п.5</a:t>
            </a:r>
          </a:p>
        </p:txBody>
      </p:sp>
      <p:pic>
        <p:nvPicPr>
          <p:cNvPr id="5" name="Рисунок 4">
            <a:extLst>
              <a:ext uri="{FF2B5EF4-FFF2-40B4-BE49-F238E27FC236}">
                <a16:creationId xmlns:a16="http://schemas.microsoft.com/office/drawing/2014/main" id="{0869A1DB-340D-291B-D5BB-4FE5B46BB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0" y="405209"/>
            <a:ext cx="1822136" cy="234325"/>
          </a:xfrm>
          <a:prstGeom prst="rect">
            <a:avLst/>
          </a:prstGeom>
        </p:spPr>
      </p:pic>
      <p:sp>
        <p:nvSpPr>
          <p:cNvPr id="7" name="TextBox 6">
            <a:extLst>
              <a:ext uri="{FF2B5EF4-FFF2-40B4-BE49-F238E27FC236}">
                <a16:creationId xmlns:a16="http://schemas.microsoft.com/office/drawing/2014/main" id="{A30038A3-5C51-9B25-2BA4-BC8CB32DB24F}"/>
              </a:ext>
            </a:extLst>
          </p:cNvPr>
          <p:cNvSpPr txBox="1"/>
          <p:nvPr/>
        </p:nvSpPr>
        <p:spPr>
          <a:xfrm>
            <a:off x="2837213" y="366923"/>
            <a:ext cx="9005041" cy="461665"/>
          </a:xfrm>
          <a:prstGeom prst="rect">
            <a:avLst/>
          </a:prstGeom>
          <a:solidFill>
            <a:schemeClr val="bg1"/>
          </a:solidFill>
          <a:ln>
            <a:solidFill>
              <a:srgbClr val="004065"/>
            </a:solidFill>
          </a:ln>
          <a:effectLst>
            <a:outerShdw blurRad="50800" dist="38100" dir="2700000" algn="tl" rotWithShape="0">
              <a:prstClr val="black">
                <a:alpha val="40000"/>
              </a:prstClr>
            </a:outerShdw>
          </a:effectLst>
        </p:spPr>
        <p:txBody>
          <a:bodyPr wrap="square" rtlCol="0">
            <a:spAutoFit/>
          </a:bodyPr>
          <a:lstStyle/>
          <a:p>
            <a:pPr lvl="0" algn="ctr"/>
            <a:r>
              <a:rPr lang="ru-RU" sz="2400" b="1" dirty="0">
                <a:solidFill>
                  <a:prstClr val="black"/>
                </a:solidFill>
                <a:latin typeface="Arial" panose="020B0604020202020204" pitchFamily="34" charset="0"/>
                <a:cs typeface="Arial" panose="020B0604020202020204" pitchFamily="34" charset="0"/>
              </a:rPr>
              <a:t>Когда </a:t>
            </a:r>
            <a:r>
              <a:rPr lang="ru-RU" sz="2400" b="1" dirty="0">
                <a:solidFill>
                  <a:srgbClr val="00B0F0"/>
                </a:solidFill>
                <a:latin typeface="Arial" panose="020B0604020202020204" pitchFamily="34" charset="0"/>
                <a:cs typeface="Arial" panose="020B0604020202020204" pitchFamily="34" charset="0"/>
              </a:rPr>
              <a:t>запреты</a:t>
            </a:r>
            <a:r>
              <a:rPr lang="ru-RU" sz="2400" b="1" dirty="0">
                <a:solidFill>
                  <a:prstClr val="black"/>
                </a:solidFill>
                <a:latin typeface="Arial" panose="020B0604020202020204" pitchFamily="34" charset="0"/>
                <a:cs typeface="Arial" panose="020B0604020202020204" pitchFamily="34" charset="0"/>
              </a:rPr>
              <a:t> могут не применяться? (ред. от 19.06)</a:t>
            </a:r>
          </a:p>
        </p:txBody>
      </p:sp>
      <p:sp>
        <p:nvSpPr>
          <p:cNvPr id="9" name="TextBox 8">
            <a:extLst>
              <a:ext uri="{FF2B5EF4-FFF2-40B4-BE49-F238E27FC236}">
                <a16:creationId xmlns:a16="http://schemas.microsoft.com/office/drawing/2014/main" id="{73313B38-7760-C56F-5A13-EF5C18668679}"/>
              </a:ext>
            </a:extLst>
          </p:cNvPr>
          <p:cNvSpPr txBox="1"/>
          <p:nvPr/>
        </p:nvSpPr>
        <p:spPr>
          <a:xfrm>
            <a:off x="509409" y="1451746"/>
            <a:ext cx="11173179" cy="369332"/>
          </a:xfrm>
          <a:prstGeom prst="rect">
            <a:avLst/>
          </a:prstGeom>
          <a:noFill/>
          <a:ln w="38100">
            <a:solidFill>
              <a:srgbClr val="0070C0"/>
            </a:solidFill>
          </a:ln>
        </p:spPr>
        <p:txBody>
          <a:bodyPr wrap="square">
            <a:spAutoFit/>
          </a:bodyPr>
          <a:lstStyle/>
          <a:p>
            <a:pPr algn="ctr"/>
            <a:r>
              <a:rPr lang="ru-RU" dirty="0">
                <a:latin typeface="Arial" panose="020B0604020202020204" pitchFamily="34" charset="0"/>
                <a:cs typeface="Arial" panose="020B0604020202020204" pitchFamily="34" charset="0"/>
              </a:rPr>
              <a:t>Заказчик изучил рынок и выявил, что ООЗ соответствует несколько товаров, но</a:t>
            </a:r>
          </a:p>
        </p:txBody>
      </p:sp>
      <p:sp>
        <p:nvSpPr>
          <p:cNvPr id="10" name="Прямоугольник 9">
            <a:extLst>
              <a:ext uri="{FF2B5EF4-FFF2-40B4-BE49-F238E27FC236}">
                <a16:creationId xmlns:a16="http://schemas.microsoft.com/office/drawing/2014/main" id="{AB3DBB90-F36E-2C2B-1A0C-CD327810EFF4}"/>
              </a:ext>
            </a:extLst>
          </p:cNvPr>
          <p:cNvSpPr/>
          <p:nvPr/>
        </p:nvSpPr>
        <p:spPr>
          <a:xfrm>
            <a:off x="406607" y="3402798"/>
            <a:ext cx="4207723" cy="1077218"/>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Формально – проблемы нет. Оснований для получения разрешения в МПТ нет, описываем российским товар и закупаем его. Но практика разная</a:t>
            </a:r>
          </a:p>
        </p:txBody>
      </p:sp>
      <p:sp>
        <p:nvSpPr>
          <p:cNvPr id="3" name="Прямоугольник 2">
            <a:extLst>
              <a:ext uri="{FF2B5EF4-FFF2-40B4-BE49-F238E27FC236}">
                <a16:creationId xmlns:a16="http://schemas.microsoft.com/office/drawing/2014/main" id="{4490D977-816E-EA4C-30C9-5998C84AE694}"/>
              </a:ext>
            </a:extLst>
          </p:cNvPr>
          <p:cNvSpPr/>
          <p:nvPr/>
        </p:nvSpPr>
        <p:spPr>
          <a:xfrm>
            <a:off x="5010803" y="2113885"/>
            <a:ext cx="3339997" cy="830997"/>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Вариант 2. Только один белорусский, все остальные китайские</a:t>
            </a:r>
          </a:p>
        </p:txBody>
      </p:sp>
      <p:sp>
        <p:nvSpPr>
          <p:cNvPr id="6" name="Прямоугольник 5">
            <a:extLst>
              <a:ext uri="{FF2B5EF4-FFF2-40B4-BE49-F238E27FC236}">
                <a16:creationId xmlns:a16="http://schemas.microsoft.com/office/drawing/2014/main" id="{CD5B4055-412D-901A-DEFC-9B00728D07A0}"/>
              </a:ext>
            </a:extLst>
          </p:cNvPr>
          <p:cNvSpPr/>
          <p:nvPr/>
        </p:nvSpPr>
        <p:spPr>
          <a:xfrm>
            <a:off x="8611803" y="2406061"/>
            <a:ext cx="3070785" cy="338554"/>
          </a:xfrm>
          <a:prstGeom prst="rect">
            <a:avLst/>
          </a:prstGeom>
          <a:ln w="38100">
            <a:solidFill>
              <a:srgbClr val="0070C0"/>
            </a:solidFill>
          </a:ln>
        </p:spPr>
        <p:txBody>
          <a:bodyPr wrap="square">
            <a:spAutoFit/>
          </a:bodyPr>
          <a:lstStyle/>
          <a:p>
            <a:r>
              <a:rPr lang="ru-RU" sz="1600" dirty="0">
                <a:latin typeface="Arial" panose="020B0604020202020204" pitchFamily="34" charset="0"/>
                <a:cs typeface="Arial" panose="020B0604020202020204" pitchFamily="34" charset="0"/>
              </a:rPr>
              <a:t>Вариант 3. Все китайские</a:t>
            </a:r>
          </a:p>
        </p:txBody>
      </p:sp>
      <p:sp>
        <p:nvSpPr>
          <p:cNvPr id="8" name="Стрелка: вправо 7">
            <a:extLst>
              <a:ext uri="{FF2B5EF4-FFF2-40B4-BE49-F238E27FC236}">
                <a16:creationId xmlns:a16="http://schemas.microsoft.com/office/drawing/2014/main" id="{41C9CA64-84D1-91E1-D7AA-21980E5A08A7}"/>
              </a:ext>
            </a:extLst>
          </p:cNvPr>
          <p:cNvSpPr/>
          <p:nvPr/>
        </p:nvSpPr>
        <p:spPr>
          <a:xfrm>
            <a:off x="9845210" y="997298"/>
            <a:ext cx="657997" cy="2697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a:extLst>
              <a:ext uri="{FF2B5EF4-FFF2-40B4-BE49-F238E27FC236}">
                <a16:creationId xmlns:a16="http://schemas.microsoft.com/office/drawing/2014/main" id="{C11C91A1-C582-DD4A-BDD3-3D25957252C6}"/>
              </a:ext>
            </a:extLst>
          </p:cNvPr>
          <p:cNvSpPr/>
          <p:nvPr/>
        </p:nvSpPr>
        <p:spPr>
          <a:xfrm>
            <a:off x="2078669" y="2878310"/>
            <a:ext cx="863600" cy="406400"/>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D9A9F94C-A474-529D-89E3-4727204465C8}"/>
              </a:ext>
            </a:extLst>
          </p:cNvPr>
          <p:cNvSpPr/>
          <p:nvPr/>
        </p:nvSpPr>
        <p:spPr>
          <a:xfrm>
            <a:off x="5010803" y="3605762"/>
            <a:ext cx="3339997" cy="3046988"/>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В соответствии с частью 1.1 статьи 33 в ООЗ указываются характеристики товара российского происхождения.</a:t>
            </a:r>
          </a:p>
          <a:p>
            <a:pPr algn="ctr"/>
            <a:r>
              <a:rPr lang="ru-RU" sz="1600" dirty="0">
                <a:latin typeface="Arial" panose="020B0604020202020204" pitchFamily="34" charset="0"/>
                <a:cs typeface="Arial" panose="020B0604020202020204" pitchFamily="34" charset="0"/>
              </a:rPr>
              <a:t>Если российский товар отсутствует – это повод направить обращение в МПТ.</a:t>
            </a:r>
          </a:p>
          <a:p>
            <a:pPr algn="ctr"/>
            <a:r>
              <a:rPr lang="ru-RU" sz="1600" dirty="0">
                <a:latin typeface="Arial" panose="020B0604020202020204" pitchFamily="34" charset="0"/>
                <a:cs typeface="Arial" panose="020B0604020202020204" pitchFamily="34" charset="0"/>
              </a:rPr>
              <a:t>На практике в описанном случае МПТ может отказать в согласовании.</a:t>
            </a:r>
          </a:p>
          <a:p>
            <a:pPr algn="ctr"/>
            <a:r>
              <a:rPr lang="ru-RU" sz="1600" dirty="0">
                <a:latin typeface="Arial" panose="020B0604020202020204" pitchFamily="34" charset="0"/>
                <a:cs typeface="Arial" panose="020B0604020202020204" pitchFamily="34" charset="0"/>
              </a:rPr>
              <a:t>Выход – обжаловать решение МПТ</a:t>
            </a:r>
            <a:endParaRPr lang="ru-RU"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62D2BCD-AE6B-050C-8FA8-879B47757984}"/>
              </a:ext>
            </a:extLst>
          </p:cNvPr>
          <p:cNvSpPr txBox="1"/>
          <p:nvPr/>
        </p:nvSpPr>
        <p:spPr>
          <a:xfrm>
            <a:off x="406607" y="4621391"/>
            <a:ext cx="4207723" cy="1785104"/>
          </a:xfrm>
          <a:prstGeom prst="rect">
            <a:avLst/>
          </a:prstGeom>
          <a:noFill/>
          <a:ln w="38100">
            <a:solidFill>
              <a:srgbClr val="E97132"/>
            </a:solidFill>
          </a:ln>
        </p:spPr>
        <p:txBody>
          <a:bodyPr wrap="square">
            <a:spAutoFit/>
          </a:bodyPr>
          <a:lstStyle/>
          <a:p>
            <a:r>
              <a:rPr lang="ru-RU" sz="1100" dirty="0">
                <a:latin typeface="Arial" panose="020B0604020202020204" pitchFamily="34" charset="0"/>
                <a:cs typeface="Arial" panose="020B0604020202020204" pitchFamily="34" charset="0"/>
              </a:rPr>
              <a:t>Общее письмо – Письмо ФАС России от 21 марта 2025 г. N 28/26176/25</a:t>
            </a:r>
            <a:br>
              <a:rPr lang="ru-RU" sz="1100" dirty="0">
                <a:latin typeface="Arial" panose="020B0604020202020204" pitchFamily="34" charset="0"/>
                <a:cs typeface="Arial" panose="020B0604020202020204" pitchFamily="34" charset="0"/>
              </a:rPr>
            </a:br>
            <a:r>
              <a:rPr lang="ru-RU" sz="1100" dirty="0">
                <a:latin typeface="Arial" panose="020B0604020202020204" pitchFamily="34" charset="0"/>
                <a:cs typeface="Arial" panose="020B0604020202020204" pitchFamily="34" charset="0"/>
              </a:rPr>
              <a:t>Решение 18 ААС от 29.05.2026 г. по делу № А76-34151/2025 </a:t>
            </a:r>
            <a:r>
              <a:rPr lang="ru-RU" sz="1100" dirty="0">
                <a:solidFill>
                  <a:schemeClr val="accent4">
                    <a:lumMod val="75000"/>
                  </a:schemeClr>
                </a:solidFill>
                <a:latin typeface="Arial" panose="020B0604020202020204" pitchFamily="34" charset="0"/>
                <a:cs typeface="Arial" panose="020B0604020202020204" pitchFamily="34" charset="0"/>
              </a:rPr>
              <a:t>Письмо ФАС России №28/37252/26 от 20.04.2026 - действующим законодательством Российской Федерации в сфере закупок не предусмотрена обязанность заказчика формировать описание объекта закупки таким образом, чтобы по совокупности характеристик подходило как минимум два производителя, сведения о продукции которых содержатся в реестре промышленной продукции</a:t>
            </a:r>
          </a:p>
        </p:txBody>
      </p:sp>
      <p:sp>
        <p:nvSpPr>
          <p:cNvPr id="16" name="Стрелка: вниз 15">
            <a:extLst>
              <a:ext uri="{FF2B5EF4-FFF2-40B4-BE49-F238E27FC236}">
                <a16:creationId xmlns:a16="http://schemas.microsoft.com/office/drawing/2014/main" id="{EF694E78-2BDC-328C-E72F-BF3B2807000B}"/>
              </a:ext>
            </a:extLst>
          </p:cNvPr>
          <p:cNvSpPr/>
          <p:nvPr/>
        </p:nvSpPr>
        <p:spPr>
          <a:xfrm>
            <a:off x="6359067" y="3097061"/>
            <a:ext cx="863600" cy="406400"/>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a:extLst>
              <a:ext uri="{FF2B5EF4-FFF2-40B4-BE49-F238E27FC236}">
                <a16:creationId xmlns:a16="http://schemas.microsoft.com/office/drawing/2014/main" id="{DA0AEF3F-3996-FB06-EB5A-6EAB44855BB9}"/>
              </a:ext>
            </a:extLst>
          </p:cNvPr>
          <p:cNvSpPr/>
          <p:nvPr/>
        </p:nvSpPr>
        <p:spPr>
          <a:xfrm>
            <a:off x="9742408" y="3093697"/>
            <a:ext cx="863600" cy="406400"/>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B17B5058-D08E-7D30-4A09-08B1666550EB}"/>
              </a:ext>
            </a:extLst>
          </p:cNvPr>
          <p:cNvSpPr/>
          <p:nvPr/>
        </p:nvSpPr>
        <p:spPr>
          <a:xfrm>
            <a:off x="8611800" y="3796312"/>
            <a:ext cx="3104655" cy="584775"/>
          </a:xfrm>
          <a:prstGeom prst="rect">
            <a:avLst/>
          </a:prstGeom>
          <a:ln w="38100">
            <a:solidFill>
              <a:srgbClr val="0070C0"/>
            </a:solidFill>
          </a:ln>
        </p:spPr>
        <p:txBody>
          <a:bodyPr wrap="square">
            <a:spAutoFit/>
          </a:bodyPr>
          <a:lstStyle/>
          <a:p>
            <a:pPr algn="ctr"/>
            <a:r>
              <a:rPr lang="ru-RU" sz="1600" dirty="0">
                <a:latin typeface="Arial" panose="020B0604020202020204" pitchFamily="34" charset="0"/>
                <a:cs typeface="Arial" panose="020B0604020202020204" pitchFamily="34" charset="0"/>
              </a:rPr>
              <a:t>Есть основания для получения разрешения в МПТ</a:t>
            </a:r>
          </a:p>
        </p:txBody>
      </p:sp>
    </p:spTree>
    <p:extLst>
      <p:ext uri="{BB962C8B-B14F-4D97-AF65-F5344CB8AC3E}">
        <p14:creationId xmlns:p14="http://schemas.microsoft.com/office/powerpoint/2010/main" val="203963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F04BC-7E65-6C78-6DB5-D8CED41756D1}"/>
            </a:ext>
          </a:extLst>
        </p:cNvPr>
        <p:cNvGrpSpPr/>
        <p:nvPr/>
      </p:nvGrpSpPr>
      <p:grpSpPr>
        <a:xfrm>
          <a:off x="0" y="0"/>
          <a:ext cx="0" cy="0"/>
          <a:chOff x="0" y="0"/>
          <a:chExt cx="0" cy="0"/>
        </a:xfrm>
      </p:grpSpPr>
      <p:pic>
        <p:nvPicPr>
          <p:cNvPr id="14" name="Рисунок 13">
            <a:extLst>
              <a:ext uri="{FF2B5EF4-FFF2-40B4-BE49-F238E27FC236}">
                <a16:creationId xmlns:a16="http://schemas.microsoft.com/office/drawing/2014/main" id="{45E94BD6-BDC7-41F2-E1E1-7F215B85BD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47" y="409861"/>
            <a:ext cx="1822136" cy="234325"/>
          </a:xfrm>
          <a:prstGeom prst="rect">
            <a:avLst/>
          </a:prstGeom>
        </p:spPr>
      </p:pic>
      <p:sp>
        <p:nvSpPr>
          <p:cNvPr id="3" name="TextBox 2">
            <a:extLst>
              <a:ext uri="{FF2B5EF4-FFF2-40B4-BE49-F238E27FC236}">
                <a16:creationId xmlns:a16="http://schemas.microsoft.com/office/drawing/2014/main" id="{59A031CF-3B53-FF3C-AA0D-EAE16AB5639D}"/>
              </a:ext>
            </a:extLst>
          </p:cNvPr>
          <p:cNvSpPr txBox="1"/>
          <p:nvPr/>
        </p:nvSpPr>
        <p:spPr>
          <a:xfrm>
            <a:off x="2429933" y="2633133"/>
            <a:ext cx="7476067" cy="523220"/>
          </a:xfrm>
          <a:prstGeom prst="rect">
            <a:avLst/>
          </a:prstGeom>
          <a:noFill/>
        </p:spPr>
        <p:txBody>
          <a:bodyPr wrap="square" rtlCol="0">
            <a:spAutoFit/>
          </a:bodyPr>
          <a:lstStyle/>
          <a:p>
            <a:pPr algn="ctr"/>
            <a:r>
              <a:rPr lang="ru-RU" sz="2800" dirty="0">
                <a:solidFill>
                  <a:srgbClr val="00B0F0"/>
                </a:solidFill>
                <a:latin typeface="Arial" panose="020B0604020202020204" pitchFamily="34" charset="0"/>
                <a:cs typeface="Arial" panose="020B0604020202020204" pitchFamily="34" charset="0"/>
              </a:rPr>
              <a:t>Спасибо за внимание!</a:t>
            </a:r>
          </a:p>
        </p:txBody>
      </p:sp>
    </p:spTree>
    <p:extLst>
      <p:ext uri="{BB962C8B-B14F-4D97-AF65-F5344CB8AC3E}">
        <p14:creationId xmlns:p14="http://schemas.microsoft.com/office/powerpoint/2010/main" val="52215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2722</TotalTime>
  <Words>15971</Words>
  <Application>Microsoft Office PowerPoint</Application>
  <PresentationFormat>Широкоэкранный</PresentationFormat>
  <Paragraphs>948</Paragraphs>
  <Slides>90</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90</vt:i4>
      </vt:variant>
    </vt:vector>
  </HeadingPairs>
  <TitlesOfParts>
    <vt:vector size="96" baseType="lpstr">
      <vt:lpstr>Aptos</vt:lpstr>
      <vt:lpstr>Aptos Display</vt:lpstr>
      <vt:lpstr>Arial</vt:lpstr>
      <vt:lpstr>Calibri</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Елена Николаевна</cp:lastModifiedBy>
  <cp:revision>207</cp:revision>
  <dcterms:created xsi:type="dcterms:W3CDTF">2026-03-24T11:06:36Z</dcterms:created>
  <dcterms:modified xsi:type="dcterms:W3CDTF">2026-06-04T00:38:20Z</dcterms:modified>
</cp:coreProperties>
</file>