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0"/>
  </p:notesMasterIdLst>
  <p:sldIdLst>
    <p:sldId id="897" r:id="rId2"/>
    <p:sldId id="898" r:id="rId3"/>
    <p:sldId id="899" r:id="rId4"/>
    <p:sldId id="1024" r:id="rId5"/>
    <p:sldId id="1025" r:id="rId6"/>
    <p:sldId id="1026" r:id="rId7"/>
    <p:sldId id="1027" r:id="rId8"/>
    <p:sldId id="1028" r:id="rId9"/>
    <p:sldId id="1029" r:id="rId10"/>
    <p:sldId id="1030" r:id="rId11"/>
    <p:sldId id="1031" r:id="rId12"/>
    <p:sldId id="1032" r:id="rId13"/>
    <p:sldId id="1033" r:id="rId14"/>
    <p:sldId id="1007" r:id="rId15"/>
    <p:sldId id="905" r:id="rId16"/>
    <p:sldId id="1034" r:id="rId17"/>
    <p:sldId id="1143" r:id="rId18"/>
    <p:sldId id="1144" r:id="rId19"/>
    <p:sldId id="1145" r:id="rId20"/>
    <p:sldId id="1146" r:id="rId21"/>
    <p:sldId id="1147" r:id="rId22"/>
    <p:sldId id="1148" r:id="rId23"/>
    <p:sldId id="1149" r:id="rId24"/>
    <p:sldId id="1142" r:id="rId25"/>
    <p:sldId id="1035" r:id="rId26"/>
    <p:sldId id="1036" r:id="rId27"/>
    <p:sldId id="1037" r:id="rId28"/>
    <p:sldId id="1038" r:id="rId29"/>
    <p:sldId id="1048" r:id="rId30"/>
    <p:sldId id="1150" r:id="rId31"/>
    <p:sldId id="1084" r:id="rId32"/>
    <p:sldId id="1200" r:id="rId33"/>
    <p:sldId id="1201" r:id="rId34"/>
    <p:sldId id="1202" r:id="rId35"/>
    <p:sldId id="1203" r:id="rId36"/>
    <p:sldId id="1085" r:id="rId37"/>
    <p:sldId id="1040" r:id="rId38"/>
    <p:sldId id="1041" r:id="rId39"/>
    <p:sldId id="1042" r:id="rId40"/>
    <p:sldId id="1051" r:id="rId41"/>
    <p:sldId id="1053" r:id="rId42"/>
    <p:sldId id="1054" r:id="rId43"/>
    <p:sldId id="1055" r:id="rId44"/>
    <p:sldId id="1056" r:id="rId45"/>
    <p:sldId id="1057" r:id="rId46"/>
    <p:sldId id="1058" r:id="rId47"/>
    <p:sldId id="1059" r:id="rId48"/>
    <p:sldId id="1064" r:id="rId49"/>
    <p:sldId id="1151" r:id="rId50"/>
    <p:sldId id="1065" r:id="rId51"/>
    <p:sldId id="1066" r:id="rId52"/>
    <p:sldId id="1067" r:id="rId53"/>
    <p:sldId id="1068" r:id="rId54"/>
    <p:sldId id="1069" r:id="rId55"/>
    <p:sldId id="1152" r:id="rId56"/>
    <p:sldId id="1072" r:id="rId57"/>
    <p:sldId id="1073" r:id="rId58"/>
    <p:sldId id="1074" r:id="rId59"/>
    <p:sldId id="1075" r:id="rId60"/>
    <p:sldId id="1076" r:id="rId61"/>
    <p:sldId id="1077" r:id="rId62"/>
    <p:sldId id="1078" r:id="rId63"/>
    <p:sldId id="1079" r:id="rId64"/>
    <p:sldId id="1080" r:id="rId65"/>
    <p:sldId id="1081" r:id="rId66"/>
    <p:sldId id="1082" r:id="rId67"/>
    <p:sldId id="1083" r:id="rId68"/>
    <p:sldId id="1114" r:id="rId69"/>
    <p:sldId id="1153" r:id="rId70"/>
    <p:sldId id="1154" r:id="rId71"/>
    <p:sldId id="1155" r:id="rId72"/>
    <p:sldId id="1156" r:id="rId73"/>
    <p:sldId id="1157" r:id="rId74"/>
    <p:sldId id="1158" r:id="rId75"/>
    <p:sldId id="1159" r:id="rId76"/>
    <p:sldId id="1160" r:id="rId77"/>
    <p:sldId id="1161" r:id="rId78"/>
    <p:sldId id="1197" r:id="rId79"/>
    <p:sldId id="1162" r:id="rId80"/>
    <p:sldId id="1163" r:id="rId81"/>
    <p:sldId id="1164" r:id="rId82"/>
    <p:sldId id="1165" r:id="rId83"/>
    <p:sldId id="1166" r:id="rId84"/>
    <p:sldId id="1167" r:id="rId85"/>
    <p:sldId id="1168" r:id="rId86"/>
    <p:sldId id="1169" r:id="rId87"/>
    <p:sldId id="1170" r:id="rId88"/>
    <p:sldId id="1171" r:id="rId89"/>
    <p:sldId id="1172" r:id="rId90"/>
    <p:sldId id="1173" r:id="rId91"/>
    <p:sldId id="1174" r:id="rId92"/>
    <p:sldId id="1175" r:id="rId93"/>
    <p:sldId id="1176" r:id="rId94"/>
    <p:sldId id="1177" r:id="rId95"/>
    <p:sldId id="1178" r:id="rId96"/>
    <p:sldId id="1179" r:id="rId97"/>
    <p:sldId id="1180" r:id="rId98"/>
    <p:sldId id="1181" r:id="rId99"/>
    <p:sldId id="1182" r:id="rId100"/>
    <p:sldId id="1183" r:id="rId101"/>
    <p:sldId id="1184" r:id="rId102"/>
    <p:sldId id="1185" r:id="rId103"/>
    <p:sldId id="1186" r:id="rId104"/>
    <p:sldId id="1187" r:id="rId105"/>
    <p:sldId id="1188" r:id="rId106"/>
    <p:sldId id="1189" r:id="rId107"/>
    <p:sldId id="1190" r:id="rId108"/>
    <p:sldId id="1191" r:id="rId109"/>
    <p:sldId id="1192" r:id="rId110"/>
    <p:sldId id="1193" r:id="rId111"/>
    <p:sldId id="1194" r:id="rId112"/>
    <p:sldId id="1195" r:id="rId113"/>
    <p:sldId id="1196" r:id="rId114"/>
    <p:sldId id="1198" r:id="rId115"/>
    <p:sldId id="1199" r:id="rId116"/>
    <p:sldId id="1204" r:id="rId117"/>
    <p:sldId id="1205" r:id="rId118"/>
    <p:sldId id="1023" r:id="rId1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27" userDrawn="1">
          <p15:clr>
            <a:srgbClr val="A4A3A4"/>
          </p15:clr>
        </p15:guide>
        <p15:guide id="2" pos="7469" userDrawn="1">
          <p15:clr>
            <a:srgbClr val="A4A3A4"/>
          </p15:clr>
        </p15:guide>
        <p15:guide id="3" orient="horz" pos="3657" userDrawn="1">
          <p15:clr>
            <a:srgbClr val="A4A3A4"/>
          </p15:clr>
        </p15:guide>
        <p15:guide id="4" orient="horz" pos="1003" userDrawn="1">
          <p15:clr>
            <a:srgbClr val="A4A3A4"/>
          </p15:clr>
        </p15:guide>
        <p15:guide id="5" pos="189" userDrawn="1">
          <p15:clr>
            <a:srgbClr val="A4A3A4"/>
          </p15:clr>
        </p15:guide>
        <p15:guide id="6" pos="574" userDrawn="1">
          <p15:clr>
            <a:srgbClr val="A4A3A4"/>
          </p15:clr>
        </p15:guide>
        <p15:guide id="7" pos="3205" userDrawn="1">
          <p15:clr>
            <a:srgbClr val="A4A3A4"/>
          </p15:clr>
        </p15:guide>
        <p15:guide id="8" orient="horz" pos="39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 Л" initials="АЛ" lastIdx="2" clrIdx="0">
    <p:extLst>
      <p:ext uri="{19B8F6BF-5375-455C-9EA6-DF929625EA0E}">
        <p15:presenceInfo xmlns:p15="http://schemas.microsoft.com/office/powerpoint/2012/main" userId="1880660c258d82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65"/>
    <a:srgbClr val="009DDB"/>
    <a:srgbClr val="D7E0E8"/>
    <a:srgbClr val="7E99AA"/>
    <a:srgbClr val="FF7000"/>
    <a:srgbClr val="212121"/>
    <a:srgbClr val="0A5CAC"/>
    <a:srgbClr val="5DA1B3"/>
    <a:srgbClr val="BBD8E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9" autoAdjust="0"/>
    <p:restoredTop sz="94595" autoAdjust="0"/>
  </p:normalViewPr>
  <p:slideViewPr>
    <p:cSldViewPr snapToGrid="0">
      <p:cViewPr varScale="1">
        <p:scale>
          <a:sx n="103" d="100"/>
          <a:sy n="103" d="100"/>
        </p:scale>
        <p:origin x="150" y="270"/>
      </p:cViewPr>
      <p:guideLst>
        <p:guide orient="horz" pos="2727"/>
        <p:guide pos="7469"/>
        <p:guide orient="horz" pos="3657"/>
        <p:guide orient="horz" pos="1003"/>
        <p:guide pos="189"/>
        <p:guide pos="574"/>
        <p:guide pos="3205"/>
        <p:guide orient="horz" pos="3952"/>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commentAuthors" Target="commentAuthor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6D4698-AC55-4425-A2F0-B942D7E3BC9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3C25F737-8B1D-47D5-8A6F-BF8B699DBB4F}">
      <dgm:prSet phldrT="[Текст]"/>
      <dgm:spPr>
        <a:solidFill>
          <a:srgbClr val="004065"/>
        </a:solidFill>
      </dgm:spPr>
      <dgm:t>
        <a:bodyPr/>
        <a:lstStyle/>
        <a:p>
          <a:r>
            <a:rPr lang="ru-RU" dirty="0"/>
            <a:t>Универсальная предквалификация по части 2.1 статьи 31 44-ФЗ</a:t>
          </a:r>
        </a:p>
      </dgm:t>
    </dgm:pt>
    <dgm:pt modelId="{11EE67B5-3900-4BEB-B13F-7B1EC359A72A}" type="parTrans" cxnId="{2819A447-29D6-4FC9-B857-0FD056498498}">
      <dgm:prSet/>
      <dgm:spPr/>
      <dgm:t>
        <a:bodyPr/>
        <a:lstStyle/>
        <a:p>
          <a:endParaRPr lang="ru-RU"/>
        </a:p>
      </dgm:t>
    </dgm:pt>
    <dgm:pt modelId="{ED62553F-D53E-4AE7-A915-4BBC7E60FCBD}" type="sibTrans" cxnId="{2819A447-29D6-4FC9-B857-0FD056498498}">
      <dgm:prSet/>
      <dgm:spPr/>
      <dgm:t>
        <a:bodyPr/>
        <a:lstStyle/>
        <a:p>
          <a:endParaRPr lang="ru-RU"/>
        </a:p>
      </dgm:t>
    </dgm:pt>
    <dgm:pt modelId="{CCEA193F-C8F2-4C20-980C-541FBE916860}">
      <dgm:prSet phldrT="[Текст]"/>
      <dgm:spPr>
        <a:solidFill>
          <a:srgbClr val="009DDB"/>
        </a:solidFill>
      </dgm:spPr>
      <dgm:t>
        <a:bodyPr/>
        <a:lstStyle/>
        <a:p>
          <a:r>
            <a:rPr lang="ru-RU" dirty="0"/>
            <a:t>НМЦК (сумма НМЦК при совместных) ≥20 млн. руб.</a:t>
          </a:r>
        </a:p>
      </dgm:t>
    </dgm:pt>
    <dgm:pt modelId="{140E5F95-91AF-472A-9D38-2F4B3ED7ED2D}" type="parTrans" cxnId="{31F92AFF-39BD-422A-874C-85DBDFD208AA}">
      <dgm:prSet/>
      <dgm:spPr>
        <a:solidFill>
          <a:srgbClr val="D7E0E8"/>
        </a:solidFill>
      </dgm:spPr>
      <dgm:t>
        <a:bodyPr/>
        <a:lstStyle/>
        <a:p>
          <a:endParaRPr lang="ru-RU"/>
        </a:p>
      </dgm:t>
    </dgm:pt>
    <dgm:pt modelId="{F2F6800D-4045-46C2-897F-BA177CA6E35A}" type="sibTrans" cxnId="{31F92AFF-39BD-422A-874C-85DBDFD208AA}">
      <dgm:prSet/>
      <dgm:spPr/>
      <dgm:t>
        <a:bodyPr/>
        <a:lstStyle/>
        <a:p>
          <a:endParaRPr lang="ru-RU"/>
        </a:p>
      </dgm:t>
    </dgm:pt>
    <dgm:pt modelId="{39325962-BC3F-41DF-AC4E-8ACD80BC85AC}">
      <dgm:prSet phldrT="[Текст]"/>
      <dgm:spPr>
        <a:solidFill>
          <a:srgbClr val="009DDB"/>
        </a:solidFill>
      </dgm:spPr>
      <dgm:t>
        <a:bodyPr/>
        <a:lstStyle/>
        <a:p>
          <a:r>
            <a:rPr lang="ru-RU" dirty="0"/>
            <a:t>Проводится конкурентная закупка</a:t>
          </a:r>
        </a:p>
      </dgm:t>
    </dgm:pt>
    <dgm:pt modelId="{779D2CC7-44C5-486A-87A8-87BBF1D63F8C}" type="parTrans" cxnId="{A67B5CF6-7302-41F8-AEBE-25D452B0C3DA}">
      <dgm:prSet/>
      <dgm:spPr>
        <a:solidFill>
          <a:srgbClr val="D7E0E8"/>
        </a:solidFill>
      </dgm:spPr>
      <dgm:t>
        <a:bodyPr/>
        <a:lstStyle/>
        <a:p>
          <a:endParaRPr lang="ru-RU"/>
        </a:p>
      </dgm:t>
    </dgm:pt>
    <dgm:pt modelId="{D4295223-0DDE-48CE-A2FA-B86E1184CE82}" type="sibTrans" cxnId="{A67B5CF6-7302-41F8-AEBE-25D452B0C3DA}">
      <dgm:prSet/>
      <dgm:spPr/>
      <dgm:t>
        <a:bodyPr/>
        <a:lstStyle/>
        <a:p>
          <a:endParaRPr lang="ru-RU"/>
        </a:p>
      </dgm:t>
    </dgm:pt>
    <dgm:pt modelId="{2536CC94-1D2F-4A6D-ACF3-97704848DFED}">
      <dgm:prSet phldrT="[Текст]"/>
      <dgm:spPr>
        <a:solidFill>
          <a:srgbClr val="009DDB"/>
        </a:solidFill>
      </dgm:spPr>
      <dgm:t>
        <a:bodyPr/>
        <a:lstStyle/>
        <a:p>
          <a:r>
            <a:rPr lang="ru-RU" dirty="0"/>
            <a:t>Не установлены специальные квалификационные требования</a:t>
          </a:r>
        </a:p>
      </dgm:t>
    </dgm:pt>
    <dgm:pt modelId="{01F6872C-51C3-4FFC-85A5-83FF27343B1A}" type="parTrans" cxnId="{E3CBC236-5E15-43C9-864D-A07AB9CC8DC1}">
      <dgm:prSet/>
      <dgm:spPr>
        <a:solidFill>
          <a:srgbClr val="D7E0E8"/>
        </a:solidFill>
      </dgm:spPr>
      <dgm:t>
        <a:bodyPr/>
        <a:lstStyle/>
        <a:p>
          <a:endParaRPr lang="ru-RU"/>
        </a:p>
      </dgm:t>
    </dgm:pt>
    <dgm:pt modelId="{74581290-0C31-4B75-B687-DE4415D3CCB8}" type="sibTrans" cxnId="{E3CBC236-5E15-43C9-864D-A07AB9CC8DC1}">
      <dgm:prSet/>
      <dgm:spPr/>
      <dgm:t>
        <a:bodyPr/>
        <a:lstStyle/>
        <a:p>
          <a:endParaRPr lang="ru-RU"/>
        </a:p>
      </dgm:t>
    </dgm:pt>
    <dgm:pt modelId="{CFFA2D6B-1433-4C20-B5C7-898B4FA9DFB6}" type="pres">
      <dgm:prSet presAssocID="{3F6D4698-AC55-4425-A2F0-B942D7E3BC9D}" presName="cycle" presStyleCnt="0">
        <dgm:presLayoutVars>
          <dgm:chMax val="1"/>
          <dgm:dir/>
          <dgm:animLvl val="ctr"/>
          <dgm:resizeHandles val="exact"/>
        </dgm:presLayoutVars>
      </dgm:prSet>
      <dgm:spPr/>
    </dgm:pt>
    <dgm:pt modelId="{A0DDB776-0402-449A-8B03-774701DF7549}" type="pres">
      <dgm:prSet presAssocID="{3C25F737-8B1D-47D5-8A6F-BF8B699DBB4F}" presName="centerShape" presStyleLbl="node0" presStyleIdx="0" presStyleCnt="1"/>
      <dgm:spPr/>
    </dgm:pt>
    <dgm:pt modelId="{0529ED6C-41E2-40EE-8314-90821BC110D4}" type="pres">
      <dgm:prSet presAssocID="{140E5F95-91AF-472A-9D38-2F4B3ED7ED2D}" presName="parTrans" presStyleLbl="bgSibTrans2D1" presStyleIdx="0" presStyleCnt="3"/>
      <dgm:spPr/>
    </dgm:pt>
    <dgm:pt modelId="{586FADC1-4AA0-47E5-B2D4-90F1768FB342}" type="pres">
      <dgm:prSet presAssocID="{CCEA193F-C8F2-4C20-980C-541FBE916860}" presName="node" presStyleLbl="node1" presStyleIdx="0" presStyleCnt="3">
        <dgm:presLayoutVars>
          <dgm:bulletEnabled val="1"/>
        </dgm:presLayoutVars>
      </dgm:prSet>
      <dgm:spPr/>
    </dgm:pt>
    <dgm:pt modelId="{7B6E44D6-9B63-4D11-A748-FCE4A061B1E4}" type="pres">
      <dgm:prSet presAssocID="{779D2CC7-44C5-486A-87A8-87BBF1D63F8C}" presName="parTrans" presStyleLbl="bgSibTrans2D1" presStyleIdx="1" presStyleCnt="3"/>
      <dgm:spPr/>
    </dgm:pt>
    <dgm:pt modelId="{A8FF0426-86B9-4A3A-A01D-87973CF55774}" type="pres">
      <dgm:prSet presAssocID="{39325962-BC3F-41DF-AC4E-8ACD80BC85AC}" presName="node" presStyleLbl="node1" presStyleIdx="1" presStyleCnt="3">
        <dgm:presLayoutVars>
          <dgm:bulletEnabled val="1"/>
        </dgm:presLayoutVars>
      </dgm:prSet>
      <dgm:spPr/>
    </dgm:pt>
    <dgm:pt modelId="{DB46776A-0F0B-465C-A8F4-68008A4216B0}" type="pres">
      <dgm:prSet presAssocID="{01F6872C-51C3-4FFC-85A5-83FF27343B1A}" presName="parTrans" presStyleLbl="bgSibTrans2D1" presStyleIdx="2" presStyleCnt="3"/>
      <dgm:spPr/>
    </dgm:pt>
    <dgm:pt modelId="{55730CA1-5437-467C-BE81-C35C19C10923}" type="pres">
      <dgm:prSet presAssocID="{2536CC94-1D2F-4A6D-ACF3-97704848DFED}" presName="node" presStyleLbl="node1" presStyleIdx="2" presStyleCnt="3">
        <dgm:presLayoutVars>
          <dgm:bulletEnabled val="1"/>
        </dgm:presLayoutVars>
      </dgm:prSet>
      <dgm:spPr/>
    </dgm:pt>
  </dgm:ptLst>
  <dgm:cxnLst>
    <dgm:cxn modelId="{A5912705-6D8F-4483-AEA7-2A1737E0FC85}" type="presOf" srcId="{779D2CC7-44C5-486A-87A8-87BBF1D63F8C}" destId="{7B6E44D6-9B63-4D11-A748-FCE4A061B1E4}" srcOrd="0" destOrd="0" presId="urn:microsoft.com/office/officeart/2005/8/layout/radial4"/>
    <dgm:cxn modelId="{E7215118-C7B2-4771-B2D8-10A3E5F163D2}" type="presOf" srcId="{01F6872C-51C3-4FFC-85A5-83FF27343B1A}" destId="{DB46776A-0F0B-465C-A8F4-68008A4216B0}" srcOrd="0" destOrd="0" presId="urn:microsoft.com/office/officeart/2005/8/layout/radial4"/>
    <dgm:cxn modelId="{B7E3D02B-B9F9-47D3-8A51-81B1AD69C6D0}" type="presOf" srcId="{39325962-BC3F-41DF-AC4E-8ACD80BC85AC}" destId="{A8FF0426-86B9-4A3A-A01D-87973CF55774}" srcOrd="0" destOrd="0" presId="urn:microsoft.com/office/officeart/2005/8/layout/radial4"/>
    <dgm:cxn modelId="{E3CBC236-5E15-43C9-864D-A07AB9CC8DC1}" srcId="{3C25F737-8B1D-47D5-8A6F-BF8B699DBB4F}" destId="{2536CC94-1D2F-4A6D-ACF3-97704848DFED}" srcOrd="2" destOrd="0" parTransId="{01F6872C-51C3-4FFC-85A5-83FF27343B1A}" sibTransId="{74581290-0C31-4B75-B687-DE4415D3CCB8}"/>
    <dgm:cxn modelId="{2819A447-29D6-4FC9-B857-0FD056498498}" srcId="{3F6D4698-AC55-4425-A2F0-B942D7E3BC9D}" destId="{3C25F737-8B1D-47D5-8A6F-BF8B699DBB4F}" srcOrd="0" destOrd="0" parTransId="{11EE67B5-3900-4BEB-B13F-7B1EC359A72A}" sibTransId="{ED62553F-D53E-4AE7-A915-4BBC7E60FCBD}"/>
    <dgm:cxn modelId="{89305E68-530B-4B33-98C4-F26A49A9FA86}" type="presOf" srcId="{3C25F737-8B1D-47D5-8A6F-BF8B699DBB4F}" destId="{A0DDB776-0402-449A-8B03-774701DF7549}" srcOrd="0" destOrd="0" presId="urn:microsoft.com/office/officeart/2005/8/layout/radial4"/>
    <dgm:cxn modelId="{6AF9C76E-B196-4824-BBAA-CEA8424A661E}" type="presOf" srcId="{3F6D4698-AC55-4425-A2F0-B942D7E3BC9D}" destId="{CFFA2D6B-1433-4C20-B5C7-898B4FA9DFB6}" srcOrd="0" destOrd="0" presId="urn:microsoft.com/office/officeart/2005/8/layout/radial4"/>
    <dgm:cxn modelId="{825ED07B-0BBB-4E7B-BA7C-B43ED929EB47}" type="presOf" srcId="{CCEA193F-C8F2-4C20-980C-541FBE916860}" destId="{586FADC1-4AA0-47E5-B2D4-90F1768FB342}" srcOrd="0" destOrd="0" presId="urn:microsoft.com/office/officeart/2005/8/layout/radial4"/>
    <dgm:cxn modelId="{813337B4-90B1-45AD-A9CF-A4687DCACCC1}" type="presOf" srcId="{2536CC94-1D2F-4A6D-ACF3-97704848DFED}" destId="{55730CA1-5437-467C-BE81-C35C19C10923}" srcOrd="0" destOrd="0" presId="urn:microsoft.com/office/officeart/2005/8/layout/radial4"/>
    <dgm:cxn modelId="{3ADDCFCA-A28E-4A6A-82A9-D5587A771CD5}" type="presOf" srcId="{140E5F95-91AF-472A-9D38-2F4B3ED7ED2D}" destId="{0529ED6C-41E2-40EE-8314-90821BC110D4}" srcOrd="0" destOrd="0" presId="urn:microsoft.com/office/officeart/2005/8/layout/radial4"/>
    <dgm:cxn modelId="{A67B5CF6-7302-41F8-AEBE-25D452B0C3DA}" srcId="{3C25F737-8B1D-47D5-8A6F-BF8B699DBB4F}" destId="{39325962-BC3F-41DF-AC4E-8ACD80BC85AC}" srcOrd="1" destOrd="0" parTransId="{779D2CC7-44C5-486A-87A8-87BBF1D63F8C}" sibTransId="{D4295223-0DDE-48CE-A2FA-B86E1184CE82}"/>
    <dgm:cxn modelId="{31F92AFF-39BD-422A-874C-85DBDFD208AA}" srcId="{3C25F737-8B1D-47D5-8A6F-BF8B699DBB4F}" destId="{CCEA193F-C8F2-4C20-980C-541FBE916860}" srcOrd="0" destOrd="0" parTransId="{140E5F95-91AF-472A-9D38-2F4B3ED7ED2D}" sibTransId="{F2F6800D-4045-46C2-897F-BA177CA6E35A}"/>
    <dgm:cxn modelId="{565FA4FF-CA8F-4BFE-AF09-5A0EDB439DF3}" type="presParOf" srcId="{CFFA2D6B-1433-4C20-B5C7-898B4FA9DFB6}" destId="{A0DDB776-0402-449A-8B03-774701DF7549}" srcOrd="0" destOrd="0" presId="urn:microsoft.com/office/officeart/2005/8/layout/radial4"/>
    <dgm:cxn modelId="{EC336BDE-5FE2-436C-A721-FFBDD7730EFE}" type="presParOf" srcId="{CFFA2D6B-1433-4C20-B5C7-898B4FA9DFB6}" destId="{0529ED6C-41E2-40EE-8314-90821BC110D4}" srcOrd="1" destOrd="0" presId="urn:microsoft.com/office/officeart/2005/8/layout/radial4"/>
    <dgm:cxn modelId="{E97E60ED-09AE-49C5-A2CE-2F709D189253}" type="presParOf" srcId="{CFFA2D6B-1433-4C20-B5C7-898B4FA9DFB6}" destId="{586FADC1-4AA0-47E5-B2D4-90F1768FB342}" srcOrd="2" destOrd="0" presId="urn:microsoft.com/office/officeart/2005/8/layout/radial4"/>
    <dgm:cxn modelId="{9A8FD88C-0B5F-4249-A20D-2BCD98FEF41D}" type="presParOf" srcId="{CFFA2D6B-1433-4C20-B5C7-898B4FA9DFB6}" destId="{7B6E44D6-9B63-4D11-A748-FCE4A061B1E4}" srcOrd="3" destOrd="0" presId="urn:microsoft.com/office/officeart/2005/8/layout/radial4"/>
    <dgm:cxn modelId="{E4DD5353-B5F2-469A-964A-FC88F2FE9CDB}" type="presParOf" srcId="{CFFA2D6B-1433-4C20-B5C7-898B4FA9DFB6}" destId="{A8FF0426-86B9-4A3A-A01D-87973CF55774}" srcOrd="4" destOrd="0" presId="urn:microsoft.com/office/officeart/2005/8/layout/radial4"/>
    <dgm:cxn modelId="{BB12BE83-EB3B-4F1C-91EB-404E3CC7D1DB}" type="presParOf" srcId="{CFFA2D6B-1433-4C20-B5C7-898B4FA9DFB6}" destId="{DB46776A-0F0B-465C-A8F4-68008A4216B0}" srcOrd="5" destOrd="0" presId="urn:microsoft.com/office/officeart/2005/8/layout/radial4"/>
    <dgm:cxn modelId="{627FCC07-B040-4220-92FE-FE3AA4B07ABA}" type="presParOf" srcId="{CFFA2D6B-1433-4C20-B5C7-898B4FA9DFB6}" destId="{55730CA1-5437-467C-BE81-C35C19C10923}"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DDB776-0402-449A-8B03-774701DF7549}">
      <dsp:nvSpPr>
        <dsp:cNvPr id="0" name=""/>
        <dsp:cNvSpPr/>
      </dsp:nvSpPr>
      <dsp:spPr>
        <a:xfrm>
          <a:off x="2874010" y="3036805"/>
          <a:ext cx="2379980" cy="2379980"/>
        </a:xfrm>
        <a:prstGeom prst="ellipse">
          <a:avLst/>
        </a:prstGeom>
        <a:solidFill>
          <a:srgbClr val="004065"/>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t>Универсальная предквалификация по части 2.1 статьи 31 44-ФЗ</a:t>
          </a:r>
        </a:p>
      </dsp:txBody>
      <dsp:txXfrm>
        <a:off x="3222550" y="3385345"/>
        <a:ext cx="1682900" cy="1682900"/>
      </dsp:txXfrm>
    </dsp:sp>
    <dsp:sp modelId="{0529ED6C-41E2-40EE-8314-90821BC110D4}">
      <dsp:nvSpPr>
        <dsp:cNvPr id="0" name=""/>
        <dsp:cNvSpPr/>
      </dsp:nvSpPr>
      <dsp:spPr>
        <a:xfrm rot="12900000">
          <a:off x="1161933" y="2560481"/>
          <a:ext cx="2013351" cy="678294"/>
        </a:xfrm>
        <a:prstGeom prst="leftArrow">
          <a:avLst>
            <a:gd name="adj1" fmla="val 60000"/>
            <a:gd name="adj2" fmla="val 50000"/>
          </a:avLst>
        </a:prstGeom>
        <a:solidFill>
          <a:srgbClr val="D7E0E8"/>
        </a:solidFill>
        <a:ln>
          <a:noFill/>
        </a:ln>
        <a:effectLst/>
      </dsp:spPr>
      <dsp:style>
        <a:lnRef idx="0">
          <a:scrgbClr r="0" g="0" b="0"/>
        </a:lnRef>
        <a:fillRef idx="1">
          <a:scrgbClr r="0" g="0" b="0"/>
        </a:fillRef>
        <a:effectRef idx="0">
          <a:scrgbClr r="0" g="0" b="0"/>
        </a:effectRef>
        <a:fontRef idx="minor">
          <a:schemeClr val="lt1"/>
        </a:fontRef>
      </dsp:style>
    </dsp:sp>
    <dsp:sp modelId="{586FADC1-4AA0-47E5-B2D4-90F1768FB342}">
      <dsp:nvSpPr>
        <dsp:cNvPr id="0" name=""/>
        <dsp:cNvSpPr/>
      </dsp:nvSpPr>
      <dsp:spPr>
        <a:xfrm>
          <a:off x="213498" y="1417830"/>
          <a:ext cx="2260981" cy="1808784"/>
        </a:xfrm>
        <a:prstGeom prst="roundRect">
          <a:avLst>
            <a:gd name="adj" fmla="val 10000"/>
          </a:avLst>
        </a:prstGeom>
        <a:solidFill>
          <a:srgbClr val="009DDB"/>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ru-RU" sz="1800" kern="1200" dirty="0"/>
            <a:t>НМЦК (сумма НМЦК при совместных) ≥20 млн. руб.</a:t>
          </a:r>
        </a:p>
      </dsp:txBody>
      <dsp:txXfrm>
        <a:off x="266475" y="1470807"/>
        <a:ext cx="2155027" cy="1702830"/>
      </dsp:txXfrm>
    </dsp:sp>
    <dsp:sp modelId="{7B6E44D6-9B63-4D11-A748-FCE4A061B1E4}">
      <dsp:nvSpPr>
        <dsp:cNvPr id="0" name=""/>
        <dsp:cNvSpPr/>
      </dsp:nvSpPr>
      <dsp:spPr>
        <a:xfrm rot="16200000">
          <a:off x="3057324" y="1573802"/>
          <a:ext cx="2013351" cy="678294"/>
        </a:xfrm>
        <a:prstGeom prst="leftArrow">
          <a:avLst>
            <a:gd name="adj1" fmla="val 60000"/>
            <a:gd name="adj2" fmla="val 50000"/>
          </a:avLst>
        </a:prstGeom>
        <a:solidFill>
          <a:srgbClr val="D7E0E8"/>
        </a:solidFill>
        <a:ln>
          <a:noFill/>
        </a:ln>
        <a:effectLst/>
      </dsp:spPr>
      <dsp:style>
        <a:lnRef idx="0">
          <a:scrgbClr r="0" g="0" b="0"/>
        </a:lnRef>
        <a:fillRef idx="1">
          <a:scrgbClr r="0" g="0" b="0"/>
        </a:fillRef>
        <a:effectRef idx="0">
          <a:scrgbClr r="0" g="0" b="0"/>
        </a:effectRef>
        <a:fontRef idx="minor">
          <a:schemeClr val="lt1"/>
        </a:fontRef>
      </dsp:style>
    </dsp:sp>
    <dsp:sp modelId="{A8FF0426-86B9-4A3A-A01D-87973CF55774}">
      <dsp:nvSpPr>
        <dsp:cNvPr id="0" name=""/>
        <dsp:cNvSpPr/>
      </dsp:nvSpPr>
      <dsp:spPr>
        <a:xfrm>
          <a:off x="2933509" y="1881"/>
          <a:ext cx="2260981" cy="1808784"/>
        </a:xfrm>
        <a:prstGeom prst="roundRect">
          <a:avLst>
            <a:gd name="adj" fmla="val 10000"/>
          </a:avLst>
        </a:prstGeom>
        <a:solidFill>
          <a:srgbClr val="009DDB"/>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ru-RU" sz="1800" kern="1200" dirty="0"/>
            <a:t>Проводится конкурентная закупка</a:t>
          </a:r>
        </a:p>
      </dsp:txBody>
      <dsp:txXfrm>
        <a:off x="2986486" y="54858"/>
        <a:ext cx="2155027" cy="1702830"/>
      </dsp:txXfrm>
    </dsp:sp>
    <dsp:sp modelId="{DB46776A-0F0B-465C-A8F4-68008A4216B0}">
      <dsp:nvSpPr>
        <dsp:cNvPr id="0" name=""/>
        <dsp:cNvSpPr/>
      </dsp:nvSpPr>
      <dsp:spPr>
        <a:xfrm rot="19500000">
          <a:off x="4952715" y="2560481"/>
          <a:ext cx="2013351" cy="678294"/>
        </a:xfrm>
        <a:prstGeom prst="leftArrow">
          <a:avLst>
            <a:gd name="adj1" fmla="val 60000"/>
            <a:gd name="adj2" fmla="val 50000"/>
          </a:avLst>
        </a:prstGeom>
        <a:solidFill>
          <a:srgbClr val="D7E0E8"/>
        </a:solidFill>
        <a:ln>
          <a:noFill/>
        </a:ln>
        <a:effectLst/>
      </dsp:spPr>
      <dsp:style>
        <a:lnRef idx="0">
          <a:scrgbClr r="0" g="0" b="0"/>
        </a:lnRef>
        <a:fillRef idx="1">
          <a:scrgbClr r="0" g="0" b="0"/>
        </a:fillRef>
        <a:effectRef idx="0">
          <a:scrgbClr r="0" g="0" b="0"/>
        </a:effectRef>
        <a:fontRef idx="minor">
          <a:schemeClr val="lt1"/>
        </a:fontRef>
      </dsp:style>
    </dsp:sp>
    <dsp:sp modelId="{55730CA1-5437-467C-BE81-C35C19C10923}">
      <dsp:nvSpPr>
        <dsp:cNvPr id="0" name=""/>
        <dsp:cNvSpPr/>
      </dsp:nvSpPr>
      <dsp:spPr>
        <a:xfrm>
          <a:off x="5653520" y="1417830"/>
          <a:ext cx="2260981" cy="1808784"/>
        </a:xfrm>
        <a:prstGeom prst="roundRect">
          <a:avLst>
            <a:gd name="adj" fmla="val 10000"/>
          </a:avLst>
        </a:prstGeom>
        <a:solidFill>
          <a:srgbClr val="009DDB"/>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ru-RU" sz="1800" kern="1200" dirty="0"/>
            <a:t>Не установлены специальные квалификационные требования</a:t>
          </a:r>
        </a:p>
      </dsp:txBody>
      <dsp:txXfrm>
        <a:off x="5706497" y="1470807"/>
        <a:ext cx="2155027" cy="170283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59597E-BC11-4544-B52C-AF8A8A443758}" type="datetimeFigureOut">
              <a:rPr lang="ru-RU" smtClean="0"/>
              <a:pPr/>
              <a:t>21.06.2023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D7DFB2-9CFE-4C5C-9003-562C29B55EB7}" type="slidenum">
              <a:rPr lang="ru-RU" smtClean="0"/>
              <a:pPr/>
              <a:t>‹#›</a:t>
            </a:fld>
            <a:endParaRPr lang="ru-RU"/>
          </a:p>
        </p:txBody>
      </p:sp>
    </p:spTree>
    <p:extLst>
      <p:ext uri="{BB962C8B-B14F-4D97-AF65-F5344CB8AC3E}">
        <p14:creationId xmlns:p14="http://schemas.microsoft.com/office/powerpoint/2010/main" val="3017306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4292140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456140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075144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873580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156958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879216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624486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829182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4262047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93484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69</a:t>
            </a:fld>
            <a:endParaRPr lang="ru-RU"/>
          </a:p>
        </p:txBody>
      </p:sp>
    </p:spTree>
    <p:extLst>
      <p:ext uri="{BB962C8B-B14F-4D97-AF65-F5344CB8AC3E}">
        <p14:creationId xmlns:p14="http://schemas.microsoft.com/office/powerpoint/2010/main" val="2183294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450179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70</a:t>
            </a:fld>
            <a:endParaRPr lang="ru-RU"/>
          </a:p>
        </p:txBody>
      </p:sp>
    </p:spTree>
    <p:extLst>
      <p:ext uri="{BB962C8B-B14F-4D97-AF65-F5344CB8AC3E}">
        <p14:creationId xmlns:p14="http://schemas.microsoft.com/office/powerpoint/2010/main" val="1591394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71</a:t>
            </a:fld>
            <a:endParaRPr lang="ru-RU"/>
          </a:p>
        </p:txBody>
      </p:sp>
    </p:spTree>
    <p:extLst>
      <p:ext uri="{BB962C8B-B14F-4D97-AF65-F5344CB8AC3E}">
        <p14:creationId xmlns:p14="http://schemas.microsoft.com/office/powerpoint/2010/main" val="363467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72</a:t>
            </a:fld>
            <a:endParaRPr lang="ru-RU"/>
          </a:p>
        </p:txBody>
      </p:sp>
    </p:spTree>
    <p:extLst>
      <p:ext uri="{BB962C8B-B14F-4D97-AF65-F5344CB8AC3E}">
        <p14:creationId xmlns:p14="http://schemas.microsoft.com/office/powerpoint/2010/main" val="901809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73</a:t>
            </a:fld>
            <a:endParaRPr lang="ru-RU"/>
          </a:p>
        </p:txBody>
      </p:sp>
    </p:spTree>
    <p:extLst>
      <p:ext uri="{BB962C8B-B14F-4D97-AF65-F5344CB8AC3E}">
        <p14:creationId xmlns:p14="http://schemas.microsoft.com/office/powerpoint/2010/main" val="3618696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74</a:t>
            </a:fld>
            <a:endParaRPr lang="ru-RU"/>
          </a:p>
        </p:txBody>
      </p:sp>
    </p:spTree>
    <p:extLst>
      <p:ext uri="{BB962C8B-B14F-4D97-AF65-F5344CB8AC3E}">
        <p14:creationId xmlns:p14="http://schemas.microsoft.com/office/powerpoint/2010/main" val="3789860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75</a:t>
            </a:fld>
            <a:endParaRPr lang="ru-RU"/>
          </a:p>
        </p:txBody>
      </p:sp>
    </p:spTree>
    <p:extLst>
      <p:ext uri="{BB962C8B-B14F-4D97-AF65-F5344CB8AC3E}">
        <p14:creationId xmlns:p14="http://schemas.microsoft.com/office/powerpoint/2010/main" val="4251268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76</a:t>
            </a:fld>
            <a:endParaRPr lang="ru-RU"/>
          </a:p>
        </p:txBody>
      </p:sp>
    </p:spTree>
    <p:extLst>
      <p:ext uri="{BB962C8B-B14F-4D97-AF65-F5344CB8AC3E}">
        <p14:creationId xmlns:p14="http://schemas.microsoft.com/office/powerpoint/2010/main" val="1885538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77</a:t>
            </a:fld>
            <a:endParaRPr lang="ru-RU"/>
          </a:p>
        </p:txBody>
      </p:sp>
    </p:spTree>
    <p:extLst>
      <p:ext uri="{BB962C8B-B14F-4D97-AF65-F5344CB8AC3E}">
        <p14:creationId xmlns:p14="http://schemas.microsoft.com/office/powerpoint/2010/main" val="2629255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8650419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598882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870972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471166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787193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446576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337268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666125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8823844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3826140" y="1580541"/>
            <a:ext cx="7766936" cy="1646302"/>
          </a:xfrm>
        </p:spPr>
        <p:txBody>
          <a:bodyPr anchor="b">
            <a:noAutofit/>
          </a:bodyPr>
          <a:lstStyle>
            <a:lvl1pPr algn="r">
              <a:defRPr sz="40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3777634" y="322684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362D8DD6-D947-4328-B735-3BA501193FA3}" type="datetime1">
              <a:rPr lang="ru-RU" smtClean="0"/>
              <a:pPr/>
              <a:t>21.06.2023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1333863" y="6346162"/>
            <a:ext cx="683339" cy="365125"/>
          </a:xfrm>
        </p:spPr>
        <p:txBody>
          <a:bodyPr/>
          <a:lstStyle>
            <a:lvl1pPr>
              <a:defRPr sz="1400">
                <a:latin typeface="Segoe UI" panose="020B0502040204020203" pitchFamily="34" charset="0"/>
                <a:cs typeface="Segoe UI" panose="020B0502040204020203" pitchFamily="34" charset="0"/>
              </a:defRPr>
            </a:lvl1pPr>
          </a:lstStyle>
          <a:p>
            <a:fld id="{C9E0671E-2E04-4425-8F08-FC6BC8ED3F11}" type="slidenum">
              <a:rPr lang="ru-RU" smtClean="0"/>
              <a:pPr/>
              <a:t>‹#›</a:t>
            </a:fld>
            <a:endParaRPr lang="ru-RU" dirty="0"/>
          </a:p>
        </p:txBody>
      </p:sp>
      <p:pic>
        <p:nvPicPr>
          <p:cNvPr id="18" name="Рисунок 17"/>
          <p:cNvPicPr>
            <a:picLocks noChangeAspect="1"/>
          </p:cNvPicPr>
          <p:nvPr userDrawn="1"/>
        </p:nvPicPr>
        <p:blipFill rotWithShape="1">
          <a:blip r:embed="rId2" cstate="print">
            <a:extLst>
              <a:ext uri="{28A0092B-C50C-407E-A947-70E740481C1C}">
                <a14:useLocalDpi xmlns:a14="http://schemas.microsoft.com/office/drawing/2010/main" val="0"/>
              </a:ext>
            </a:extLst>
          </a:blip>
          <a:srcRect l="19645" t="6059" r="12902" b="24"/>
          <a:stretch/>
        </p:blipFill>
        <p:spPr>
          <a:xfrm>
            <a:off x="-91279" y="-33655"/>
            <a:ext cx="6195550" cy="6900954"/>
          </a:xfrm>
          <a:prstGeom prst="rect">
            <a:avLst/>
          </a:prstGeom>
        </p:spPr>
      </p:pic>
      <p:sp>
        <p:nvSpPr>
          <p:cNvPr id="20" name="TextBox 19"/>
          <p:cNvSpPr txBox="1"/>
          <p:nvPr userDrawn="1"/>
        </p:nvSpPr>
        <p:spPr>
          <a:xfrm>
            <a:off x="2474582" y="2995584"/>
            <a:ext cx="2669142" cy="923330"/>
          </a:xfrm>
          <a:prstGeom prst="rect">
            <a:avLst/>
          </a:prstGeom>
          <a:noFill/>
        </p:spPr>
        <p:txBody>
          <a:bodyPr wrap="square" rtlCol="0">
            <a:spAutoFit/>
          </a:bodyPr>
          <a:lstStyle/>
          <a:p>
            <a:r>
              <a:rPr lang="ru-RU" sz="1800" b="1" spc="100" baseline="0" dirty="0">
                <a:solidFill>
                  <a:schemeClr val="bg1"/>
                </a:solidFill>
                <a:latin typeface="Calibri (Основной текст)"/>
                <a:cs typeface="Arial" panose="020B0604020202020204" pitchFamily="34" charset="0"/>
              </a:rPr>
              <a:t>НАЦИОНАЛЬНАЯ</a:t>
            </a:r>
          </a:p>
          <a:p>
            <a:r>
              <a:rPr lang="ru-RU" sz="1800" b="1" spc="100" baseline="0" dirty="0">
                <a:solidFill>
                  <a:schemeClr val="bg1"/>
                </a:solidFill>
                <a:latin typeface="Calibri (Основной текст)"/>
                <a:cs typeface="Arial" panose="020B0604020202020204" pitchFamily="34" charset="0"/>
              </a:rPr>
              <a:t>ЭЛЕКТРОННАЯ</a:t>
            </a:r>
          </a:p>
          <a:p>
            <a:r>
              <a:rPr lang="ru-RU" sz="1800" b="1" spc="100" baseline="0" dirty="0">
                <a:solidFill>
                  <a:schemeClr val="bg1"/>
                </a:solidFill>
                <a:latin typeface="Calibri (Основной текст)"/>
                <a:cs typeface="Arial" panose="020B0604020202020204" pitchFamily="34" charset="0"/>
              </a:rPr>
              <a:t>ПЛОЩАДКА</a:t>
            </a:r>
          </a:p>
        </p:txBody>
      </p:sp>
      <p:pic>
        <p:nvPicPr>
          <p:cNvPr id="22" name="Рисунок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5707" y="2941056"/>
            <a:ext cx="909550" cy="894392"/>
          </a:xfrm>
          <a:prstGeom prst="rect">
            <a:avLst/>
          </a:prstGeom>
        </p:spPr>
      </p:pic>
      <p:sp>
        <p:nvSpPr>
          <p:cNvPr id="23" name="Шестиугольник 22"/>
          <p:cNvSpPr/>
          <p:nvPr userDrawn="1"/>
        </p:nvSpPr>
        <p:spPr>
          <a:xfrm rot="5400000">
            <a:off x="737236" y="1349788"/>
            <a:ext cx="4729238" cy="4076929"/>
          </a:xfrm>
          <a:prstGeom prst="hexagon">
            <a:avLst/>
          </a:prstGeom>
          <a:noFill/>
          <a:ln w="133350">
            <a:solidFill>
              <a:srgbClr val="BDD4ED">
                <a:alpha val="1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258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5F965DB-81F6-4F78-B445-8C759B16F311}" type="datetime1">
              <a:rPr lang="ru-RU" smtClean="0"/>
              <a:pPr/>
              <a:t>21.06.2023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370321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210FE26-C685-4055-B81B-4299BE3A1353}" type="datetime1">
              <a:rPr lang="ru-RU" smtClean="0"/>
              <a:pPr/>
              <a:t>21.06.2023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6484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2699B49-1618-4461-80BD-878C807678E5}" type="datetime1">
              <a:rPr lang="ru-RU" smtClean="0"/>
              <a:pPr/>
              <a:t>21.06.2023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185900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4C32C45-15CA-40FF-AC17-855458652CDD}" type="datetime1">
              <a:rPr lang="ru-RU" smtClean="0"/>
              <a:pPr/>
              <a:t>21.06.2023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3777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AFD7D9F-1EF2-4814-ADB5-CDA1737A8823}" type="datetime1">
              <a:rPr lang="ru-RU" smtClean="0"/>
              <a:pPr/>
              <a:t>21.06.2023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148250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DFF13CB-CE1C-41B9-82E3-6A0B624F7453}" type="datetime1">
              <a:rPr lang="ru-RU" smtClean="0"/>
              <a:pPr/>
              <a:t>21.06.2023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72414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54AD6C-29D5-4080-A238-1E153D83F4BD}" type="datetime1">
              <a:rPr lang="ru-RU" smtClean="0"/>
              <a:pPr/>
              <a:t>21.06.2023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317044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10"/>
          </p:nvPr>
        </p:nvSpPr>
        <p:spPr/>
        <p:txBody>
          <a:bodyPr/>
          <a:lstStyle/>
          <a:p>
            <a:fld id="{ACDAB497-422C-4923-9B08-00DB4CE88C66}" type="datetime1">
              <a:rPr lang="ru-RU" smtClean="0"/>
              <a:pPr/>
              <a:t>21.06.2023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1257663" y="6295362"/>
            <a:ext cx="683339" cy="365125"/>
          </a:xfrm>
        </p:spPr>
        <p:txBody>
          <a:bodyPr/>
          <a:lstStyle>
            <a:lvl1pPr>
              <a:defRPr sz="1400">
                <a:solidFill>
                  <a:schemeClr val="bg1"/>
                </a:solidFill>
                <a:latin typeface="Segoe UI" panose="020B0502040204020203" pitchFamily="34" charset="0"/>
                <a:cs typeface="Segoe UI" panose="020B0502040204020203" pitchFamily="34" charset="0"/>
              </a:defRPr>
            </a:lvl1pPr>
          </a:lstStyle>
          <a:p>
            <a:fld id="{C9E0671E-2E04-4425-8F08-FC6BC8ED3F11}" type="slidenum">
              <a:rPr lang="ru-RU" smtClean="0"/>
              <a:pPr/>
              <a:t>‹#›</a:t>
            </a:fld>
            <a:endParaRPr lang="ru-RU" dirty="0"/>
          </a:p>
        </p:txBody>
      </p:sp>
    </p:spTree>
    <p:extLst>
      <p:ext uri="{BB962C8B-B14F-4D97-AF65-F5344CB8AC3E}">
        <p14:creationId xmlns:p14="http://schemas.microsoft.com/office/powerpoint/2010/main" val="274758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3832" y="1122138"/>
            <a:ext cx="3968168" cy="5735862"/>
          </a:xfrm>
          <a:prstGeom prst="rect">
            <a:avLst/>
          </a:prstGeom>
        </p:spPr>
      </p:pic>
    </p:spTree>
    <p:extLst>
      <p:ext uri="{BB962C8B-B14F-4D97-AF65-F5344CB8AC3E}">
        <p14:creationId xmlns:p14="http://schemas.microsoft.com/office/powerpoint/2010/main" val="317429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0367E14-29C9-4542-A62E-6929AFAD5587}" type="datetime1">
              <a:rPr lang="ru-RU" smtClean="0"/>
              <a:pPr/>
              <a:t>21.06.2023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E0671E-2E04-4425-8F08-FC6BC8ED3F11}" type="slidenum">
              <a:rPr lang="ru-RU" smtClean="0"/>
              <a:pPr/>
              <a:t>‹#›</a:t>
            </a:fld>
            <a:endParaRPr lang="ru-RU"/>
          </a:p>
        </p:txBody>
      </p:sp>
      <p:pic>
        <p:nvPicPr>
          <p:cNvPr id="8" name="Рисунок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81" b="39141"/>
          <a:stretch/>
        </p:blipFill>
        <p:spPr>
          <a:xfrm>
            <a:off x="0" y="1536700"/>
            <a:ext cx="12192000" cy="2933700"/>
          </a:xfrm>
          <a:prstGeom prst="rect">
            <a:avLst/>
          </a:prstGeom>
        </p:spPr>
      </p:pic>
    </p:spTree>
    <p:extLst>
      <p:ext uri="{BB962C8B-B14F-4D97-AF65-F5344CB8AC3E}">
        <p14:creationId xmlns:p14="http://schemas.microsoft.com/office/powerpoint/2010/main" val="154847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735DB2D-C0CE-43AC-B5CA-6B07D3E3C29A}" type="datetime1">
              <a:rPr lang="ru-RU" smtClean="0"/>
              <a:pPr/>
              <a:t>21.06.2023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412882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EDB9198-AB7F-4B81-BFC4-8A202941DF7A}" type="datetime1">
              <a:rPr lang="ru-RU" smtClean="0"/>
              <a:pPr/>
              <a:t>21.06.2023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a:xfrm>
            <a:off x="11206863" y="6223924"/>
            <a:ext cx="683339" cy="365125"/>
          </a:xfrm>
        </p:spPr>
        <p:txBody>
          <a:bodyPr/>
          <a:lstStyle>
            <a:lvl1pPr>
              <a:defRPr sz="1400">
                <a:latin typeface="Segoe UI" panose="020B0502040204020203" pitchFamily="34" charset="0"/>
                <a:cs typeface="Segoe UI" panose="020B0502040204020203" pitchFamily="34" charset="0"/>
              </a:defRPr>
            </a:lvl1pPr>
          </a:lstStyle>
          <a:p>
            <a:fld id="{C9E0671E-2E04-4425-8F08-FC6BC8ED3F11}" type="slidenum">
              <a:rPr lang="ru-RU" smtClean="0"/>
              <a:pPr/>
              <a:t>‹#›</a:t>
            </a:fld>
            <a:endParaRPr lang="ru-RU" dirty="0"/>
          </a:p>
        </p:txBody>
      </p:sp>
    </p:spTree>
    <p:extLst>
      <p:ext uri="{BB962C8B-B14F-4D97-AF65-F5344CB8AC3E}">
        <p14:creationId xmlns:p14="http://schemas.microsoft.com/office/powerpoint/2010/main" val="293317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8A279-1574-45C5-9292-680E51A6A4F6}" type="datetime1">
              <a:rPr lang="ru-RU" smtClean="0"/>
              <a:pPr/>
              <a:t>21.06.2023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a:xfrm>
            <a:off x="11244963" y="6223924"/>
            <a:ext cx="683339" cy="365125"/>
          </a:xfrm>
        </p:spPr>
        <p:txBody>
          <a:bodyPr/>
          <a:lstStyle>
            <a:lvl1pPr>
              <a:defRPr sz="1400">
                <a:solidFill>
                  <a:srgbClr val="0A5CAC"/>
                </a:solidFill>
                <a:latin typeface="Segoe UI" panose="020B0502040204020203" pitchFamily="34" charset="0"/>
                <a:cs typeface="Segoe UI" panose="020B0502040204020203" pitchFamily="34" charset="0"/>
              </a:defRPr>
            </a:lvl1pPr>
          </a:lstStyle>
          <a:p>
            <a:fld id="{C9E0671E-2E04-4425-8F08-FC6BC8ED3F11}" type="slidenum">
              <a:rPr lang="ru-RU" smtClean="0"/>
              <a:pPr/>
              <a:t>‹#›</a:t>
            </a:fld>
            <a:endParaRPr lang="ru-RU"/>
          </a:p>
        </p:txBody>
      </p:sp>
    </p:spTree>
    <p:extLst>
      <p:ext uri="{BB962C8B-B14F-4D97-AF65-F5344CB8AC3E}">
        <p14:creationId xmlns:p14="http://schemas.microsoft.com/office/powerpoint/2010/main" val="316201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67EE426-D783-4BE4-BEAA-1AA25B39984B}" type="datetime1">
              <a:rPr lang="ru-RU" smtClean="0"/>
              <a:pPr/>
              <a:t>21.06.2023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368558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76C7E80-F11D-43C2-84DC-DE68F215A23E}" type="datetime1">
              <a:rPr lang="ru-RU" smtClean="0"/>
              <a:pPr/>
              <a:t>21.06.2023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261834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E416DAB-2C76-43E6-8312-F01E7E90CC07}" type="datetime1">
              <a:rPr lang="ru-RU" smtClean="0"/>
              <a:pPr/>
              <a:t>21.06.2023</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9E0671E-2E04-4425-8F08-FC6BC8ED3F11}" type="slidenum">
              <a:rPr lang="ru-RU" smtClean="0"/>
              <a:pPr/>
              <a:t>‹#›</a:t>
            </a:fld>
            <a:endParaRPr lang="ru-RU"/>
          </a:p>
        </p:txBody>
      </p:sp>
    </p:spTree>
    <p:extLst>
      <p:ext uri="{BB962C8B-B14F-4D97-AF65-F5344CB8AC3E}">
        <p14:creationId xmlns:p14="http://schemas.microsoft.com/office/powerpoint/2010/main" val="1888300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hyperlink" Target="https://www.youtube.com/user/FabrikantInfo" TargetMode="External"/><Relationship Id="rId5" Type="http://schemas.openxmlformats.org/officeDocument/2006/relationships/image" Target="../media/image8.png"/><Relationship Id="rId10" Type="http://schemas.openxmlformats.org/officeDocument/2006/relationships/hyperlink" Target="https://vk.com/fabrikant_info" TargetMode="External"/><Relationship Id="rId4" Type="http://schemas.openxmlformats.org/officeDocument/2006/relationships/hyperlink" Target="https://t.me/vergunova_o_zakupkah" TargetMode="External"/><Relationship Id="rId9" Type="http://schemas.openxmlformats.org/officeDocument/2006/relationships/hyperlink" Target="https://t.me/ETPFabrikant"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gisp.gov.ru/pp719v2/pub/prod/" TargetMode="External"/><Relationship Id="rId1" Type="http://schemas.openxmlformats.org/officeDocument/2006/relationships/slideLayout" Target="../slideLayouts/slideLayout7.xml"/><Relationship Id="rId4" Type="http://schemas.openxmlformats.org/officeDocument/2006/relationships/hyperlink" Target="https://erpt.eecommission.org/Goods"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0" name="Рисунок 19"/>
          <p:cNvPicPr>
            <a:picLocks noChangeAspect="1"/>
          </p:cNvPicPr>
          <p:nvPr/>
        </p:nvPicPr>
        <p:blipFill rotWithShape="1">
          <a:blip r:embed="rId2">
            <a:extLst>
              <a:ext uri="{28A0092B-C50C-407E-A947-70E740481C1C}">
                <a14:useLocalDpi xmlns:a14="http://schemas.microsoft.com/office/drawing/2010/main" val="0"/>
              </a:ext>
            </a:extLst>
          </a:blip>
          <a:srcRect l="23945" b="13783"/>
          <a:stretch/>
        </p:blipFill>
        <p:spPr>
          <a:xfrm flipH="1">
            <a:off x="6173738" y="830511"/>
            <a:ext cx="5800545" cy="4935656"/>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547" y="645121"/>
            <a:ext cx="2544024" cy="327002"/>
          </a:xfrm>
          <a:prstGeom prst="rect">
            <a:avLst/>
          </a:prstGeom>
        </p:spPr>
      </p:pic>
      <p:sp>
        <p:nvSpPr>
          <p:cNvPr id="12" name="TextBox 11"/>
          <p:cNvSpPr txBox="1"/>
          <p:nvPr/>
        </p:nvSpPr>
        <p:spPr>
          <a:xfrm>
            <a:off x="5333738" y="661234"/>
            <a:ext cx="6210678" cy="338554"/>
          </a:xfrm>
          <a:prstGeom prst="rect">
            <a:avLst/>
          </a:prstGeom>
          <a:noFill/>
        </p:spPr>
        <p:txBody>
          <a:bodyPr wrap="square" rtlCol="0">
            <a:spAutoFit/>
          </a:bodyPr>
          <a:lstStyle/>
          <a:p>
            <a:pPr algn="r"/>
            <a:r>
              <a:rPr lang="ru-RU" sz="1600" b="1" dirty="0">
                <a:solidFill>
                  <a:schemeClr val="bg1"/>
                </a:solidFill>
                <a:latin typeface="Arial" panose="020B0604020202020204" pitchFamily="34" charset="0"/>
                <a:cs typeface="Arial" panose="020B0604020202020204" pitchFamily="34" charset="0"/>
              </a:rPr>
              <a:t>ЭЛЕКТРОННАЯ ТОРГОВАЯ ПЛОЩАДКА</a:t>
            </a:r>
          </a:p>
        </p:txBody>
      </p:sp>
      <p:sp>
        <p:nvSpPr>
          <p:cNvPr id="2" name="TextBox 1"/>
          <p:cNvSpPr txBox="1"/>
          <p:nvPr/>
        </p:nvSpPr>
        <p:spPr>
          <a:xfrm>
            <a:off x="428091" y="1673497"/>
            <a:ext cx="6143978" cy="4524315"/>
          </a:xfrm>
          <a:prstGeom prst="rect">
            <a:avLst/>
          </a:prstGeom>
          <a:noFill/>
        </p:spPr>
        <p:txBody>
          <a:bodyPr wrap="square" rtlCol="0">
            <a:spAutoFit/>
          </a:bodyPr>
          <a:lstStyle/>
          <a:p>
            <a:r>
              <a:rPr lang="ru-RU" sz="2400" b="1" dirty="0">
                <a:solidFill>
                  <a:schemeClr val="bg1"/>
                </a:solidFill>
              </a:rPr>
              <a:t>Основные изменения законодательства</a:t>
            </a:r>
          </a:p>
          <a:p>
            <a:r>
              <a:rPr lang="ru-RU" sz="2400" b="1" dirty="0">
                <a:solidFill>
                  <a:schemeClr val="bg1"/>
                </a:solidFill>
              </a:rPr>
              <a:t>о закупках – что изменилось и что планируют изменить. </a:t>
            </a:r>
          </a:p>
          <a:p>
            <a:endParaRPr lang="ru-RU" sz="2400" b="1" dirty="0">
              <a:solidFill>
                <a:schemeClr val="bg1"/>
              </a:solidFill>
            </a:endParaRPr>
          </a:p>
          <a:p>
            <a:r>
              <a:rPr lang="ru-RU" sz="2400" b="1" dirty="0">
                <a:solidFill>
                  <a:schemeClr val="bg1"/>
                </a:solidFill>
              </a:rPr>
              <a:t>Особенности</a:t>
            </a:r>
          </a:p>
          <a:p>
            <a:r>
              <a:rPr lang="ru-RU" sz="2400" b="1" dirty="0">
                <a:solidFill>
                  <a:schemeClr val="bg1"/>
                </a:solidFill>
              </a:rPr>
              <a:t>применения национального режима.</a:t>
            </a:r>
          </a:p>
          <a:p>
            <a:endParaRPr lang="ru-RU" sz="2400" b="1" dirty="0">
              <a:solidFill>
                <a:schemeClr val="bg1"/>
              </a:solidFill>
            </a:endParaRPr>
          </a:p>
          <a:p>
            <a:r>
              <a:rPr lang="ru-RU" sz="2400" b="1" dirty="0">
                <a:solidFill>
                  <a:schemeClr val="bg1"/>
                </a:solidFill>
              </a:rPr>
              <a:t>Установление единых и дополнительных требований к участникам</a:t>
            </a:r>
          </a:p>
          <a:p>
            <a:endParaRPr lang="ru-RU" sz="2400" b="1" dirty="0">
              <a:solidFill>
                <a:schemeClr val="bg1"/>
              </a:solidFill>
            </a:endParaRPr>
          </a:p>
          <a:p>
            <a:r>
              <a:rPr lang="ru-RU" sz="2400" b="1" dirty="0">
                <a:solidFill>
                  <a:schemeClr val="bg1"/>
                </a:solidFill>
              </a:rPr>
              <a:t>Обзор жалоб</a:t>
            </a:r>
          </a:p>
        </p:txBody>
      </p:sp>
    </p:spTree>
    <p:extLst>
      <p:ext uri="{BB962C8B-B14F-4D97-AF65-F5344CB8AC3E}">
        <p14:creationId xmlns:p14="http://schemas.microsoft.com/office/powerpoint/2010/main" val="249487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547" y="409861"/>
            <a:ext cx="1822136" cy="234325"/>
          </a:xfrm>
          <a:prstGeom prst="rect">
            <a:avLst/>
          </a:prstGeom>
        </p:spPr>
      </p:pic>
      <p:sp>
        <p:nvSpPr>
          <p:cNvPr id="5" name="TextBox 4"/>
          <p:cNvSpPr txBox="1"/>
          <p:nvPr/>
        </p:nvSpPr>
        <p:spPr>
          <a:xfrm>
            <a:off x="226423" y="2194807"/>
            <a:ext cx="11446036" cy="3693319"/>
          </a:xfrm>
          <a:prstGeom prst="rect">
            <a:avLst/>
          </a:prstGeom>
          <a:noFill/>
        </p:spPr>
        <p:txBody>
          <a:bodyPr wrap="square" rtlCol="0">
            <a:spAutoFit/>
          </a:bodyPr>
          <a:lstStyle/>
          <a:p>
            <a:pPr marL="285750" indent="-285750">
              <a:buFont typeface="Wingdings" panose="05000000000000000000" pitchFamily="2" charset="2"/>
              <a:buChar char="ü"/>
            </a:pPr>
            <a:r>
              <a:rPr lang="ru-RU" dirty="0"/>
              <a:t>Как участник может узнать о потребностях заказчика?</a:t>
            </a:r>
          </a:p>
          <a:p>
            <a:pPr marL="285750" indent="-285750">
              <a:buFont typeface="Wingdings" panose="05000000000000000000" pitchFamily="2" charset="2"/>
              <a:buChar char="ü"/>
            </a:pPr>
            <a:endParaRPr lang="ru-RU" dirty="0"/>
          </a:p>
          <a:p>
            <a:pPr marL="285750" indent="-285750">
              <a:buFont typeface="Wingdings" panose="05000000000000000000" pitchFamily="2" charset="2"/>
              <a:buChar char="ü"/>
            </a:pPr>
            <a:r>
              <a:rPr lang="ru-RU" dirty="0"/>
              <a:t>Как угадать все условия предварительного предложения, а также то, где его необходимо разместить?</a:t>
            </a:r>
          </a:p>
          <a:p>
            <a:pPr marL="285750" indent="-285750">
              <a:buFont typeface="Wingdings" panose="05000000000000000000" pitchFamily="2" charset="2"/>
              <a:buChar char="ü"/>
            </a:pPr>
            <a:endParaRPr lang="ru-RU" dirty="0"/>
          </a:p>
          <a:p>
            <a:pPr marL="285750" indent="-285750">
              <a:buFont typeface="Wingdings" panose="05000000000000000000" pitchFamily="2" charset="2"/>
              <a:buChar char="ü"/>
            </a:pPr>
            <a:r>
              <a:rPr lang="ru-RU" dirty="0"/>
              <a:t>Откуда участник узнает о победе?</a:t>
            </a:r>
          </a:p>
          <a:p>
            <a:pPr marL="285750" indent="-285750">
              <a:buFont typeface="Wingdings" panose="05000000000000000000" pitchFamily="2" charset="2"/>
              <a:buChar char="ü"/>
            </a:pPr>
            <a:endParaRPr lang="ru-RU" dirty="0"/>
          </a:p>
          <a:p>
            <a:pPr marL="285750" indent="-285750">
              <a:buFont typeface="Wingdings" panose="05000000000000000000" pitchFamily="2" charset="2"/>
              <a:buChar char="ü"/>
            </a:pPr>
            <a:r>
              <a:rPr lang="ru-RU" dirty="0"/>
              <a:t>Устанавливать ли обеспечение исполнения контракта, обеспечение исполнения гарантийных обязательств?</a:t>
            </a:r>
          </a:p>
          <a:p>
            <a:pPr marL="285750" indent="-285750">
              <a:buFont typeface="Wingdings" panose="05000000000000000000" pitchFamily="2" charset="2"/>
              <a:buChar char="ü"/>
            </a:pPr>
            <a:endParaRPr lang="ru-RU" dirty="0"/>
          </a:p>
          <a:p>
            <a:pPr marL="285750" indent="-285750">
              <a:buFont typeface="Wingdings" panose="05000000000000000000" pitchFamily="2" charset="2"/>
              <a:buChar char="ü"/>
            </a:pPr>
            <a:r>
              <a:rPr lang="ru-RU" dirty="0"/>
              <a:t>Применяются ли запреты, ограничения, условия допуска при закупках через ЭМ?</a:t>
            </a:r>
          </a:p>
          <a:p>
            <a:pPr marL="285750" indent="-285750">
              <a:buFont typeface="Wingdings" panose="05000000000000000000" pitchFamily="2" charset="2"/>
              <a:buChar char="ü"/>
            </a:pPr>
            <a:endParaRPr lang="ru-RU" dirty="0"/>
          </a:p>
          <a:p>
            <a:pPr marL="285750" indent="-285750">
              <a:buFont typeface="Wingdings" panose="05000000000000000000" pitchFamily="2" charset="2"/>
              <a:buChar char="ü"/>
            </a:pPr>
            <a:r>
              <a:rPr lang="ru-RU" dirty="0"/>
              <a:t>Применяются ли преференции по ст. 28 и 29 при закупке через ЭМ?</a:t>
            </a:r>
          </a:p>
        </p:txBody>
      </p:sp>
      <p:sp>
        <p:nvSpPr>
          <p:cNvPr id="3" name="Прямоугольник 2"/>
          <p:cNvSpPr/>
          <p:nvPr/>
        </p:nvSpPr>
        <p:spPr>
          <a:xfrm>
            <a:off x="313509" y="1018902"/>
            <a:ext cx="6409508" cy="487680"/>
          </a:xfrm>
          <a:prstGeom prst="rect">
            <a:avLst/>
          </a:prstGeom>
          <a:solidFill>
            <a:srgbClr val="009DDB"/>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Электронный магазин – сложные вопросы</a:t>
            </a:r>
          </a:p>
        </p:txBody>
      </p:sp>
    </p:spTree>
    <p:extLst>
      <p:ext uri="{BB962C8B-B14F-4D97-AF65-F5344CB8AC3E}">
        <p14:creationId xmlns:p14="http://schemas.microsoft.com/office/powerpoint/2010/main" val="401749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221" y="956440"/>
            <a:ext cx="7649081" cy="584775"/>
          </a:xfrm>
          <a:prstGeom prst="rect">
            <a:avLst/>
          </a:prstGeom>
          <a:noFill/>
        </p:spPr>
        <p:txBody>
          <a:bodyPr wrap="square" rtlCol="0">
            <a:spAutoFit/>
          </a:bodyPr>
          <a:lstStyle/>
          <a:p>
            <a:pPr marL="285750" indent="-285750">
              <a:buFont typeface="Arial" panose="020B0604020202020204" pitchFamily="34" charset="0"/>
              <a:buChar char="•"/>
            </a:pPr>
            <a:r>
              <a:rPr lang="ru-RU" sz="1600" dirty="0"/>
              <a:t>Должна ли комиссия отклонить заявку, если данные из ЕИС не совпадают с предоставленными участником?  - СИТУАЦИЯ ЯВНОГО ПРОТИВОРЕЧИЯ</a:t>
            </a:r>
          </a:p>
        </p:txBody>
      </p:sp>
      <p:sp>
        <p:nvSpPr>
          <p:cNvPr id="5" name="Прямоугольник 4"/>
          <p:cNvSpPr/>
          <p:nvPr/>
        </p:nvSpPr>
        <p:spPr>
          <a:xfrm>
            <a:off x="1817873" y="1647618"/>
            <a:ext cx="10074493" cy="1389007"/>
          </a:xfrm>
          <a:prstGeom prst="rect">
            <a:avLst/>
          </a:prstGeom>
          <a:solidFill>
            <a:srgbClr val="D7E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rPr>
              <a:t>Административная практика: </a:t>
            </a:r>
            <a:r>
              <a:rPr lang="ru-RU" sz="1400" dirty="0">
                <a:solidFill>
                  <a:schemeClr val="tx1"/>
                </a:solidFill>
              </a:rPr>
              <a:t>В контракте, содержащимся в ЕИС, было прямо предусмотрено, что требуется прохождение </a:t>
            </a:r>
            <a:r>
              <a:rPr lang="ru-RU" sz="1400" dirty="0" err="1">
                <a:solidFill>
                  <a:schemeClr val="tx1"/>
                </a:solidFill>
              </a:rPr>
              <a:t>госэкспертизы</a:t>
            </a:r>
            <a:r>
              <a:rPr lang="ru-RU" sz="1400" dirty="0">
                <a:solidFill>
                  <a:schemeClr val="tx1"/>
                </a:solidFill>
              </a:rPr>
              <a:t> (контракт на ПСД). Дополнительно на площадке размещен документ – письмо от заказчик о том, что </a:t>
            </a:r>
            <a:r>
              <a:rPr lang="ru-RU" sz="1400" dirty="0" err="1">
                <a:solidFill>
                  <a:schemeClr val="tx1"/>
                </a:solidFill>
              </a:rPr>
              <a:t>госэкспертиза</a:t>
            </a:r>
            <a:r>
              <a:rPr lang="ru-RU" sz="1400" dirty="0">
                <a:solidFill>
                  <a:schemeClr val="tx1"/>
                </a:solidFill>
              </a:rPr>
              <a:t> не требуется. ФАС заключает: при рассмотрении заявок комиссия заказчика в первую очередь должна ориентироваться на информацию об исполнении контракта (договора), содержащуюся в ЕИС.</a:t>
            </a:r>
          </a:p>
          <a:p>
            <a:pPr algn="ctr"/>
            <a:r>
              <a:rPr lang="ru-RU" sz="1400" dirty="0">
                <a:solidFill>
                  <a:schemeClr val="tx1"/>
                </a:solidFill>
              </a:rPr>
              <a:t>*См. Решение Приморского УФАС по закупке 0316100007222000005 от 09.03.2022</a:t>
            </a:r>
          </a:p>
        </p:txBody>
      </p:sp>
      <p:sp>
        <p:nvSpPr>
          <p:cNvPr id="11" name="Прямоугольник 10"/>
          <p:cNvSpPr/>
          <p:nvPr/>
        </p:nvSpPr>
        <p:spPr>
          <a:xfrm>
            <a:off x="166024" y="3391989"/>
            <a:ext cx="9561450" cy="3069771"/>
          </a:xfrm>
          <a:prstGeom prst="rect">
            <a:avLst/>
          </a:prstGeom>
          <a:solidFill>
            <a:srgbClr val="D7E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rPr>
              <a:t>Судебная практика: </a:t>
            </a:r>
            <a:r>
              <a:rPr lang="ru-RU" sz="1400" dirty="0">
                <a:solidFill>
                  <a:schemeClr val="tx1"/>
                </a:solidFill>
              </a:rPr>
              <a:t>В качестве документа, подтверждающего наличие опыта у участника закупки, предоставлен исполненный контракт и акты, однако акт ввода в эксплуатацию отсутствует. Заказчик, полагая, что что пункт 8.10 представленного Обществом контракта содержит информацию о необходимости составления акта ввода в эксплуатацию объекта, который не был представлен Обществом, отклонил заявку.  </a:t>
            </a:r>
          </a:p>
          <a:p>
            <a:pPr algn="ctr"/>
            <a:r>
              <a:rPr lang="ru-RU" sz="1400" dirty="0">
                <a:solidFill>
                  <a:schemeClr val="tx1"/>
                </a:solidFill>
              </a:rPr>
              <a:t>Суд не согласился с таким подходом. Согласно пункту 11 приложения к ПП РФ № 2571 разрешение на ввод объекта капитального строительства в эксплуатацию требуется за исключением случаев, при которых такое разрешение не выдается в соответствии с законодательством о градостроительной деятельности. Постановлением Правительства РФ от 12.11.2020 № 1816 утвержден перечень случаев, при которых для строительства, реконструкции объекта капитального строительства не требуется получение разрешения на строительство. В частности, для строительства водопроводов и водоводов всех видов диаметром до 500 мм не требуется получение разрешения на строительство. Максимальный же диаметр водопровода Заказчика составил 225 мм, ввиду чего разрешение на ввод не требуется.</a:t>
            </a:r>
          </a:p>
          <a:p>
            <a:pPr algn="ctr"/>
            <a:r>
              <a:rPr lang="ru-RU" sz="1400" dirty="0">
                <a:solidFill>
                  <a:schemeClr val="tx1"/>
                </a:solidFill>
              </a:rPr>
              <a:t>*См. Решение АС по г. Санкт-Петербургу и Ленинградской области по делу №№ А56-67906/2022 от 13 сентября 2022 года</a:t>
            </a:r>
          </a:p>
        </p:txBody>
      </p:sp>
      <p:sp>
        <p:nvSpPr>
          <p:cNvPr id="9" name="Скругленный прямоугольник 8"/>
          <p:cNvSpPr/>
          <p:nvPr/>
        </p:nvSpPr>
        <p:spPr>
          <a:xfrm>
            <a:off x="166024" y="1789975"/>
            <a:ext cx="1556631" cy="1104291"/>
          </a:xfrm>
          <a:prstGeom prst="roundRect">
            <a:avLst/>
          </a:prstGeom>
          <a:solidFill>
            <a:srgbClr val="009DDB"/>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Вариант №1: отклонить</a:t>
            </a:r>
          </a:p>
        </p:txBody>
      </p:sp>
      <p:sp>
        <p:nvSpPr>
          <p:cNvPr id="12" name="Скругленный прямоугольник 11"/>
          <p:cNvSpPr/>
          <p:nvPr/>
        </p:nvSpPr>
        <p:spPr>
          <a:xfrm>
            <a:off x="9976230" y="4232730"/>
            <a:ext cx="1841301" cy="1104291"/>
          </a:xfrm>
          <a:prstGeom prst="roundRect">
            <a:avLst/>
          </a:prstGeom>
          <a:solidFill>
            <a:srgbClr val="009DDB"/>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Вариант №2: не все так однозначно…</a:t>
            </a:r>
          </a:p>
        </p:txBody>
      </p:sp>
      <p:sp>
        <p:nvSpPr>
          <p:cNvPr id="13" name="TextBox 12"/>
          <p:cNvSpPr txBox="1"/>
          <p:nvPr/>
        </p:nvSpPr>
        <p:spPr>
          <a:xfrm>
            <a:off x="86732" y="216459"/>
            <a:ext cx="9388193" cy="584775"/>
          </a:xfrm>
          <a:prstGeom prst="rect">
            <a:avLst/>
          </a:prstGeom>
          <a:noFill/>
        </p:spPr>
        <p:txBody>
          <a:bodyPr wrap="square" rtlCol="0">
            <a:spAutoFit/>
          </a:bodyPr>
          <a:lstStyle/>
          <a:p>
            <a:r>
              <a:rPr lang="ru-RU" sz="3200" b="1" dirty="0"/>
              <a:t>Основные спорные вопросы по ПП 2571</a:t>
            </a:r>
          </a:p>
        </p:txBody>
      </p:sp>
      <p:pic>
        <p:nvPicPr>
          <p:cNvPr id="14" name="Рисунок 13">
            <a:extLst>
              <a:ext uri="{FF2B5EF4-FFF2-40B4-BE49-F238E27FC236}">
                <a16:creationId xmlns:a16="http://schemas.microsoft.com/office/drawing/2014/main" id="{5BCE3359-397A-4844-8D30-33EE4B305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2421" y="448232"/>
            <a:ext cx="1822136" cy="234325"/>
          </a:xfrm>
          <a:prstGeom prst="rect">
            <a:avLst/>
          </a:prstGeom>
        </p:spPr>
      </p:pic>
    </p:spTree>
    <p:extLst>
      <p:ext uri="{BB962C8B-B14F-4D97-AF65-F5344CB8AC3E}">
        <p14:creationId xmlns:p14="http://schemas.microsoft.com/office/powerpoint/2010/main" val="415716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732" y="878015"/>
            <a:ext cx="7649081" cy="584775"/>
          </a:xfrm>
          <a:prstGeom prst="rect">
            <a:avLst/>
          </a:prstGeom>
          <a:noFill/>
        </p:spPr>
        <p:txBody>
          <a:bodyPr wrap="square" rtlCol="0">
            <a:spAutoFit/>
          </a:bodyPr>
          <a:lstStyle/>
          <a:p>
            <a:pPr marL="285750" indent="-285750">
              <a:buFont typeface="Arial" panose="020B0604020202020204" pitchFamily="34" charset="0"/>
              <a:buChar char="•"/>
            </a:pPr>
            <a:r>
              <a:rPr lang="ru-RU" sz="1600" dirty="0"/>
              <a:t>Должна ли комиссия отклонить заявку, если данные из ЕИС не совпадают с предоставленными участником? – СИТУАЦИЯ СПОРНОГО ПРОТИВОРЕЧНИЯ</a:t>
            </a:r>
          </a:p>
        </p:txBody>
      </p:sp>
      <p:sp>
        <p:nvSpPr>
          <p:cNvPr id="9" name="Прямоугольник 8"/>
          <p:cNvSpPr/>
          <p:nvPr/>
        </p:nvSpPr>
        <p:spPr>
          <a:xfrm>
            <a:off x="2853132" y="1737724"/>
            <a:ext cx="8490856" cy="3261941"/>
          </a:xfrm>
          <a:prstGeom prst="rect">
            <a:avLst/>
          </a:prstGeom>
          <a:solidFill>
            <a:srgbClr val="004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Административная практика: Участником предоставлен контракт и документы, подтверждающие его исполнение. Вместе с тем, в реестре контрактов контракт находится на стадии «Исполнение», никаких закрывающих документов не размещено. Комиссия отклонила заявку. ФАС признал действия комиссии законными</a:t>
            </a:r>
          </a:p>
          <a:p>
            <a:pPr algn="ctr"/>
            <a:r>
              <a:rPr lang="ru-RU" sz="1600" dirty="0"/>
              <a:t>*См. Решение Удмуртского УФАС по закупке 0813500000122004689 от 29.04.2022</a:t>
            </a:r>
          </a:p>
          <a:p>
            <a:pPr algn="ctr"/>
            <a:endParaRPr lang="ru-RU" sz="1600" dirty="0"/>
          </a:p>
          <a:p>
            <a:pPr algn="ctr"/>
            <a:r>
              <a:rPr lang="ru-RU" sz="1600" dirty="0"/>
              <a:t>Административная практика (противоположная): Ситуация аналогичная, но вывод противоположный - ФАС указывает, что размещение документов в ЕИС не является обязанностью подрядчика, а целиком зависит от заказчика.</a:t>
            </a:r>
          </a:p>
          <a:p>
            <a:pPr algn="ctr"/>
            <a:r>
              <a:rPr lang="ru-RU" sz="1600" dirty="0"/>
              <a:t>*См. Решение Марийского УФАС России по закупке 0108300000822000001 от 09.03.2022</a:t>
            </a:r>
          </a:p>
          <a:p>
            <a:pPr algn="ctr"/>
            <a:r>
              <a:rPr lang="ru-RU" sz="1600" dirty="0"/>
              <a:t>Также подтверждено Постановлением 1 ААС от 29.08.2022 по делу N А38-1239/2022</a:t>
            </a:r>
          </a:p>
        </p:txBody>
      </p:sp>
      <p:sp>
        <p:nvSpPr>
          <p:cNvPr id="7" name="Скругленный прямоугольник 6"/>
          <p:cNvSpPr/>
          <p:nvPr/>
        </p:nvSpPr>
        <p:spPr>
          <a:xfrm>
            <a:off x="300953" y="1737724"/>
            <a:ext cx="2294198" cy="1858916"/>
          </a:xfrm>
          <a:prstGeom prst="roundRect">
            <a:avLst/>
          </a:prstGeom>
          <a:solidFill>
            <a:srgbClr val="009DDB"/>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Основной спор о контрактах на стадии «исполнение» в ЕИС</a:t>
            </a:r>
          </a:p>
        </p:txBody>
      </p:sp>
      <p:sp>
        <p:nvSpPr>
          <p:cNvPr id="11" name="Скругленный прямоугольник 10"/>
          <p:cNvSpPr/>
          <p:nvPr/>
        </p:nvSpPr>
        <p:spPr>
          <a:xfrm>
            <a:off x="422608" y="5368834"/>
            <a:ext cx="10921379" cy="1267097"/>
          </a:xfrm>
          <a:prstGeom prst="roundRect">
            <a:avLst/>
          </a:prstGeom>
          <a:solidFill>
            <a:srgbClr val="D7E0E8"/>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Общая тенденция: не учитывать стадию исполнения контракта в ЕИС, так как «закрытие» контракта – это прерогатива Заказчика и повлиять на него в части исполнения данной обязанности Поставщик не может</a:t>
            </a:r>
          </a:p>
        </p:txBody>
      </p:sp>
      <p:sp>
        <p:nvSpPr>
          <p:cNvPr id="12" name="TextBox 11"/>
          <p:cNvSpPr txBox="1"/>
          <p:nvPr/>
        </p:nvSpPr>
        <p:spPr>
          <a:xfrm>
            <a:off x="86732" y="216459"/>
            <a:ext cx="9388193" cy="584775"/>
          </a:xfrm>
          <a:prstGeom prst="rect">
            <a:avLst/>
          </a:prstGeom>
          <a:noFill/>
        </p:spPr>
        <p:txBody>
          <a:bodyPr wrap="square" rtlCol="0">
            <a:spAutoFit/>
          </a:bodyPr>
          <a:lstStyle/>
          <a:p>
            <a:r>
              <a:rPr lang="ru-RU" sz="3200" b="1" dirty="0"/>
              <a:t>Основные спорные вопросы по ПП 2571</a:t>
            </a:r>
          </a:p>
        </p:txBody>
      </p:sp>
      <p:pic>
        <p:nvPicPr>
          <p:cNvPr id="13" name="Рисунок 12">
            <a:extLst>
              <a:ext uri="{FF2B5EF4-FFF2-40B4-BE49-F238E27FC236}">
                <a16:creationId xmlns:a16="http://schemas.microsoft.com/office/drawing/2014/main" id="{5BCE3359-397A-4844-8D30-33EE4B305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2421" y="448232"/>
            <a:ext cx="1822136" cy="234325"/>
          </a:xfrm>
          <a:prstGeom prst="rect">
            <a:avLst/>
          </a:prstGeom>
        </p:spPr>
      </p:pic>
    </p:spTree>
    <p:extLst>
      <p:ext uri="{BB962C8B-B14F-4D97-AF65-F5344CB8AC3E}">
        <p14:creationId xmlns:p14="http://schemas.microsoft.com/office/powerpoint/2010/main" val="317120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7E19796C-F39F-0163-4A78-FDCAAD8FED88}"/>
              </a:ext>
            </a:extLst>
          </p:cNvPr>
          <p:cNvSpPr/>
          <p:nvPr/>
        </p:nvSpPr>
        <p:spPr>
          <a:xfrm>
            <a:off x="275209" y="982439"/>
            <a:ext cx="3913614" cy="476457"/>
          </a:xfrm>
          <a:prstGeom prst="rect">
            <a:avLst/>
          </a:prstGeom>
          <a:solidFill>
            <a:schemeClr val="bg1"/>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ПП 2571: допустим ли субподряд?</a:t>
            </a:r>
            <a:r>
              <a:rPr lang="en-US" dirty="0">
                <a:solidFill>
                  <a:schemeClr val="tx1"/>
                </a:solidFill>
              </a:rPr>
              <a:t> </a:t>
            </a:r>
            <a:endParaRPr lang="ru-RU" dirty="0">
              <a:solidFill>
                <a:schemeClr val="tx1"/>
              </a:solidFill>
            </a:endParaRPr>
          </a:p>
        </p:txBody>
      </p:sp>
      <p:sp>
        <p:nvSpPr>
          <p:cNvPr id="9" name="Прямоугольник 8">
            <a:extLst>
              <a:ext uri="{FF2B5EF4-FFF2-40B4-BE49-F238E27FC236}">
                <a16:creationId xmlns:a16="http://schemas.microsoft.com/office/drawing/2014/main" id="{ECD63F68-D706-6547-9B04-37B6B0119799}"/>
              </a:ext>
            </a:extLst>
          </p:cNvPr>
          <p:cNvSpPr/>
          <p:nvPr/>
        </p:nvSpPr>
        <p:spPr>
          <a:xfrm>
            <a:off x="1083076" y="1628943"/>
            <a:ext cx="10804124" cy="2127874"/>
          </a:xfrm>
          <a:prstGeom prst="rect">
            <a:avLst/>
          </a:prstGeom>
          <a:solidFill>
            <a:srgbClr val="D7E0E8"/>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solidFill>
                  <a:schemeClr val="tx1"/>
                </a:solidFill>
              </a:rPr>
              <a:t>В соответствии с пунктом 1 статьи 702 ГК РФ по договору подряда одна сторона (подрядчик) обязуется выполнить по заданию другой стороны (заказчика) определенную работу и сдать ее результат заказчику, а заказчик обязуется принять результат работы и оплатить его. Пунктом 1 статьи 706 ГК РФ предусмотрено, что если из закона или договора подряда не вытекает обязанность подрядчика выполнить предусмотренную в договоре работу лично, подрядчик вправе привлечь к исполнению своих обязательств других лиц (субподрядчиков). В этом случае подрядчик выступает в роли генерального подрядчика. </a:t>
            </a:r>
          </a:p>
          <a:p>
            <a:pPr algn="just"/>
            <a:r>
              <a:rPr lang="ru-RU" sz="1600" dirty="0">
                <a:solidFill>
                  <a:schemeClr val="tx1"/>
                </a:solidFill>
              </a:rPr>
              <a:t>Таким образом, в соответствии с положениями ГК РФ договор на выполнение строительных работ - это договор, заключенный генеральным подрядчиком непосредственно с заказчиком;</a:t>
            </a:r>
          </a:p>
        </p:txBody>
      </p:sp>
      <p:sp>
        <p:nvSpPr>
          <p:cNvPr id="11" name="Прямоугольник 10">
            <a:extLst>
              <a:ext uri="{FF2B5EF4-FFF2-40B4-BE49-F238E27FC236}">
                <a16:creationId xmlns:a16="http://schemas.microsoft.com/office/drawing/2014/main" id="{A27CDF6E-A241-5223-FACC-A4F3D97F03CC}"/>
              </a:ext>
            </a:extLst>
          </p:cNvPr>
          <p:cNvSpPr/>
          <p:nvPr/>
        </p:nvSpPr>
        <p:spPr>
          <a:xfrm>
            <a:off x="1083076" y="3854251"/>
            <a:ext cx="10804124" cy="1708295"/>
          </a:xfrm>
          <a:prstGeom prst="rect">
            <a:avLst/>
          </a:prstGeom>
          <a:solidFill>
            <a:srgbClr val="D7E0E8"/>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solidFill>
                  <a:schemeClr val="tx1"/>
                </a:solidFill>
              </a:rPr>
              <a:t>Отвечает перед заказчиком за выполнение всего комплекса работ, установленных договором (контрактом) именно генеральный подрядчик. И именно генеральный подрядчик должен создать и передать заказчику весь объект в целом, а не выполнить отдельные работы (в отличие от субподрядчика).</a:t>
            </a:r>
          </a:p>
          <a:p>
            <a:pPr algn="just"/>
            <a:r>
              <a:rPr lang="ru-RU" sz="1600" dirty="0">
                <a:solidFill>
                  <a:schemeClr val="tx1"/>
                </a:solidFill>
              </a:rPr>
              <a:t>Из изложенного можно сделать вывод о том, что договоры субподряда не могут являться подтверждением наличия опыта в полном объеме, поскольку лицо, которое выполняло отдельные этапы или виды работ в качестве субподрядчика, не обладает опытом выполнения работ по объекту в целом;</a:t>
            </a:r>
          </a:p>
        </p:txBody>
      </p:sp>
      <p:sp>
        <p:nvSpPr>
          <p:cNvPr id="12" name="Прямоугольник 11">
            <a:extLst>
              <a:ext uri="{FF2B5EF4-FFF2-40B4-BE49-F238E27FC236}">
                <a16:creationId xmlns:a16="http://schemas.microsoft.com/office/drawing/2014/main" id="{6A2CD43D-710B-A24B-1FFA-24FE0F747C05}"/>
              </a:ext>
            </a:extLst>
          </p:cNvPr>
          <p:cNvSpPr/>
          <p:nvPr/>
        </p:nvSpPr>
        <p:spPr>
          <a:xfrm>
            <a:off x="1083076" y="5671953"/>
            <a:ext cx="10804124" cy="1069759"/>
          </a:xfrm>
          <a:prstGeom prst="rect">
            <a:avLst/>
          </a:prstGeom>
          <a:solidFill>
            <a:srgbClr val="D7E0E8"/>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solidFill>
                  <a:schemeClr val="tx1"/>
                </a:solidFill>
              </a:rPr>
              <a:t>Позиция подтверждается письмами ФАС России от 11.09.2019 № МЕ/79668/19, от 19.06.2019 № МЕ/51304/19, от 25.08.2021 N ПИ/71560/21 (разъяснения в отношении Постановления Правительства РФ от 04.02.2015 N 99) и судебной практикой (определения ВС РФ от 22.10.2020 № 309-ЭС20-15792 и  от 19.07.2021 № 304-ЭС21-10656)</a:t>
            </a:r>
          </a:p>
        </p:txBody>
      </p:sp>
      <p:sp>
        <p:nvSpPr>
          <p:cNvPr id="16" name="Знак умножения 15">
            <a:extLst>
              <a:ext uri="{FF2B5EF4-FFF2-40B4-BE49-F238E27FC236}">
                <a16:creationId xmlns:a16="http://schemas.microsoft.com/office/drawing/2014/main" id="{6D793C5D-011A-3375-DE9F-AA8C30FD97FF}"/>
              </a:ext>
            </a:extLst>
          </p:cNvPr>
          <p:cNvSpPr/>
          <p:nvPr/>
        </p:nvSpPr>
        <p:spPr>
          <a:xfrm>
            <a:off x="115409" y="1561022"/>
            <a:ext cx="878889" cy="944130"/>
          </a:xfrm>
          <a:prstGeom prst="mathMultiply">
            <a:avLst/>
          </a:prstGeom>
          <a:solidFill>
            <a:srgbClr val="009DDB"/>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Знак умножения 16">
            <a:extLst>
              <a:ext uri="{FF2B5EF4-FFF2-40B4-BE49-F238E27FC236}">
                <a16:creationId xmlns:a16="http://schemas.microsoft.com/office/drawing/2014/main" id="{A16E91A4-9702-9D85-2F18-916DA3F46937}"/>
              </a:ext>
            </a:extLst>
          </p:cNvPr>
          <p:cNvSpPr/>
          <p:nvPr/>
        </p:nvSpPr>
        <p:spPr>
          <a:xfrm>
            <a:off x="115409" y="3764268"/>
            <a:ext cx="878889" cy="944130"/>
          </a:xfrm>
          <a:prstGeom prst="mathMultiply">
            <a:avLst/>
          </a:prstGeom>
          <a:solidFill>
            <a:srgbClr val="009DDB"/>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Знак умножения 17">
            <a:extLst>
              <a:ext uri="{FF2B5EF4-FFF2-40B4-BE49-F238E27FC236}">
                <a16:creationId xmlns:a16="http://schemas.microsoft.com/office/drawing/2014/main" id="{C13CB489-A661-A61F-E5BA-E2B7638B4F91}"/>
              </a:ext>
            </a:extLst>
          </p:cNvPr>
          <p:cNvSpPr/>
          <p:nvPr/>
        </p:nvSpPr>
        <p:spPr>
          <a:xfrm>
            <a:off x="115409" y="5584701"/>
            <a:ext cx="878889" cy="944130"/>
          </a:xfrm>
          <a:prstGeom prst="mathMultiply">
            <a:avLst/>
          </a:prstGeom>
          <a:solidFill>
            <a:srgbClr val="009DDB"/>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6485138" y="1184356"/>
            <a:ext cx="4702629" cy="549080"/>
          </a:xfrm>
          <a:prstGeom prst="rect">
            <a:avLst/>
          </a:prstGeom>
          <a:solidFill>
            <a:srgbClr val="004065"/>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Стандартные доводы ФАС из решений:</a:t>
            </a:r>
          </a:p>
        </p:txBody>
      </p:sp>
      <p:sp>
        <p:nvSpPr>
          <p:cNvPr id="13" name="TextBox 12"/>
          <p:cNvSpPr txBox="1"/>
          <p:nvPr/>
        </p:nvSpPr>
        <p:spPr>
          <a:xfrm>
            <a:off x="86732" y="216459"/>
            <a:ext cx="9388193" cy="584775"/>
          </a:xfrm>
          <a:prstGeom prst="rect">
            <a:avLst/>
          </a:prstGeom>
          <a:noFill/>
        </p:spPr>
        <p:txBody>
          <a:bodyPr wrap="square" rtlCol="0">
            <a:spAutoFit/>
          </a:bodyPr>
          <a:lstStyle/>
          <a:p>
            <a:r>
              <a:rPr lang="ru-RU" sz="3200" b="1" dirty="0"/>
              <a:t>Основные спорные вопросы по ПП 2571</a:t>
            </a:r>
          </a:p>
        </p:txBody>
      </p:sp>
      <p:pic>
        <p:nvPicPr>
          <p:cNvPr id="14" name="Рисунок 13">
            <a:extLst>
              <a:ext uri="{FF2B5EF4-FFF2-40B4-BE49-F238E27FC236}">
                <a16:creationId xmlns:a16="http://schemas.microsoft.com/office/drawing/2014/main" id="{5BCE3359-397A-4844-8D30-33EE4B305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2421" y="448232"/>
            <a:ext cx="1822136" cy="234325"/>
          </a:xfrm>
          <a:prstGeom prst="rect">
            <a:avLst/>
          </a:prstGeom>
        </p:spPr>
      </p:pic>
    </p:spTree>
    <p:extLst>
      <p:ext uri="{BB962C8B-B14F-4D97-AF65-F5344CB8AC3E}">
        <p14:creationId xmlns:p14="http://schemas.microsoft.com/office/powerpoint/2010/main" val="32973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148C41-02B2-4599-8956-8EAE8009E229}"/>
              </a:ext>
            </a:extLst>
          </p:cNvPr>
          <p:cNvSpPr txBox="1"/>
          <p:nvPr/>
        </p:nvSpPr>
        <p:spPr>
          <a:xfrm>
            <a:off x="115410" y="79899"/>
            <a:ext cx="11372295" cy="584775"/>
          </a:xfrm>
          <a:prstGeom prst="rect">
            <a:avLst/>
          </a:prstGeom>
          <a:noFill/>
        </p:spPr>
        <p:txBody>
          <a:bodyPr wrap="square" rtlCol="0">
            <a:spAutoFit/>
          </a:bodyPr>
          <a:lstStyle/>
          <a:p>
            <a:r>
              <a:rPr lang="ru-RU" sz="3200" dirty="0"/>
              <a:t>ПП 2571: допустим ли субподряд?</a:t>
            </a:r>
            <a:r>
              <a:rPr lang="en-US" sz="3200" dirty="0"/>
              <a:t> </a:t>
            </a:r>
            <a:endParaRPr lang="ru-RU" sz="3200" dirty="0"/>
          </a:p>
        </p:txBody>
      </p:sp>
      <p:sp>
        <p:nvSpPr>
          <p:cNvPr id="4" name="Прямоугольник 3">
            <a:extLst>
              <a:ext uri="{FF2B5EF4-FFF2-40B4-BE49-F238E27FC236}">
                <a16:creationId xmlns:a16="http://schemas.microsoft.com/office/drawing/2014/main" id="{7E19796C-F39F-0163-4A78-FDCAAD8FED88}"/>
              </a:ext>
            </a:extLst>
          </p:cNvPr>
          <p:cNvSpPr/>
          <p:nvPr/>
        </p:nvSpPr>
        <p:spPr>
          <a:xfrm rot="16200000">
            <a:off x="-1844014" y="3535523"/>
            <a:ext cx="5659292" cy="511403"/>
          </a:xfrm>
          <a:prstGeom prst="rect">
            <a:avLst/>
          </a:prstGeom>
          <a:solidFill>
            <a:schemeClr val="bg1"/>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Административная практика именно по ПП 2571:</a:t>
            </a:r>
          </a:p>
        </p:txBody>
      </p:sp>
      <p:sp>
        <p:nvSpPr>
          <p:cNvPr id="5" name="TextBox 4">
            <a:extLst>
              <a:ext uri="{FF2B5EF4-FFF2-40B4-BE49-F238E27FC236}">
                <a16:creationId xmlns:a16="http://schemas.microsoft.com/office/drawing/2014/main" id="{90C5AEF7-7B71-67ED-A9AD-AA5AA6C64654}"/>
              </a:ext>
            </a:extLst>
          </p:cNvPr>
          <p:cNvSpPr txBox="1"/>
          <p:nvPr/>
        </p:nvSpPr>
        <p:spPr>
          <a:xfrm>
            <a:off x="1649609" y="1050890"/>
            <a:ext cx="10220174" cy="5480668"/>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ru-RU" sz="1600" dirty="0">
                <a:effectLst/>
                <a:latin typeface="Calibri" panose="020F0502020204030204" pitchFamily="34" charset="0"/>
                <a:ea typeface="Calibri" panose="020F0502020204030204" pitchFamily="34" charset="0"/>
                <a:cs typeface="Times New Roman" panose="02020603050405020304" pitchFamily="18" charset="0"/>
              </a:rPr>
              <a:t>Нижегородское УФАС: </a:t>
            </a:r>
            <a:r>
              <a:rPr lang="ru-RU" sz="1600" dirty="0" err="1">
                <a:effectLst/>
                <a:latin typeface="Calibri" panose="020F0502020204030204" pitchFamily="34" charset="0"/>
                <a:ea typeface="Calibri" panose="020F0502020204030204" pitchFamily="34" charset="0"/>
                <a:cs typeface="Times New Roman" panose="02020603050405020304" pitchFamily="18" charset="0"/>
              </a:rPr>
              <a:t>изв</a:t>
            </a:r>
            <a:r>
              <a:rPr lang="ru-RU" sz="1600" dirty="0">
                <a:latin typeface="Calibri" panose="020F0502020204030204" pitchFamily="34" charset="0"/>
                <a:ea typeface="Calibri" panose="020F0502020204030204" pitchFamily="34" charset="0"/>
                <a:cs typeface="Times New Roman" panose="02020603050405020304" pitchFamily="18" charset="0"/>
              </a:rPr>
              <a:t>. №0132300007222000245</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ru-RU" sz="1600" dirty="0">
                <a:effectLst/>
                <a:latin typeface="Calibri" panose="020F0502020204030204" pitchFamily="34" charset="0"/>
                <a:ea typeface="Calibri" panose="020F0502020204030204" pitchFamily="34" charset="0"/>
                <a:cs typeface="Times New Roman" panose="02020603050405020304" pitchFamily="18" charset="0"/>
              </a:rPr>
              <a:t>УФАС по ХМАО: </a:t>
            </a:r>
            <a:r>
              <a:rPr lang="ru-RU" sz="1600" dirty="0" err="1">
                <a:effectLst/>
                <a:latin typeface="Calibri" panose="020F0502020204030204" pitchFamily="34" charset="0"/>
                <a:ea typeface="Calibri" panose="020F0502020204030204" pitchFamily="34" charset="0"/>
                <a:cs typeface="Times New Roman" panose="02020603050405020304" pitchFamily="18" charset="0"/>
              </a:rPr>
              <a:t>изв</a:t>
            </a:r>
            <a:r>
              <a:rPr lang="ru-RU" sz="1600" dirty="0">
                <a:effectLst/>
                <a:latin typeface="Calibri" panose="020F0502020204030204" pitchFamily="34" charset="0"/>
                <a:ea typeface="Calibri" panose="020F0502020204030204" pitchFamily="34" charset="0"/>
                <a:cs typeface="Times New Roman" panose="02020603050405020304" pitchFamily="18" charset="0"/>
              </a:rPr>
              <a:t>. №0187300010122000062</a:t>
            </a:r>
          </a:p>
          <a:p>
            <a:pPr marL="285750" indent="-285750">
              <a:lnSpc>
                <a:spcPct val="107000"/>
              </a:lnSpc>
              <a:spcAft>
                <a:spcPts val="800"/>
              </a:spcAft>
              <a:buFont typeface="Arial" panose="020B0604020202020204" pitchFamily="34" charset="0"/>
              <a:buChar char="•"/>
            </a:pPr>
            <a:r>
              <a:rPr lang="ru-RU" sz="1600" dirty="0">
                <a:effectLst/>
                <a:latin typeface="Calibri" panose="020F0502020204030204" pitchFamily="34" charset="0"/>
                <a:ea typeface="Calibri" panose="020F0502020204030204" pitchFamily="34" charset="0"/>
                <a:cs typeface="Times New Roman" panose="02020603050405020304" pitchFamily="18" charset="0"/>
              </a:rPr>
              <a:t>Астраханское УФАС: </a:t>
            </a:r>
            <a:r>
              <a:rPr lang="ru-RU" sz="1600" dirty="0" err="1">
                <a:effectLst/>
                <a:latin typeface="Calibri" panose="020F0502020204030204" pitchFamily="34" charset="0"/>
                <a:ea typeface="Calibri" panose="020F0502020204030204" pitchFamily="34" charset="0"/>
                <a:cs typeface="Times New Roman" panose="02020603050405020304" pitchFamily="18" charset="0"/>
              </a:rPr>
              <a:t>изв</a:t>
            </a:r>
            <a:r>
              <a:rPr lang="ru-RU" sz="1600" dirty="0">
                <a:effectLst/>
                <a:latin typeface="Calibri" panose="020F0502020204030204" pitchFamily="34" charset="0"/>
                <a:ea typeface="Calibri" panose="020F0502020204030204" pitchFamily="34" charset="0"/>
                <a:cs typeface="Times New Roman" panose="02020603050405020304" pitchFamily="18" charset="0"/>
              </a:rPr>
              <a:t>. №0325200006722000024</a:t>
            </a:r>
          </a:p>
          <a:p>
            <a:pPr marL="285750" indent="-285750">
              <a:lnSpc>
                <a:spcPct val="107000"/>
              </a:lnSpc>
              <a:spcAft>
                <a:spcPts val="800"/>
              </a:spcAft>
              <a:buFont typeface="Arial" panose="020B0604020202020204" pitchFamily="34" charset="0"/>
              <a:buChar char="•"/>
            </a:pPr>
            <a:r>
              <a:rPr lang="ru-RU" sz="1600" dirty="0">
                <a:effectLst/>
                <a:latin typeface="Calibri" panose="020F0502020204030204" pitchFamily="34" charset="0"/>
                <a:ea typeface="Calibri" panose="020F0502020204030204" pitchFamily="34" charset="0"/>
                <a:cs typeface="Times New Roman" panose="02020603050405020304" pitchFamily="18" charset="0"/>
              </a:rPr>
              <a:t>Омское УФАС: </a:t>
            </a:r>
            <a:r>
              <a:rPr lang="ru-RU" sz="1600" dirty="0" err="1">
                <a:effectLst/>
                <a:latin typeface="Calibri" panose="020F0502020204030204" pitchFamily="34" charset="0"/>
                <a:ea typeface="Calibri" panose="020F0502020204030204" pitchFamily="34" charset="0"/>
                <a:cs typeface="Times New Roman" panose="02020603050405020304" pitchFamily="18" charset="0"/>
              </a:rPr>
              <a:t>изв</a:t>
            </a:r>
            <a:r>
              <a:rPr lang="ru-RU" sz="1600" dirty="0">
                <a:effectLst/>
                <a:latin typeface="Calibri" panose="020F0502020204030204" pitchFamily="34" charset="0"/>
                <a:ea typeface="Calibri" panose="020F0502020204030204" pitchFamily="34" charset="0"/>
                <a:cs typeface="Times New Roman" panose="02020603050405020304" pitchFamily="18" charset="0"/>
              </a:rPr>
              <a:t>. №0152200004722001086</a:t>
            </a:r>
          </a:p>
          <a:p>
            <a:pPr marL="285750" indent="-285750">
              <a:lnSpc>
                <a:spcPct val="107000"/>
              </a:lnSpc>
              <a:spcAft>
                <a:spcPts val="800"/>
              </a:spcAft>
              <a:buFont typeface="Arial" panose="020B0604020202020204" pitchFamily="34" charset="0"/>
              <a:buChar char="•"/>
            </a:pPr>
            <a:r>
              <a:rPr lang="ru-RU" sz="1600" dirty="0">
                <a:effectLst/>
                <a:latin typeface="Calibri" panose="020F0502020204030204" pitchFamily="34" charset="0"/>
                <a:ea typeface="Calibri" panose="020F0502020204030204" pitchFamily="34" charset="0"/>
                <a:cs typeface="Times New Roman" panose="02020603050405020304" pitchFamily="18" charset="0"/>
              </a:rPr>
              <a:t>Дагестанское УФАС: </a:t>
            </a:r>
            <a:r>
              <a:rPr lang="ru-RU" sz="1600" dirty="0" err="1">
                <a:effectLst/>
                <a:latin typeface="Calibri" panose="020F0502020204030204" pitchFamily="34" charset="0"/>
                <a:ea typeface="Calibri" panose="020F0502020204030204" pitchFamily="34" charset="0"/>
                <a:cs typeface="Times New Roman" panose="02020603050405020304" pitchFamily="18" charset="0"/>
              </a:rPr>
              <a:t>изв</a:t>
            </a:r>
            <a:r>
              <a:rPr lang="ru-RU" sz="1600" dirty="0">
                <a:effectLst/>
                <a:latin typeface="Calibri" panose="020F0502020204030204" pitchFamily="34" charset="0"/>
                <a:ea typeface="Calibri" panose="020F0502020204030204" pitchFamily="34" charset="0"/>
                <a:cs typeface="Times New Roman" panose="02020603050405020304" pitchFamily="18" charset="0"/>
              </a:rPr>
              <a:t>. №0103200008422002275</a:t>
            </a:r>
          </a:p>
          <a:p>
            <a:pPr marL="285750" indent="-285750">
              <a:lnSpc>
                <a:spcPct val="107000"/>
              </a:lnSpc>
              <a:spcAft>
                <a:spcPts val="800"/>
              </a:spcAft>
              <a:buFont typeface="Arial" panose="020B0604020202020204" pitchFamily="34" charset="0"/>
              <a:buChar char="•"/>
            </a:pPr>
            <a:r>
              <a:rPr lang="ru-RU" sz="1600" dirty="0">
                <a:effectLst/>
                <a:latin typeface="Calibri" panose="020F0502020204030204" pitchFamily="34" charset="0"/>
                <a:ea typeface="Calibri" panose="020F0502020204030204" pitchFamily="34" charset="0"/>
                <a:cs typeface="Times New Roman" panose="02020603050405020304" pitchFamily="18" charset="0"/>
              </a:rPr>
              <a:t>Тюменское УФАС: </a:t>
            </a:r>
            <a:r>
              <a:rPr lang="ru-RU" sz="1600" dirty="0" err="1">
                <a:effectLst/>
                <a:latin typeface="Calibri" panose="020F0502020204030204" pitchFamily="34" charset="0"/>
                <a:ea typeface="Calibri" panose="020F0502020204030204" pitchFamily="34" charset="0"/>
                <a:cs typeface="Times New Roman" panose="02020603050405020304" pitchFamily="18" charset="0"/>
              </a:rPr>
              <a:t>изв</a:t>
            </a:r>
            <a:r>
              <a:rPr lang="ru-RU" sz="1600" dirty="0">
                <a:effectLst/>
                <a:latin typeface="Calibri" panose="020F0502020204030204" pitchFamily="34" charset="0"/>
                <a:ea typeface="Calibri" panose="020F0502020204030204" pitchFamily="34" charset="0"/>
                <a:cs typeface="Times New Roman" panose="02020603050405020304" pitchFamily="18" charset="0"/>
              </a:rPr>
              <a:t>. №0867300000922000078</a:t>
            </a:r>
          </a:p>
          <a:p>
            <a:pPr marL="285750" indent="-285750">
              <a:lnSpc>
                <a:spcPct val="107000"/>
              </a:lnSpc>
              <a:spcAft>
                <a:spcPts val="800"/>
              </a:spcAft>
              <a:buFont typeface="Arial" panose="020B0604020202020204" pitchFamily="34" charset="0"/>
              <a:buChar char="•"/>
            </a:pPr>
            <a:r>
              <a:rPr lang="ru-RU" sz="1600" dirty="0">
                <a:effectLst/>
                <a:latin typeface="Calibri" panose="020F0502020204030204" pitchFamily="34" charset="0"/>
                <a:ea typeface="Calibri" panose="020F0502020204030204" pitchFamily="34" charset="0"/>
                <a:cs typeface="Times New Roman" panose="02020603050405020304" pitchFamily="18" charset="0"/>
              </a:rPr>
              <a:t>Саратовское УФАС: </a:t>
            </a:r>
            <a:r>
              <a:rPr lang="ru-RU" sz="1600" dirty="0" err="1">
                <a:effectLst/>
                <a:latin typeface="Calibri" panose="020F0502020204030204" pitchFamily="34" charset="0"/>
                <a:ea typeface="Calibri" panose="020F0502020204030204" pitchFamily="34" charset="0"/>
                <a:cs typeface="Times New Roman" panose="02020603050405020304" pitchFamily="18" charset="0"/>
              </a:rPr>
              <a:t>изв</a:t>
            </a:r>
            <a:r>
              <a:rPr lang="ru-RU" sz="1600" dirty="0">
                <a:effectLst/>
                <a:latin typeface="Calibri" panose="020F0502020204030204" pitchFamily="34" charset="0"/>
                <a:ea typeface="Calibri" panose="020F0502020204030204" pitchFamily="34" charset="0"/>
                <a:cs typeface="Times New Roman" panose="02020603050405020304" pitchFamily="18" charset="0"/>
              </a:rPr>
              <a:t>. №0160300003622000195</a:t>
            </a:r>
          </a:p>
          <a:p>
            <a:pPr marL="285750" indent="-285750">
              <a:lnSpc>
                <a:spcPct val="107000"/>
              </a:lnSpc>
              <a:spcAft>
                <a:spcPts val="800"/>
              </a:spcAft>
              <a:buFont typeface="Arial" panose="020B0604020202020204" pitchFamily="34" charset="0"/>
              <a:buChar char="•"/>
            </a:pPr>
            <a:r>
              <a:rPr lang="ru-RU" sz="1600" dirty="0">
                <a:effectLst/>
                <a:latin typeface="Calibri" panose="020F0502020204030204" pitchFamily="34" charset="0"/>
                <a:ea typeface="Calibri" panose="020F0502020204030204" pitchFamily="34" charset="0"/>
                <a:cs typeface="Times New Roman" panose="02020603050405020304" pitchFamily="18" charset="0"/>
              </a:rPr>
              <a:t>Сахалинское УФАС: </a:t>
            </a:r>
            <a:r>
              <a:rPr lang="ru-RU" sz="1600" dirty="0" err="1">
                <a:effectLst/>
                <a:latin typeface="Calibri" panose="020F0502020204030204" pitchFamily="34" charset="0"/>
                <a:ea typeface="Calibri" panose="020F0502020204030204" pitchFamily="34" charset="0"/>
                <a:cs typeface="Times New Roman" panose="02020603050405020304" pitchFamily="18" charset="0"/>
              </a:rPr>
              <a:t>изв</a:t>
            </a:r>
            <a:r>
              <a:rPr lang="ru-RU" sz="1600" dirty="0">
                <a:effectLst/>
                <a:latin typeface="Calibri" panose="020F0502020204030204" pitchFamily="34" charset="0"/>
                <a:ea typeface="Calibri" panose="020F0502020204030204" pitchFamily="34" charset="0"/>
                <a:cs typeface="Times New Roman" panose="02020603050405020304" pitchFamily="18" charset="0"/>
              </a:rPr>
              <a:t>. №0361200015022000410</a:t>
            </a:r>
          </a:p>
          <a:p>
            <a:pPr marL="285750" indent="-285750">
              <a:lnSpc>
                <a:spcPct val="107000"/>
              </a:lnSpc>
              <a:spcAft>
                <a:spcPts val="800"/>
              </a:spcAft>
              <a:buFont typeface="Arial" panose="020B0604020202020204" pitchFamily="34" charset="0"/>
              <a:buChar char="•"/>
            </a:pPr>
            <a:r>
              <a:rPr lang="ru-RU" sz="1600" dirty="0">
                <a:effectLst/>
                <a:latin typeface="Calibri" panose="020F0502020204030204" pitchFamily="34" charset="0"/>
                <a:ea typeface="Calibri" panose="020F0502020204030204" pitchFamily="34" charset="0"/>
                <a:cs typeface="Times New Roman" panose="02020603050405020304" pitchFamily="18" charset="0"/>
              </a:rPr>
              <a:t>Архангельское УФАС: </a:t>
            </a:r>
            <a:r>
              <a:rPr lang="ru-RU" sz="1600" dirty="0" err="1">
                <a:effectLst/>
                <a:latin typeface="Calibri" panose="020F0502020204030204" pitchFamily="34" charset="0"/>
                <a:ea typeface="Calibri" panose="020F0502020204030204" pitchFamily="34" charset="0"/>
                <a:cs typeface="Times New Roman" panose="02020603050405020304" pitchFamily="18" charset="0"/>
              </a:rPr>
              <a:t>изв</a:t>
            </a:r>
            <a:r>
              <a:rPr lang="ru-RU" sz="1600" dirty="0">
                <a:effectLst/>
                <a:latin typeface="Calibri" panose="020F0502020204030204" pitchFamily="34" charset="0"/>
                <a:ea typeface="Calibri" panose="020F0502020204030204" pitchFamily="34" charset="0"/>
                <a:cs typeface="Times New Roman" panose="02020603050405020304" pitchFamily="18" charset="0"/>
              </a:rPr>
              <a:t>. №0124200000622003267</a:t>
            </a:r>
          </a:p>
          <a:p>
            <a:pPr marL="285750" indent="-285750">
              <a:lnSpc>
                <a:spcPct val="107000"/>
              </a:lnSpc>
              <a:spcAft>
                <a:spcPts val="800"/>
              </a:spcAft>
              <a:buFont typeface="Arial" panose="020B0604020202020204" pitchFamily="34" charset="0"/>
              <a:buChar char="•"/>
            </a:pPr>
            <a:r>
              <a:rPr lang="ru-RU" sz="1600" dirty="0">
                <a:effectLst/>
                <a:latin typeface="Calibri" panose="020F0502020204030204" pitchFamily="34" charset="0"/>
                <a:ea typeface="Calibri" panose="020F0502020204030204" pitchFamily="34" charset="0"/>
                <a:cs typeface="Times New Roman" panose="02020603050405020304" pitchFamily="18" charset="0"/>
              </a:rPr>
              <a:t>Пермское УФАС: </a:t>
            </a:r>
            <a:r>
              <a:rPr lang="ru-RU" sz="1600" dirty="0" err="1">
                <a:effectLst/>
                <a:latin typeface="Calibri" panose="020F0502020204030204" pitchFamily="34" charset="0"/>
                <a:ea typeface="Calibri" panose="020F0502020204030204" pitchFamily="34" charset="0"/>
                <a:cs typeface="Times New Roman" panose="02020603050405020304" pitchFamily="18" charset="0"/>
              </a:rPr>
              <a:t>изв</a:t>
            </a:r>
            <a:r>
              <a:rPr lang="ru-RU" sz="1600" dirty="0">
                <a:effectLst/>
                <a:latin typeface="Calibri" panose="020F0502020204030204" pitchFamily="34" charset="0"/>
                <a:ea typeface="Calibri" panose="020F0502020204030204" pitchFamily="34" charset="0"/>
                <a:cs typeface="Times New Roman" panose="02020603050405020304" pitchFamily="18" charset="0"/>
              </a:rPr>
              <a:t>. №0156200009922000141</a:t>
            </a:r>
          </a:p>
          <a:p>
            <a:pPr marL="285750" indent="-285750">
              <a:lnSpc>
                <a:spcPct val="107000"/>
              </a:lnSpc>
              <a:spcAft>
                <a:spcPts val="800"/>
              </a:spcAft>
              <a:buFont typeface="Arial" panose="020B0604020202020204" pitchFamily="34" charset="0"/>
              <a:buChar char="•"/>
            </a:pPr>
            <a:r>
              <a:rPr lang="ru-RU" sz="1600" dirty="0">
                <a:effectLst/>
                <a:latin typeface="Calibri" panose="020F0502020204030204" pitchFamily="34" charset="0"/>
                <a:ea typeface="Calibri" panose="020F0502020204030204" pitchFamily="34" charset="0"/>
                <a:cs typeface="Times New Roman" panose="02020603050405020304" pitchFamily="18" charset="0"/>
              </a:rPr>
              <a:t>Ставропольское УФАС: </a:t>
            </a:r>
            <a:r>
              <a:rPr lang="ru-RU" sz="1600" dirty="0" err="1">
                <a:effectLst/>
                <a:latin typeface="Calibri" panose="020F0502020204030204" pitchFamily="34" charset="0"/>
                <a:ea typeface="Calibri" panose="020F0502020204030204" pitchFamily="34" charset="0"/>
                <a:cs typeface="Times New Roman" panose="02020603050405020304" pitchFamily="18" charset="0"/>
              </a:rPr>
              <a:t>изв</a:t>
            </a:r>
            <a:r>
              <a:rPr lang="ru-RU" sz="1600" dirty="0">
                <a:effectLst/>
                <a:latin typeface="Calibri" panose="020F0502020204030204" pitchFamily="34" charset="0"/>
                <a:ea typeface="Calibri" panose="020F0502020204030204" pitchFamily="34" charset="0"/>
                <a:cs typeface="Times New Roman" panose="02020603050405020304" pitchFamily="18" charset="0"/>
              </a:rPr>
              <a:t>. №0121600019022000044</a:t>
            </a:r>
          </a:p>
          <a:p>
            <a:pPr marL="285750" indent="-285750">
              <a:lnSpc>
                <a:spcPct val="107000"/>
              </a:lnSpc>
              <a:spcAft>
                <a:spcPts val="800"/>
              </a:spcAft>
              <a:buFont typeface="Arial" panose="020B0604020202020204" pitchFamily="34" charset="0"/>
              <a:buChar char="•"/>
            </a:pPr>
            <a:r>
              <a:rPr lang="ru-RU" sz="1600" dirty="0">
                <a:effectLst/>
                <a:latin typeface="Calibri" panose="020F0502020204030204" pitchFamily="34" charset="0"/>
                <a:ea typeface="Calibri" panose="020F0502020204030204" pitchFamily="34" charset="0"/>
                <a:cs typeface="Times New Roman" panose="02020603050405020304" pitchFamily="18" charset="0"/>
              </a:rPr>
              <a:t>Алтайское республиканское УФАС: </a:t>
            </a:r>
            <a:r>
              <a:rPr lang="ru-RU" sz="1600" dirty="0" err="1">
                <a:effectLst/>
                <a:latin typeface="Calibri" panose="020F0502020204030204" pitchFamily="34" charset="0"/>
                <a:ea typeface="Calibri" panose="020F0502020204030204" pitchFamily="34" charset="0"/>
                <a:cs typeface="Times New Roman" panose="02020603050405020304" pitchFamily="18" charset="0"/>
              </a:rPr>
              <a:t>изв</a:t>
            </a:r>
            <a:r>
              <a:rPr lang="ru-RU" sz="1600" dirty="0">
                <a:effectLst/>
                <a:latin typeface="Calibri" panose="020F0502020204030204" pitchFamily="34" charset="0"/>
                <a:ea typeface="Calibri" panose="020F0502020204030204" pitchFamily="34" charset="0"/>
                <a:cs typeface="Times New Roman" panose="02020603050405020304" pitchFamily="18" charset="0"/>
              </a:rPr>
              <a:t>. №0377300028722000062</a:t>
            </a:r>
          </a:p>
          <a:p>
            <a:pPr marL="285750" indent="-285750">
              <a:lnSpc>
                <a:spcPct val="107000"/>
              </a:lnSpc>
              <a:spcAft>
                <a:spcPts val="800"/>
              </a:spcAft>
              <a:buFont typeface="Arial" panose="020B0604020202020204" pitchFamily="34" charset="0"/>
              <a:buChar char="•"/>
            </a:pPr>
            <a:r>
              <a:rPr lang="ru-RU" sz="1600" dirty="0">
                <a:effectLst/>
                <a:latin typeface="Calibri" panose="020F0502020204030204" pitchFamily="34" charset="0"/>
                <a:ea typeface="Calibri" panose="020F0502020204030204" pitchFamily="34" charset="0"/>
                <a:cs typeface="Times New Roman" panose="02020603050405020304" pitchFamily="18" charset="0"/>
              </a:rPr>
              <a:t>Ивановское УФАС: </a:t>
            </a:r>
            <a:r>
              <a:rPr lang="ru-RU" sz="1600" dirty="0" err="1">
                <a:effectLst/>
                <a:latin typeface="Calibri" panose="020F0502020204030204" pitchFamily="34" charset="0"/>
                <a:ea typeface="Calibri" panose="020F0502020204030204" pitchFamily="34" charset="0"/>
                <a:cs typeface="Times New Roman" panose="02020603050405020304" pitchFamily="18" charset="0"/>
              </a:rPr>
              <a:t>изв</a:t>
            </a:r>
            <a:r>
              <a:rPr lang="ru-RU" sz="1600" dirty="0">
                <a:effectLst/>
                <a:latin typeface="Calibri" panose="020F0502020204030204" pitchFamily="34" charset="0"/>
                <a:ea typeface="Calibri" panose="020F0502020204030204" pitchFamily="34" charset="0"/>
                <a:cs typeface="Times New Roman" panose="02020603050405020304" pitchFamily="18" charset="0"/>
              </a:rPr>
              <a:t>. №0133200001722001513, 0133200001722001520</a:t>
            </a:r>
          </a:p>
          <a:p>
            <a:pPr marL="285750" indent="-285750">
              <a:lnSpc>
                <a:spcPct val="107000"/>
              </a:lnSpc>
              <a:spcAft>
                <a:spcPts val="800"/>
              </a:spcAft>
              <a:buFont typeface="Arial" panose="020B0604020202020204" pitchFamily="34" charset="0"/>
              <a:buChar char="•"/>
            </a:pPr>
            <a:r>
              <a:rPr lang="ru-RU" sz="1600" dirty="0">
                <a:effectLst/>
                <a:latin typeface="Calibri" panose="020F0502020204030204" pitchFamily="34" charset="0"/>
                <a:ea typeface="Calibri" panose="020F0502020204030204" pitchFamily="34" charset="0"/>
                <a:cs typeface="Times New Roman" panose="02020603050405020304" pitchFamily="18" charset="0"/>
              </a:rPr>
              <a:t>Красноярское УФАС: </a:t>
            </a:r>
            <a:r>
              <a:rPr lang="ru-RU" sz="1600" dirty="0" err="1">
                <a:effectLst/>
                <a:latin typeface="Calibri" panose="020F0502020204030204" pitchFamily="34" charset="0"/>
                <a:ea typeface="Calibri" panose="020F0502020204030204" pitchFamily="34" charset="0"/>
                <a:cs typeface="Times New Roman" panose="02020603050405020304" pitchFamily="18" charset="0"/>
              </a:rPr>
              <a:t>изв</a:t>
            </a:r>
            <a:r>
              <a:rPr lang="ru-RU" sz="1600" dirty="0">
                <a:effectLst/>
                <a:latin typeface="Calibri" panose="020F0502020204030204" pitchFamily="34" charset="0"/>
                <a:ea typeface="Calibri" panose="020F0502020204030204" pitchFamily="34" charset="0"/>
                <a:cs typeface="Times New Roman" panose="02020603050405020304" pitchFamily="18" charset="0"/>
              </a:rPr>
              <a:t>. №0119200000122001651</a:t>
            </a:r>
          </a:p>
          <a:p>
            <a:pPr marL="285750" indent="-285750">
              <a:lnSpc>
                <a:spcPct val="107000"/>
              </a:lnSpc>
              <a:spcAft>
                <a:spcPts val="800"/>
              </a:spcAft>
              <a:buFont typeface="Arial" panose="020B0604020202020204" pitchFamily="34" charset="0"/>
              <a:buChar char="•"/>
            </a:pPr>
            <a:r>
              <a:rPr lang="ru-RU" sz="1600" dirty="0">
                <a:latin typeface="Calibri" panose="020F0502020204030204" pitchFamily="34" charset="0"/>
                <a:ea typeface="Calibri" panose="020F0502020204030204" pitchFamily="34" charset="0"/>
                <a:cs typeface="Times New Roman" panose="02020603050405020304" pitchFamily="18" charset="0"/>
              </a:rPr>
              <a:t>Решение АС города Москвы по делу А40-100012/22-148-520 от 29.09.2022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a:extLst>
              <a:ext uri="{FF2B5EF4-FFF2-40B4-BE49-F238E27FC236}">
                <a16:creationId xmlns:a16="http://schemas.microsoft.com/office/drawing/2014/main" id="{5BCE3359-397A-4844-8D30-33EE4B305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2421" y="448232"/>
            <a:ext cx="1822136" cy="234325"/>
          </a:xfrm>
          <a:prstGeom prst="rect">
            <a:avLst/>
          </a:prstGeom>
        </p:spPr>
      </p:pic>
      <p:sp>
        <p:nvSpPr>
          <p:cNvPr id="2" name="Прямоугольник 1"/>
          <p:cNvSpPr/>
          <p:nvPr/>
        </p:nvSpPr>
        <p:spPr>
          <a:xfrm>
            <a:off x="8456023" y="2560320"/>
            <a:ext cx="3204754" cy="1915886"/>
          </a:xfrm>
          <a:prstGeom prst="rect">
            <a:avLst/>
          </a:prstGeom>
          <a:solidFill>
            <a:srgbClr val="FF7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Постановление Арбитражного суда Восточно-Сибирского округа от 03.05.2023 N Ф02-963/2023, Ф02-1373/2023 по делу N А33-15832/2022</a:t>
            </a:r>
          </a:p>
        </p:txBody>
      </p:sp>
    </p:spTree>
    <p:extLst>
      <p:ext uri="{BB962C8B-B14F-4D97-AF65-F5344CB8AC3E}">
        <p14:creationId xmlns:p14="http://schemas.microsoft.com/office/powerpoint/2010/main" val="117438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529" y="1117283"/>
            <a:ext cx="7596610" cy="400110"/>
          </a:xfrm>
          <a:prstGeom prst="rect">
            <a:avLst/>
          </a:prstGeom>
          <a:noFill/>
        </p:spPr>
        <p:txBody>
          <a:bodyPr wrap="square" rtlCol="0">
            <a:spAutoFit/>
          </a:bodyPr>
          <a:lstStyle/>
          <a:p>
            <a:pPr marL="285750" indent="-285750">
              <a:buFont typeface="Arial" panose="020B0604020202020204" pitchFamily="34" charset="0"/>
              <a:buChar char="•"/>
            </a:pPr>
            <a:r>
              <a:rPr lang="ru-RU" sz="2000" dirty="0"/>
              <a:t>Допустим ли генподряд, когда субподряд 100%?</a:t>
            </a:r>
          </a:p>
        </p:txBody>
      </p:sp>
      <p:sp>
        <p:nvSpPr>
          <p:cNvPr id="9" name="Прямоугольник 8"/>
          <p:cNvSpPr/>
          <p:nvPr/>
        </p:nvSpPr>
        <p:spPr>
          <a:xfrm>
            <a:off x="223465" y="1784638"/>
            <a:ext cx="11472146" cy="5073362"/>
          </a:xfrm>
          <a:prstGeom prst="rect">
            <a:avLst/>
          </a:prstGeom>
          <a:solidFill>
            <a:srgbClr val="004065"/>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Судебная практика: участником в составе заявки предоставлена копия договора и все необходимые документы, подтверждающие наличие опыта. Данный участник признан победителем. Однако по результатам рассмотрения жалобы выявлено, что работы по предоставленному договору непосредственно самим участником не выполнялись, все 100% были переданы на субподряд. ФАС усмотрел признаки нарушения положений статьи 14.8 Закона 135-ФЗ «О защите конкуренции», выразившиеся в совершении акта недобросовестной конкуренции при участии в электронном аукционе, в связи с чем на основании статьи 39.1 Закона № 135-ФЗ выдал предупреждение о прекращении действия (бездействия), которые содержат признаки нарушения антимонопольного законодательства. В оспариваемом предупреждении антимонопольным органом указано на необходимость прекращения совершения действий, содержащих признаки недобросовестной конкуренции путем недопущения в дальнейшем предоставления при участии в закупках на право заключения контрактов на выполнение работ по ремонту, содержанию автомобильных дорог, если НМЦК превышает 10 миллионов рублей, недостоверных сведений об опыте исполнения одного контракта (договора), а именно договора подряда от 25.01.2019; действия в соответствии с указанным предупреждением необходимо совершить в срок, не превышающий 10 дней со дня получения предупреждения; кроме того, о  выполнении предупреждения необходимо сообщать в адрес управления путем предоставления перечня закупок, в которых участвовало юридическое лицо с указанием индивидуализирующих заключенный контракт (договор) сведений. Суд позицию ФАС поддержал.</a:t>
            </a:r>
          </a:p>
          <a:p>
            <a:pPr algn="ctr"/>
            <a:r>
              <a:rPr lang="ru-RU" sz="1600" dirty="0"/>
              <a:t>*См. Постановление Арбитражного суда Восточно-Сибирского округа по делу №А74-7396/2020 (отказ в передаче кассационной жалобы для рассмотрения ВС РФ от 11.05.2022 г.)</a:t>
            </a:r>
          </a:p>
        </p:txBody>
      </p:sp>
      <p:sp>
        <p:nvSpPr>
          <p:cNvPr id="7" name="TextBox 6"/>
          <p:cNvSpPr txBox="1"/>
          <p:nvPr/>
        </p:nvSpPr>
        <p:spPr>
          <a:xfrm>
            <a:off x="86732" y="216459"/>
            <a:ext cx="9388193" cy="584775"/>
          </a:xfrm>
          <a:prstGeom prst="rect">
            <a:avLst/>
          </a:prstGeom>
          <a:noFill/>
        </p:spPr>
        <p:txBody>
          <a:bodyPr wrap="square" rtlCol="0">
            <a:spAutoFit/>
          </a:bodyPr>
          <a:lstStyle/>
          <a:p>
            <a:r>
              <a:rPr lang="ru-RU" sz="3200" b="1" dirty="0"/>
              <a:t>Основные спорные вопросы по ПП 2571</a:t>
            </a:r>
          </a:p>
        </p:txBody>
      </p:sp>
      <p:pic>
        <p:nvPicPr>
          <p:cNvPr id="11" name="Рисунок 10">
            <a:extLst>
              <a:ext uri="{FF2B5EF4-FFF2-40B4-BE49-F238E27FC236}">
                <a16:creationId xmlns:a16="http://schemas.microsoft.com/office/drawing/2014/main" id="{5BCE3359-397A-4844-8D30-33EE4B305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2421" y="448232"/>
            <a:ext cx="1822136" cy="234325"/>
          </a:xfrm>
          <a:prstGeom prst="rect">
            <a:avLst/>
          </a:prstGeom>
        </p:spPr>
      </p:pic>
    </p:spTree>
    <p:extLst>
      <p:ext uri="{BB962C8B-B14F-4D97-AF65-F5344CB8AC3E}">
        <p14:creationId xmlns:p14="http://schemas.microsoft.com/office/powerpoint/2010/main" val="368194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529" y="1117283"/>
            <a:ext cx="7596610" cy="646331"/>
          </a:xfrm>
          <a:prstGeom prst="rect">
            <a:avLst/>
          </a:prstGeom>
          <a:noFill/>
        </p:spPr>
        <p:txBody>
          <a:bodyPr wrap="square" rtlCol="0">
            <a:spAutoFit/>
          </a:bodyPr>
          <a:lstStyle/>
          <a:p>
            <a:pPr marL="285750" indent="-285750">
              <a:buFont typeface="Arial" panose="020B0604020202020204" pitchFamily="34" charset="0"/>
              <a:buChar char="•"/>
            </a:pPr>
            <a:r>
              <a:rPr lang="ru-RU" dirty="0"/>
              <a:t>Как предмет контракта соотносится с предоставляемым опытом исполнения контракта</a:t>
            </a:r>
          </a:p>
        </p:txBody>
      </p:sp>
      <p:sp>
        <p:nvSpPr>
          <p:cNvPr id="11" name="Прямоугольник 10"/>
          <p:cNvSpPr/>
          <p:nvPr/>
        </p:nvSpPr>
        <p:spPr>
          <a:xfrm>
            <a:off x="378991" y="2079663"/>
            <a:ext cx="10855065" cy="4145280"/>
          </a:xfrm>
          <a:prstGeom prst="rect">
            <a:avLst/>
          </a:prstGeom>
          <a:solidFill>
            <a:srgbClr val="004065"/>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Судебная практика: Предмет контракта «Выполнение дополнительных работ по содержанию автомобильных дорог общего пользования регионального значения (обследование и оценка технического состояния)», требование установлено по пункту 18 Приложения к ПП 2571. Участник полагает, что требование установлено неверно и заказчиком (а также ФАС, поддержавшим его позицию) дана расширительная трактовка предмета закупки: участник осуществляет специализированную деятельность по испытаниям и анализу физико-механических свойств материалов и веществ, а в связи с установленными требованиями победителем может стать лицо, имеющее опыт по строительству, реконструкции, ремонту и содержанию. Участник путает дополнительные требования и критерии оценки. Суд соглашается с Заказчиком и ФАС, говорит о том, что обследование это часть содержания дорог, следовательно, и доп. требование, и критерии оценки установлены правомерно</a:t>
            </a:r>
          </a:p>
          <a:p>
            <a:pPr algn="ctr"/>
            <a:endParaRPr lang="ru-RU" sz="1600" dirty="0"/>
          </a:p>
          <a:p>
            <a:pPr algn="ctr"/>
            <a:r>
              <a:rPr lang="ru-RU" sz="1600" dirty="0"/>
              <a:t>*См. Постановление Арбитражного суда Восточно-Сибирского округа от 06.02.2023 N Ф02-33/2023 по делу N А10-3338/2022</a:t>
            </a:r>
          </a:p>
        </p:txBody>
      </p:sp>
      <p:sp>
        <p:nvSpPr>
          <p:cNvPr id="7" name="TextBox 6"/>
          <p:cNvSpPr txBox="1"/>
          <p:nvPr/>
        </p:nvSpPr>
        <p:spPr>
          <a:xfrm>
            <a:off x="86732" y="216459"/>
            <a:ext cx="9388193" cy="584775"/>
          </a:xfrm>
          <a:prstGeom prst="rect">
            <a:avLst/>
          </a:prstGeom>
          <a:noFill/>
        </p:spPr>
        <p:txBody>
          <a:bodyPr wrap="square" rtlCol="0">
            <a:spAutoFit/>
          </a:bodyPr>
          <a:lstStyle/>
          <a:p>
            <a:r>
              <a:rPr lang="ru-RU" sz="3200" b="1" dirty="0"/>
              <a:t>Основные спорные вопросы по ПП 2571</a:t>
            </a:r>
          </a:p>
        </p:txBody>
      </p:sp>
      <p:pic>
        <p:nvPicPr>
          <p:cNvPr id="9" name="Рисунок 8">
            <a:extLst>
              <a:ext uri="{FF2B5EF4-FFF2-40B4-BE49-F238E27FC236}">
                <a16:creationId xmlns:a16="http://schemas.microsoft.com/office/drawing/2014/main" id="{5BCE3359-397A-4844-8D30-33EE4B305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2421" y="448232"/>
            <a:ext cx="1822136" cy="234325"/>
          </a:xfrm>
          <a:prstGeom prst="rect">
            <a:avLst/>
          </a:prstGeom>
        </p:spPr>
      </p:pic>
    </p:spTree>
    <p:extLst>
      <p:ext uri="{BB962C8B-B14F-4D97-AF65-F5344CB8AC3E}">
        <p14:creationId xmlns:p14="http://schemas.microsoft.com/office/powerpoint/2010/main" val="717518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529" y="1117283"/>
            <a:ext cx="7596610" cy="646331"/>
          </a:xfrm>
          <a:prstGeom prst="rect">
            <a:avLst/>
          </a:prstGeom>
          <a:noFill/>
        </p:spPr>
        <p:txBody>
          <a:bodyPr wrap="square" rtlCol="0">
            <a:spAutoFit/>
          </a:bodyPr>
          <a:lstStyle/>
          <a:p>
            <a:pPr marL="285750" indent="-285750">
              <a:buFont typeface="Arial" panose="020B0604020202020204" pitchFamily="34" charset="0"/>
              <a:buChar char="•"/>
            </a:pPr>
            <a:r>
              <a:rPr lang="ru-RU" dirty="0"/>
              <a:t>Как предмет контракта соотносится с предоставляемым опытом исполнения контракта</a:t>
            </a:r>
          </a:p>
        </p:txBody>
      </p:sp>
      <p:sp>
        <p:nvSpPr>
          <p:cNvPr id="11" name="Прямоугольник 10"/>
          <p:cNvSpPr/>
          <p:nvPr/>
        </p:nvSpPr>
        <p:spPr>
          <a:xfrm>
            <a:off x="378991" y="1889760"/>
            <a:ext cx="10515431" cy="4737463"/>
          </a:xfrm>
          <a:prstGeom prst="rect">
            <a:avLst/>
          </a:prstGeom>
          <a:solidFill>
            <a:srgbClr val="004065"/>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Судебная практика: Предмет контракта «Выполнение работ по устройству и содержанию цветников на территории </a:t>
            </a:r>
            <a:r>
              <a:rPr lang="ru-RU" dirty="0" err="1"/>
              <a:t>Приокского</a:t>
            </a:r>
            <a:r>
              <a:rPr lang="ru-RU" dirty="0"/>
              <a:t> района города Нижнего Новгорода в 2022 году», Дополнительные требования не установлены, так как Заказчик не относит озеленение к благоустройству. Участник полагает, что это незаконно. Суд соглашается с ФАС и участником, подтверждая, что согласно пункту 36 статьи 1 </a:t>
            </a:r>
            <a:r>
              <a:rPr lang="ru-RU" dirty="0" err="1"/>
              <a:t>ГрК</a:t>
            </a:r>
            <a:r>
              <a:rPr lang="ru-RU" dirty="0"/>
              <a:t> РФ, а также региональным нормативным актам такие работы следует отнести именно к благоустройству территории.</a:t>
            </a:r>
          </a:p>
          <a:p>
            <a:pPr algn="ctr"/>
            <a:endParaRPr lang="ru-RU" dirty="0"/>
          </a:p>
          <a:p>
            <a:pPr algn="ctr"/>
            <a:r>
              <a:rPr lang="ru-RU" dirty="0"/>
              <a:t>*См. Решение Арбитражного суда Нижегородской области по делу №А43-15108/2022 от 06.08.2022</a:t>
            </a:r>
          </a:p>
        </p:txBody>
      </p:sp>
      <p:sp>
        <p:nvSpPr>
          <p:cNvPr id="7" name="TextBox 6"/>
          <p:cNvSpPr txBox="1"/>
          <p:nvPr/>
        </p:nvSpPr>
        <p:spPr>
          <a:xfrm>
            <a:off x="86732" y="216459"/>
            <a:ext cx="9388193" cy="584775"/>
          </a:xfrm>
          <a:prstGeom prst="rect">
            <a:avLst/>
          </a:prstGeom>
          <a:noFill/>
        </p:spPr>
        <p:txBody>
          <a:bodyPr wrap="square" rtlCol="0">
            <a:spAutoFit/>
          </a:bodyPr>
          <a:lstStyle/>
          <a:p>
            <a:r>
              <a:rPr lang="ru-RU" sz="3200" b="1" dirty="0"/>
              <a:t>Основные спорные вопросы по ПП 2571</a:t>
            </a:r>
          </a:p>
        </p:txBody>
      </p:sp>
      <p:pic>
        <p:nvPicPr>
          <p:cNvPr id="9" name="Рисунок 8">
            <a:extLst>
              <a:ext uri="{FF2B5EF4-FFF2-40B4-BE49-F238E27FC236}">
                <a16:creationId xmlns:a16="http://schemas.microsoft.com/office/drawing/2014/main" id="{5BCE3359-397A-4844-8D30-33EE4B305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2421" y="448232"/>
            <a:ext cx="1822136" cy="234325"/>
          </a:xfrm>
          <a:prstGeom prst="rect">
            <a:avLst/>
          </a:prstGeom>
        </p:spPr>
      </p:pic>
    </p:spTree>
    <p:extLst>
      <p:ext uri="{BB962C8B-B14F-4D97-AF65-F5344CB8AC3E}">
        <p14:creationId xmlns:p14="http://schemas.microsoft.com/office/powerpoint/2010/main" val="392388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9820" y="951821"/>
            <a:ext cx="7596610" cy="646331"/>
          </a:xfrm>
          <a:prstGeom prst="rect">
            <a:avLst/>
          </a:prstGeom>
          <a:noFill/>
        </p:spPr>
        <p:txBody>
          <a:bodyPr wrap="square" rtlCol="0">
            <a:spAutoFit/>
          </a:bodyPr>
          <a:lstStyle/>
          <a:p>
            <a:pPr marL="285750" indent="-285750">
              <a:buFont typeface="Arial" panose="020B0604020202020204" pitchFamily="34" charset="0"/>
              <a:buChar char="•"/>
            </a:pPr>
            <a:r>
              <a:rPr lang="ru-RU" dirty="0"/>
              <a:t>Как предмет контракта соотносится с предоставляемым опытом исполнения контракта</a:t>
            </a:r>
          </a:p>
        </p:txBody>
      </p:sp>
      <p:sp>
        <p:nvSpPr>
          <p:cNvPr id="11" name="Прямоугольник 10"/>
          <p:cNvSpPr/>
          <p:nvPr/>
        </p:nvSpPr>
        <p:spPr>
          <a:xfrm>
            <a:off x="378991" y="1598152"/>
            <a:ext cx="9095933" cy="5029071"/>
          </a:xfrm>
          <a:prstGeom prst="rect">
            <a:avLst/>
          </a:prstGeom>
          <a:solidFill>
            <a:srgbClr val="D7E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rPr>
              <a:t>Судебная практика: </a:t>
            </a:r>
            <a:r>
              <a:rPr lang="ru-RU" sz="1400" dirty="0">
                <a:solidFill>
                  <a:schemeClr val="tx1"/>
                </a:solidFill>
              </a:rPr>
              <a:t>Предмет контракта «Работы по устройству наружного освещения на участке Линия электроосвещения на автомобильной дороге </a:t>
            </a:r>
            <a:r>
              <a:rPr lang="ru-RU" sz="1400" dirty="0" err="1">
                <a:solidFill>
                  <a:schemeClr val="tx1"/>
                </a:solidFill>
              </a:rPr>
              <a:t>Кузовлево</a:t>
            </a:r>
            <a:r>
              <a:rPr lang="ru-RU" sz="1400" dirty="0">
                <a:solidFill>
                  <a:schemeClr val="tx1"/>
                </a:solidFill>
              </a:rPr>
              <a:t>-Светлый на участке км5+680 - км 6+260 (п. Светлый)». </a:t>
            </a:r>
            <a:r>
              <a:rPr lang="ru-RU" sz="1400" dirty="0" err="1">
                <a:solidFill>
                  <a:schemeClr val="tx1"/>
                </a:solidFill>
              </a:rPr>
              <a:t>Доп</a:t>
            </a:r>
            <a:r>
              <a:rPr lang="ru-RU" sz="1400" dirty="0">
                <a:solidFill>
                  <a:schemeClr val="tx1"/>
                </a:solidFill>
              </a:rPr>
              <a:t> требование установлено по пункту 8 Приложения к ПП 2571, так как линия стационарного электрического освещения является самостоятельным сооружением и линейным объектом капитального строительства, а также отсутствуют работы, имеющие отношение непосредственно к строительству, реконструкции или капитальному ремонту автомобильных дорог. ФАС признал установленные требования незаконными, так как согласно Закону №257-ФЗ «Об автомобильных дорогах и о дорожной деятельности в Российской Федерации и о внесении изменений в отдельные законодательные акты Российской Федерации» уличное освещение является элементом обустройства автомобильных дорог. Работы выполняются в полосе отвода автодороги, а наружное освещение относится к техническим средствам и устройствам организации и обеспечения безопасности дорожного движения. Требования надлежало установить согласно п.17 Приложения к ПП 2571.</a:t>
            </a:r>
          </a:p>
          <a:p>
            <a:pPr algn="ctr"/>
            <a:r>
              <a:rPr lang="ru-RU" sz="1400" b="1" dirty="0">
                <a:solidFill>
                  <a:schemeClr val="tx1"/>
                </a:solidFill>
              </a:rPr>
              <a:t>Суд поддержал позицию Заказчика </a:t>
            </a:r>
            <a:r>
              <a:rPr lang="ru-RU" sz="1400" dirty="0">
                <a:solidFill>
                  <a:schemeClr val="tx1"/>
                </a:solidFill>
              </a:rPr>
              <a:t>и указал, что согласно типовым условиям контрактов, утверждённым приказом Минтранса России от 05.02.2019 № 37 показателями для применения такого типового контракта, являются, в том числе, коды ОКПД2: 42.11.20; 42.13.20, 42.11; 42.13. Группировка 42.11 не включает код 43.21 - установка уличного освещения и светофоров. Таким образом, законодатель в обязательных для применения нормах разграничил понятия работ по строительству автомобильных дорог и работ по строительству уличного освещения и иного электрооборудования на автомобильных дорогах. Аналогично разграничение присутствует и в КТРУ.</a:t>
            </a:r>
          </a:p>
          <a:p>
            <a:pPr algn="ctr"/>
            <a:endParaRPr lang="ru-RU" sz="1400" dirty="0">
              <a:solidFill>
                <a:schemeClr val="tx1"/>
              </a:solidFill>
            </a:endParaRPr>
          </a:p>
          <a:p>
            <a:pPr algn="ctr"/>
            <a:r>
              <a:rPr lang="ru-RU" sz="1400" dirty="0">
                <a:solidFill>
                  <a:schemeClr val="tx1"/>
                </a:solidFill>
              </a:rPr>
              <a:t> см. Постановление Арбитражного суда Западно-Сибирского округа от 08.02.2023 N Ф04-7745/2022 по делу N А67-4604/2022, а также аналогичные выводы содержатся в Решении Пензенского УФАС России от 04.05.2023 по закупке №0155200000923000213</a:t>
            </a:r>
          </a:p>
        </p:txBody>
      </p:sp>
      <p:sp>
        <p:nvSpPr>
          <p:cNvPr id="7" name="TextBox 6"/>
          <p:cNvSpPr txBox="1"/>
          <p:nvPr/>
        </p:nvSpPr>
        <p:spPr>
          <a:xfrm>
            <a:off x="86732" y="216459"/>
            <a:ext cx="9388193" cy="584775"/>
          </a:xfrm>
          <a:prstGeom prst="rect">
            <a:avLst/>
          </a:prstGeom>
          <a:noFill/>
        </p:spPr>
        <p:txBody>
          <a:bodyPr wrap="square" rtlCol="0">
            <a:spAutoFit/>
          </a:bodyPr>
          <a:lstStyle/>
          <a:p>
            <a:r>
              <a:rPr lang="ru-RU" sz="3200" b="1" dirty="0"/>
              <a:t>Основные спорные вопросы по ПП 2571</a:t>
            </a:r>
          </a:p>
        </p:txBody>
      </p:sp>
      <p:pic>
        <p:nvPicPr>
          <p:cNvPr id="9" name="Рисунок 8">
            <a:extLst>
              <a:ext uri="{FF2B5EF4-FFF2-40B4-BE49-F238E27FC236}">
                <a16:creationId xmlns:a16="http://schemas.microsoft.com/office/drawing/2014/main" id="{5BCE3359-397A-4844-8D30-33EE4B305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2421" y="448232"/>
            <a:ext cx="1822136" cy="234325"/>
          </a:xfrm>
          <a:prstGeom prst="rect">
            <a:avLst/>
          </a:prstGeom>
        </p:spPr>
      </p:pic>
      <p:sp>
        <p:nvSpPr>
          <p:cNvPr id="6" name="Прямоугольник 5"/>
          <p:cNvSpPr/>
          <p:nvPr/>
        </p:nvSpPr>
        <p:spPr>
          <a:xfrm>
            <a:off x="9379132" y="1367246"/>
            <a:ext cx="2603863" cy="5408023"/>
          </a:xfrm>
          <a:prstGeom prst="rect">
            <a:avLst/>
          </a:prstGeom>
          <a:solidFill>
            <a:srgbClr val="004065"/>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Административная практика: </a:t>
            </a:r>
          </a:p>
          <a:p>
            <a:pPr algn="ctr"/>
            <a:r>
              <a:rPr lang="ru-RU" sz="1600" dirty="0"/>
              <a:t>Выполнение работ по установке железобетонных стоек освещения на автомобильных дорогах регионального и межмуниципального значения Тульской области с использованием материалов заказчика требует установления </a:t>
            </a:r>
            <a:r>
              <a:rPr lang="ru-RU" sz="1600" dirty="0" err="1"/>
              <a:t>доптребований</a:t>
            </a:r>
            <a:r>
              <a:rPr lang="ru-RU" sz="1600" dirty="0"/>
              <a:t> в сфере дорожной деятельности (см. Решение Тульского УФАС России от 05.07.2022 по закупке №0366200035622003369)</a:t>
            </a:r>
          </a:p>
        </p:txBody>
      </p:sp>
    </p:spTree>
    <p:extLst>
      <p:ext uri="{BB962C8B-B14F-4D97-AF65-F5344CB8AC3E}">
        <p14:creationId xmlns:p14="http://schemas.microsoft.com/office/powerpoint/2010/main" val="3464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9820" y="951821"/>
            <a:ext cx="7596610" cy="646331"/>
          </a:xfrm>
          <a:prstGeom prst="rect">
            <a:avLst/>
          </a:prstGeom>
          <a:noFill/>
        </p:spPr>
        <p:txBody>
          <a:bodyPr wrap="square" rtlCol="0">
            <a:spAutoFit/>
          </a:bodyPr>
          <a:lstStyle/>
          <a:p>
            <a:pPr marL="285750" indent="-285750">
              <a:buFont typeface="Arial" panose="020B0604020202020204" pitchFamily="34" charset="0"/>
              <a:buChar char="•"/>
            </a:pPr>
            <a:r>
              <a:rPr lang="ru-RU" dirty="0"/>
              <a:t>Как предмет контракта соотносится с предоставляемым опытом исполнения контракта</a:t>
            </a:r>
          </a:p>
        </p:txBody>
      </p:sp>
      <p:sp>
        <p:nvSpPr>
          <p:cNvPr id="11" name="Прямоугольник 10"/>
          <p:cNvSpPr/>
          <p:nvPr/>
        </p:nvSpPr>
        <p:spPr>
          <a:xfrm>
            <a:off x="378991" y="1598152"/>
            <a:ext cx="10968278" cy="5029071"/>
          </a:xfrm>
          <a:prstGeom prst="rect">
            <a:avLst/>
          </a:prstGeom>
          <a:solidFill>
            <a:srgbClr val="004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Судебная практика: </a:t>
            </a:r>
            <a:r>
              <a:rPr lang="ru-RU" sz="1600" dirty="0"/>
              <a:t>Предмет контракта «Капитальный ремонт … в том числе ПИР». Доп. требование установлено по пункту 10 Приложения к ПП 2571. Участником в подтверждение опыта предоставлен контракт с предметом «Выполнение ремонтно-реставрационных работ здания …». Заявка отклонена. Жалоба признана необоснованной.</a:t>
            </a:r>
          </a:p>
          <a:p>
            <a:pPr algn="ctr"/>
            <a:endParaRPr lang="ru-RU" sz="1600" dirty="0"/>
          </a:p>
          <a:p>
            <a:pPr algn="ctr"/>
            <a:r>
              <a:rPr lang="ru-RU" sz="1600" b="1" dirty="0"/>
              <a:t>Суд не поддержал позицию Заказчика и </a:t>
            </a:r>
            <a:r>
              <a:rPr lang="ru-RU" sz="1600" b="1" dirty="0" err="1"/>
              <a:t>ФАСа</a:t>
            </a:r>
            <a:r>
              <a:rPr lang="ru-RU" sz="1600" b="1" dirty="0"/>
              <a:t> </a:t>
            </a:r>
            <a:r>
              <a:rPr lang="ru-RU" sz="1600" dirty="0"/>
              <a:t>и указал, что сопоставив наименования работ, перечисленные в приложении 1 к указанному контракту (позиции с 395 по 429), наименование и описание объекта закупки (техническое задание), наименования работ, указанные в актах КС-2 о приемке выполненных работ, подтверждающих цену выполненных работ (т. 2, </a:t>
            </a:r>
            <a:r>
              <a:rPr lang="ru-RU" sz="1600" dirty="0" err="1"/>
              <a:t>л.д</a:t>
            </a:r>
            <a:r>
              <a:rPr lang="ru-RU" sz="1600" dirty="0"/>
              <a:t>. 18-58), с наименованиями работ, перечисленных в «Ведомости объемов конструктивных решений (элементов) и комплексов (видов) работ» приложения 1 к проекту государственного контракта на капитальный ремонт</a:t>
            </a:r>
          </a:p>
          <a:p>
            <a:pPr algn="ctr"/>
            <a:r>
              <a:rPr lang="ru-RU" sz="1600" dirty="0"/>
              <a:t>…» можно установить, что представленный Обществом контракт подтверждает наличие у</a:t>
            </a:r>
          </a:p>
          <a:p>
            <a:pPr algn="ctr"/>
            <a:r>
              <a:rPr lang="ru-RU" sz="1600" dirty="0"/>
              <a:t>него опыта выполнения работ по капитальному ремонту объекта капитального</a:t>
            </a:r>
          </a:p>
          <a:p>
            <a:pPr algn="ctr"/>
            <a:r>
              <a:rPr lang="ru-RU" sz="1600" dirty="0"/>
              <a:t>строительства.</a:t>
            </a:r>
          </a:p>
          <a:p>
            <a:pPr algn="ctr"/>
            <a:endParaRPr lang="ru-RU" sz="1600" dirty="0"/>
          </a:p>
          <a:p>
            <a:pPr algn="ctr"/>
            <a:r>
              <a:rPr lang="ru-RU" sz="1600" dirty="0"/>
              <a:t> см. Постановление Арбитражного суда Северо-Западного округа от 31.01.2023 N Ф07-21458/2022 по делу N А52-1346/2022</a:t>
            </a:r>
          </a:p>
        </p:txBody>
      </p:sp>
      <p:sp>
        <p:nvSpPr>
          <p:cNvPr id="7" name="TextBox 6"/>
          <p:cNvSpPr txBox="1"/>
          <p:nvPr/>
        </p:nvSpPr>
        <p:spPr>
          <a:xfrm>
            <a:off x="86732" y="216459"/>
            <a:ext cx="9388193" cy="584775"/>
          </a:xfrm>
          <a:prstGeom prst="rect">
            <a:avLst/>
          </a:prstGeom>
          <a:noFill/>
        </p:spPr>
        <p:txBody>
          <a:bodyPr wrap="square" rtlCol="0">
            <a:spAutoFit/>
          </a:bodyPr>
          <a:lstStyle/>
          <a:p>
            <a:r>
              <a:rPr lang="ru-RU" sz="3200" b="1" dirty="0"/>
              <a:t>Основные спорные вопросы по ПП 2571</a:t>
            </a:r>
          </a:p>
        </p:txBody>
      </p:sp>
      <p:pic>
        <p:nvPicPr>
          <p:cNvPr id="9" name="Рисунок 8">
            <a:extLst>
              <a:ext uri="{FF2B5EF4-FFF2-40B4-BE49-F238E27FC236}">
                <a16:creationId xmlns:a16="http://schemas.microsoft.com/office/drawing/2014/main" id="{5BCE3359-397A-4844-8D30-33EE4B305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2421" y="448232"/>
            <a:ext cx="1822136" cy="234325"/>
          </a:xfrm>
          <a:prstGeom prst="rect">
            <a:avLst/>
          </a:prstGeom>
        </p:spPr>
      </p:pic>
    </p:spTree>
    <p:extLst>
      <p:ext uri="{BB962C8B-B14F-4D97-AF65-F5344CB8AC3E}">
        <p14:creationId xmlns:p14="http://schemas.microsoft.com/office/powerpoint/2010/main" val="122425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529" y="1117283"/>
            <a:ext cx="7596610" cy="646331"/>
          </a:xfrm>
          <a:prstGeom prst="rect">
            <a:avLst/>
          </a:prstGeom>
          <a:noFill/>
        </p:spPr>
        <p:txBody>
          <a:bodyPr wrap="square" rtlCol="0">
            <a:spAutoFit/>
          </a:bodyPr>
          <a:lstStyle/>
          <a:p>
            <a:pPr marL="285750" indent="-285750">
              <a:buFont typeface="Arial" panose="020B0604020202020204" pitchFamily="34" charset="0"/>
              <a:buChar char="•"/>
            </a:pPr>
            <a:r>
              <a:rPr lang="ru-RU" dirty="0"/>
              <a:t>Мост – это часть автомобильной дороги или самостоятельный объект капитального строительства?</a:t>
            </a:r>
          </a:p>
        </p:txBody>
      </p:sp>
      <p:sp>
        <p:nvSpPr>
          <p:cNvPr id="9" name="Прямоугольник 8"/>
          <p:cNvSpPr/>
          <p:nvPr/>
        </p:nvSpPr>
        <p:spPr>
          <a:xfrm>
            <a:off x="5645896" y="2260003"/>
            <a:ext cx="5622995" cy="3073111"/>
          </a:xfrm>
          <a:prstGeom prst="rect">
            <a:avLst/>
          </a:prstGeom>
          <a:solidFill>
            <a:srgbClr val="00406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Административная практика: </a:t>
            </a:r>
          </a:p>
          <a:p>
            <a:pPr algn="ctr"/>
            <a:r>
              <a:rPr lang="ru-RU" dirty="0"/>
              <a:t>Мост – это отдельный объект капстроительства, требования устанавливаются согласно Разделу </a:t>
            </a:r>
            <a:r>
              <a:rPr lang="en-US" dirty="0"/>
              <a:t>II</a:t>
            </a:r>
            <a:r>
              <a:rPr lang="ru-RU" dirty="0"/>
              <a:t> Приложения к ПП 2571</a:t>
            </a:r>
          </a:p>
          <a:p>
            <a:pPr algn="ctr"/>
            <a:r>
              <a:rPr lang="ru-RU" dirty="0"/>
              <a:t>См. Решение Новгородского УФАС России по закупке 0350300011822000092 от 20.04.2022 </a:t>
            </a:r>
          </a:p>
          <a:p>
            <a:pPr algn="ctr"/>
            <a:r>
              <a:rPr lang="ru-RU" dirty="0"/>
              <a:t>Решение Белгородского УФАС России по закупке 0826600004222000001 от 31.01.2022</a:t>
            </a:r>
          </a:p>
        </p:txBody>
      </p:sp>
      <p:sp>
        <p:nvSpPr>
          <p:cNvPr id="11" name="Прямоугольник 10"/>
          <p:cNvSpPr/>
          <p:nvPr/>
        </p:nvSpPr>
        <p:spPr>
          <a:xfrm>
            <a:off x="273852" y="1924594"/>
            <a:ext cx="4942582" cy="4711337"/>
          </a:xfrm>
          <a:prstGeom prst="rect">
            <a:avLst/>
          </a:prstGeom>
          <a:solidFill>
            <a:srgbClr val="7E99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a:p>
            <a:pPr algn="ctr"/>
            <a:r>
              <a:rPr lang="ru-RU" dirty="0"/>
              <a:t>Административная практика: </a:t>
            </a:r>
          </a:p>
          <a:p>
            <a:pPr algn="ctr"/>
            <a:r>
              <a:rPr lang="ru-RU" dirty="0"/>
              <a:t>Мост – это часть дороги. Требования устанавливаются Согласно</a:t>
            </a:r>
            <a:r>
              <a:rPr lang="en-US" dirty="0"/>
              <a:t> </a:t>
            </a:r>
            <a:r>
              <a:rPr lang="ru-RU" dirty="0"/>
              <a:t>Разделу </a:t>
            </a:r>
            <a:r>
              <a:rPr lang="en-US" dirty="0"/>
              <a:t>III</a:t>
            </a:r>
            <a:r>
              <a:rPr lang="ru-RU" dirty="0"/>
              <a:t> Приложения к ПП 2571</a:t>
            </a:r>
          </a:p>
          <a:p>
            <a:pPr algn="ctr"/>
            <a:r>
              <a:rPr lang="ru-RU" dirty="0"/>
              <a:t>*См. Решение Ростовского УФАС России по закупке 0158300050022000001 от 08.02.2022</a:t>
            </a:r>
          </a:p>
          <a:p>
            <a:pPr algn="ctr"/>
            <a:r>
              <a:rPr lang="ru-RU" dirty="0"/>
              <a:t>Решение ЦА ФАС по закупке 0364100001822000011 от 01.03.2022</a:t>
            </a:r>
          </a:p>
          <a:p>
            <a:pPr algn="ctr"/>
            <a:r>
              <a:rPr lang="ru-RU" dirty="0"/>
              <a:t>Косвенно – в решении </a:t>
            </a:r>
            <a:r>
              <a:rPr lang="ru-RU" dirty="0" err="1"/>
              <a:t>Решении</a:t>
            </a:r>
            <a:r>
              <a:rPr lang="ru-RU" dirty="0"/>
              <a:t> ЦА ФАС по закупке №0348100042422000054 от 19.07.2022</a:t>
            </a:r>
          </a:p>
          <a:p>
            <a:pPr algn="ctr"/>
            <a:r>
              <a:rPr lang="ru-RU" dirty="0"/>
              <a:t>Решение Ленинградского УФАС России по закупке 0145300009622000293 от 26.08.2022</a:t>
            </a:r>
          </a:p>
          <a:p>
            <a:pPr algn="ctr"/>
            <a:endParaRPr lang="ru-RU" dirty="0"/>
          </a:p>
          <a:p>
            <a:pPr algn="ctr"/>
            <a:endParaRPr lang="ru-RU" dirty="0"/>
          </a:p>
          <a:p>
            <a:pPr algn="ctr"/>
            <a:endParaRPr lang="ru-RU" dirty="0"/>
          </a:p>
          <a:p>
            <a:pPr algn="ctr"/>
            <a:endParaRPr lang="ru-RU" dirty="0"/>
          </a:p>
          <a:p>
            <a:pPr algn="ctr"/>
            <a:endParaRPr lang="ru-RU" dirty="0"/>
          </a:p>
        </p:txBody>
      </p:sp>
      <p:sp>
        <p:nvSpPr>
          <p:cNvPr id="12" name="TextBox 11"/>
          <p:cNvSpPr txBox="1"/>
          <p:nvPr/>
        </p:nvSpPr>
        <p:spPr>
          <a:xfrm>
            <a:off x="86732" y="216459"/>
            <a:ext cx="9388193" cy="584775"/>
          </a:xfrm>
          <a:prstGeom prst="rect">
            <a:avLst/>
          </a:prstGeom>
          <a:noFill/>
        </p:spPr>
        <p:txBody>
          <a:bodyPr wrap="square" rtlCol="0">
            <a:spAutoFit/>
          </a:bodyPr>
          <a:lstStyle/>
          <a:p>
            <a:r>
              <a:rPr lang="ru-RU" sz="3200" b="1" dirty="0"/>
              <a:t>Основные спорные вопросы по ПП 2571</a:t>
            </a:r>
          </a:p>
        </p:txBody>
      </p:sp>
      <p:pic>
        <p:nvPicPr>
          <p:cNvPr id="13" name="Рисунок 12">
            <a:extLst>
              <a:ext uri="{FF2B5EF4-FFF2-40B4-BE49-F238E27FC236}">
                <a16:creationId xmlns:a16="http://schemas.microsoft.com/office/drawing/2014/main" id="{5BCE3359-397A-4844-8D30-33EE4B305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2421" y="448232"/>
            <a:ext cx="1822136" cy="234325"/>
          </a:xfrm>
          <a:prstGeom prst="rect">
            <a:avLst/>
          </a:prstGeom>
        </p:spPr>
      </p:pic>
      <p:sp>
        <p:nvSpPr>
          <p:cNvPr id="2" name="Прямоугольник 1"/>
          <p:cNvSpPr/>
          <p:nvPr/>
        </p:nvSpPr>
        <p:spPr>
          <a:xfrm>
            <a:off x="4197532" y="5607518"/>
            <a:ext cx="6749711" cy="1166948"/>
          </a:xfrm>
          <a:prstGeom prst="rect">
            <a:avLst/>
          </a:prstGeom>
          <a:solidFill>
            <a:srgbClr val="D7E0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Мост – это и часть дороги, и отдельный объект строительства, в зависимости от того, что написано в контракте. См. Постановление АС Северо-Западного округа по делу А21-3775/2022 от 14.02.2023 г.</a:t>
            </a:r>
          </a:p>
        </p:txBody>
      </p:sp>
    </p:spTree>
    <p:extLst>
      <p:ext uri="{BB962C8B-B14F-4D97-AF65-F5344CB8AC3E}">
        <p14:creationId xmlns:p14="http://schemas.microsoft.com/office/powerpoint/2010/main" val="2123485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547" y="409861"/>
            <a:ext cx="1822136" cy="234325"/>
          </a:xfrm>
          <a:prstGeom prst="rect">
            <a:avLst/>
          </a:prstGeom>
        </p:spPr>
      </p:pic>
      <p:sp>
        <p:nvSpPr>
          <p:cNvPr id="5" name="TextBox 4"/>
          <p:cNvSpPr txBox="1"/>
          <p:nvPr/>
        </p:nvSpPr>
        <p:spPr>
          <a:xfrm>
            <a:off x="278673" y="1132361"/>
            <a:ext cx="11773989" cy="5755422"/>
          </a:xfrm>
          <a:prstGeom prst="rect">
            <a:avLst/>
          </a:prstGeom>
          <a:noFill/>
        </p:spPr>
        <p:txBody>
          <a:bodyPr wrap="square" rtlCol="0">
            <a:spAutoFit/>
          </a:bodyPr>
          <a:lstStyle/>
          <a:p>
            <a:r>
              <a:rPr lang="ru-RU" sz="1600" dirty="0"/>
              <a:t>Участники закупки, являющиеся юридическими лицами, зарегистрированными на территории государства - члена Евразийского экономического союза, за исключением Российской Федерации, или физическими лицами, являющимися гражданами государства - члена Евразийского экономического союза, за исключением Российской Федерации (далее - участники закупки), вправе предоставить обеспечение заявок в виде денежных средств с учетом следующих особенностей:</a:t>
            </a:r>
          </a:p>
          <a:p>
            <a:pPr marL="285750" indent="-285750">
              <a:buFont typeface="Wingdings" panose="05000000000000000000" pitchFamily="2" charset="2"/>
              <a:buChar char="ü"/>
            </a:pPr>
            <a:r>
              <a:rPr lang="ru-RU" sz="1600" dirty="0"/>
              <a:t>а) денежные средства вносятся участниками закупки на счет, указанный заказчиком в извещении об осуществлении закупки, на котором в соответствии с законодательством Российской Федерации учитываются операции со средствами, поступающими заказчику;</a:t>
            </a:r>
          </a:p>
          <a:p>
            <a:pPr marL="285750" indent="-285750">
              <a:buFont typeface="Wingdings" panose="05000000000000000000" pitchFamily="2" charset="2"/>
              <a:buChar char="ü"/>
            </a:pPr>
            <a:r>
              <a:rPr lang="ru-RU" sz="1600" dirty="0"/>
              <a:t>б) заявка на участие в закупке должна содержать информацию и документы, подтверждающие предоставление обеспечения заявки на участие в закупке, в форме электронных документов или в форме электронных образов бумажных документов;</a:t>
            </a:r>
          </a:p>
          <a:p>
            <a:pPr marL="285750" indent="-285750">
              <a:buFont typeface="Wingdings" panose="05000000000000000000" pitchFamily="2" charset="2"/>
              <a:buChar char="ü"/>
            </a:pPr>
            <a:r>
              <a:rPr lang="ru-RU" sz="1600" dirty="0"/>
              <a:t>в) участник закупки признается </a:t>
            </a:r>
            <a:r>
              <a:rPr lang="ru-RU" sz="1600" dirty="0" err="1"/>
              <a:t>непредоставившим</a:t>
            </a:r>
            <a:r>
              <a:rPr lang="ru-RU" sz="1600" dirty="0"/>
              <a:t> обеспечение заявки на участие в закупке в случае </a:t>
            </a:r>
            <a:r>
              <a:rPr lang="ru-RU" sz="1600" dirty="0" err="1"/>
              <a:t>непоступления</a:t>
            </a:r>
            <a:r>
              <a:rPr lang="ru-RU" sz="1600" dirty="0"/>
              <a:t> денежных средств, информация и документы о внесении которых в качестве обеспечения заявки представлены в заявке на участие в закупке, до даты окончания срока рассмотрения и оценки вторых частей заявок на участие в закупке (в случае проведения открытого конкурса в электронной форме), даты подведения итогов определения поставщика (подрядчика, исполнителя) (в случае проведения открытого аукциона в электронной форме или запроса котировок в электронной форме) на счет, предусмотренный подпунктом "а" настоящего пункта. При этом заявка на участие в закупке, поданная таким участником закупки, отклоняется в порядке, установленном для случая, предусмотренного пунктом 7 части 12 статьи 48 Федерального закона;</a:t>
            </a:r>
          </a:p>
          <a:p>
            <a:pPr marL="285750" indent="-285750">
              <a:buFont typeface="Wingdings" panose="05000000000000000000" pitchFamily="2" charset="2"/>
              <a:buChar char="ü"/>
            </a:pPr>
            <a:r>
              <a:rPr lang="ru-RU" sz="1600" dirty="0"/>
              <a:t>г) заказчик возвращает денежные средства, внесенные в качестве обеспечения заявки на участие в закупке, не позднее 5 рабочих дней со дня, следующего за днем наступления случаев, предусмотренных пунктами 1 - 6 части 10 статьи 44 Федерального закона. Возврат таких денежных средств участнику закупки не осуществляется в случае, предусмотренном пунктом 7 части 10 статьи 44 Федерального закона.</a:t>
            </a:r>
          </a:p>
        </p:txBody>
      </p:sp>
      <p:sp>
        <p:nvSpPr>
          <p:cNvPr id="4" name="Прямоугольник 3"/>
          <p:cNvSpPr/>
          <p:nvPr/>
        </p:nvSpPr>
        <p:spPr>
          <a:xfrm>
            <a:off x="4963885" y="409861"/>
            <a:ext cx="4075612" cy="531224"/>
          </a:xfrm>
          <a:prstGeom prst="rect">
            <a:avLst/>
          </a:prstGeom>
          <a:solidFill>
            <a:srgbClr val="009DDB"/>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Изменения с 01.06.2023: ПП №579</a:t>
            </a:r>
          </a:p>
        </p:txBody>
      </p:sp>
    </p:spTree>
    <p:extLst>
      <p:ext uri="{BB962C8B-B14F-4D97-AF65-F5344CB8AC3E}">
        <p14:creationId xmlns:p14="http://schemas.microsoft.com/office/powerpoint/2010/main" val="403244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9819" y="938023"/>
            <a:ext cx="10809107" cy="830997"/>
          </a:xfrm>
          <a:prstGeom prst="rect">
            <a:avLst/>
          </a:prstGeom>
          <a:noFill/>
        </p:spPr>
        <p:txBody>
          <a:bodyPr wrap="square" rtlCol="0">
            <a:spAutoFit/>
          </a:bodyPr>
          <a:lstStyle/>
          <a:p>
            <a:pPr marL="285750" indent="-285750">
              <a:buFont typeface="Arial" panose="020B0604020202020204" pitchFamily="34" charset="0"/>
              <a:buChar char="•"/>
            </a:pPr>
            <a:r>
              <a:rPr lang="ru-RU" sz="1600" dirty="0"/>
              <a:t>Требуется ли установление дополнительных требований при закупке работ по техническому обслуживанию и ремонту систем автоматической пожарной сигнализации согласно п. 14 «Закупка технического обслуживания зданий, сооружений»?  </a:t>
            </a:r>
          </a:p>
        </p:txBody>
      </p:sp>
      <p:sp>
        <p:nvSpPr>
          <p:cNvPr id="9" name="Прямоугольник 8"/>
          <p:cNvSpPr/>
          <p:nvPr/>
        </p:nvSpPr>
        <p:spPr>
          <a:xfrm>
            <a:off x="274397" y="2003988"/>
            <a:ext cx="4541656" cy="4179098"/>
          </a:xfrm>
          <a:prstGeom prst="rect">
            <a:avLst/>
          </a:prstGeom>
          <a:solidFill>
            <a:srgbClr val="004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p>
          <a:p>
            <a:pPr algn="ctr"/>
            <a:endParaRPr lang="ru-RU" sz="1600" dirty="0"/>
          </a:p>
          <a:p>
            <a:pPr algn="ctr"/>
            <a:endParaRPr lang="ru-RU" sz="1600" dirty="0"/>
          </a:p>
          <a:p>
            <a:pPr algn="ctr"/>
            <a:r>
              <a:rPr lang="ru-RU" sz="1600" dirty="0"/>
              <a:t>Исходя из положений Технического регламента (384-ФЗ) и Градостроительного</a:t>
            </a:r>
          </a:p>
          <a:p>
            <a:pPr algn="ctr"/>
            <a:r>
              <a:rPr lang="ru-RU" sz="1600" dirty="0"/>
              <a:t>кодекса техническое обслуживание систем (средств, установок) обеспечения</a:t>
            </a:r>
          </a:p>
          <a:p>
            <a:pPr algn="ctr"/>
            <a:r>
              <a:rPr lang="ru-RU" sz="1600" dirty="0"/>
              <a:t>пожарной безопасности зданий и сооружений непосредственно относится к услугам по техническому обслуживанию здании и сооружений, что указывает на необходимость установления дополнительных требований.</a:t>
            </a:r>
          </a:p>
          <a:p>
            <a:pPr algn="ctr"/>
            <a:r>
              <a:rPr lang="ru-RU" sz="1600" dirty="0"/>
              <a:t>Решение УФАС России по г. Москве по закупке 0373200035222000036 от 04.03.2022</a:t>
            </a:r>
          </a:p>
        </p:txBody>
      </p:sp>
      <p:sp>
        <p:nvSpPr>
          <p:cNvPr id="11" name="Прямоугольник 10"/>
          <p:cNvSpPr/>
          <p:nvPr/>
        </p:nvSpPr>
        <p:spPr>
          <a:xfrm>
            <a:off x="5825362" y="2003988"/>
            <a:ext cx="4507153" cy="4179098"/>
          </a:xfrm>
          <a:prstGeom prst="rect">
            <a:avLst/>
          </a:prstGeom>
          <a:solidFill>
            <a:srgbClr val="7E99AA"/>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Система ОПС не является частью здания, не ставится на баланс, закупка работ по техобслуживанию системы регулируется специальным законодательством. Следовательно, доп. требования устанавливать не следует. </a:t>
            </a:r>
          </a:p>
          <a:p>
            <a:pPr algn="ctr"/>
            <a:r>
              <a:rPr lang="ru-RU" sz="1600" dirty="0"/>
              <a:t>Решение Новосибирского УФАС России по закупке 0851200000622004166 от 13.07.2022</a:t>
            </a:r>
          </a:p>
          <a:p>
            <a:pPr algn="ctr"/>
            <a:endParaRPr lang="ru-RU" dirty="0"/>
          </a:p>
          <a:p>
            <a:pPr algn="ctr"/>
            <a:endParaRPr lang="ru-RU" dirty="0"/>
          </a:p>
          <a:p>
            <a:pPr algn="ctr"/>
            <a:endParaRPr lang="ru-RU" dirty="0"/>
          </a:p>
        </p:txBody>
      </p:sp>
      <p:sp>
        <p:nvSpPr>
          <p:cNvPr id="12" name="Скругленный прямоугольник 11"/>
          <p:cNvSpPr/>
          <p:nvPr/>
        </p:nvSpPr>
        <p:spPr>
          <a:xfrm>
            <a:off x="1398126" y="2238155"/>
            <a:ext cx="2294198" cy="671403"/>
          </a:xfrm>
          <a:prstGeom prst="roundRect">
            <a:avLst/>
          </a:prstGeom>
          <a:solidFill>
            <a:srgbClr val="D7E0E8"/>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Приоритетная позиция</a:t>
            </a:r>
          </a:p>
        </p:txBody>
      </p:sp>
      <p:sp>
        <p:nvSpPr>
          <p:cNvPr id="13" name="Скругленный прямоугольник 12"/>
          <p:cNvSpPr/>
          <p:nvPr/>
        </p:nvSpPr>
        <p:spPr>
          <a:xfrm>
            <a:off x="7178111" y="5009440"/>
            <a:ext cx="2294198" cy="671403"/>
          </a:xfrm>
          <a:prstGeom prst="roundRect">
            <a:avLst/>
          </a:prstGeom>
          <a:solidFill>
            <a:srgbClr val="D7E0E8"/>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Исключение</a:t>
            </a:r>
          </a:p>
        </p:txBody>
      </p:sp>
      <p:sp>
        <p:nvSpPr>
          <p:cNvPr id="14" name="TextBox 13"/>
          <p:cNvSpPr txBox="1"/>
          <p:nvPr/>
        </p:nvSpPr>
        <p:spPr>
          <a:xfrm>
            <a:off x="86732" y="216459"/>
            <a:ext cx="9388193" cy="584775"/>
          </a:xfrm>
          <a:prstGeom prst="rect">
            <a:avLst/>
          </a:prstGeom>
          <a:noFill/>
        </p:spPr>
        <p:txBody>
          <a:bodyPr wrap="square" rtlCol="0">
            <a:spAutoFit/>
          </a:bodyPr>
          <a:lstStyle/>
          <a:p>
            <a:r>
              <a:rPr lang="ru-RU" sz="3200" b="1" dirty="0"/>
              <a:t>Основные спорные вопросы по ПП 2571</a:t>
            </a:r>
          </a:p>
        </p:txBody>
      </p:sp>
      <p:pic>
        <p:nvPicPr>
          <p:cNvPr id="15" name="Рисунок 14">
            <a:extLst>
              <a:ext uri="{FF2B5EF4-FFF2-40B4-BE49-F238E27FC236}">
                <a16:creationId xmlns:a16="http://schemas.microsoft.com/office/drawing/2014/main" id="{5BCE3359-397A-4844-8D30-33EE4B305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2421" y="448232"/>
            <a:ext cx="1822136" cy="234325"/>
          </a:xfrm>
          <a:prstGeom prst="rect">
            <a:avLst/>
          </a:prstGeom>
        </p:spPr>
      </p:pic>
    </p:spTree>
    <p:extLst>
      <p:ext uri="{BB962C8B-B14F-4D97-AF65-F5344CB8AC3E}">
        <p14:creationId xmlns:p14="http://schemas.microsoft.com/office/powerpoint/2010/main" val="7985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9819" y="938023"/>
            <a:ext cx="10809107" cy="584775"/>
          </a:xfrm>
          <a:prstGeom prst="rect">
            <a:avLst/>
          </a:prstGeom>
          <a:noFill/>
        </p:spPr>
        <p:txBody>
          <a:bodyPr wrap="square" rtlCol="0">
            <a:spAutoFit/>
          </a:bodyPr>
          <a:lstStyle/>
          <a:p>
            <a:pPr marL="285750" indent="-285750">
              <a:buFont typeface="Arial" panose="020B0604020202020204" pitchFamily="34" charset="0"/>
              <a:buChar char="•"/>
            </a:pPr>
            <a:r>
              <a:rPr lang="ru-RU" sz="1600" dirty="0"/>
              <a:t>Подлежат ли применению пункты 34, 36 Раздела </a:t>
            </a:r>
            <a:r>
              <a:rPr lang="en-US" sz="1600" dirty="0"/>
              <a:t>VI</a:t>
            </a:r>
            <a:r>
              <a:rPr lang="ru-RU" sz="1600" dirty="0"/>
              <a:t> всеми заказчиками или только теми, чья виды деятельности обозначены в наименовании раздела?  </a:t>
            </a:r>
          </a:p>
        </p:txBody>
      </p:sp>
      <p:sp>
        <p:nvSpPr>
          <p:cNvPr id="9" name="Прямоугольник 8"/>
          <p:cNvSpPr/>
          <p:nvPr/>
        </p:nvSpPr>
        <p:spPr>
          <a:xfrm>
            <a:off x="274397" y="1522798"/>
            <a:ext cx="3862174" cy="5261178"/>
          </a:xfrm>
          <a:prstGeom prst="rect">
            <a:avLst/>
          </a:prstGeom>
          <a:solidFill>
            <a:srgbClr val="004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p>
          <a:p>
            <a:pPr algn="ctr"/>
            <a:endParaRPr lang="ru-RU" sz="1600" dirty="0"/>
          </a:p>
          <a:p>
            <a:pPr algn="ctr"/>
            <a:endParaRPr lang="ru-RU" sz="1600" dirty="0"/>
          </a:p>
          <a:p>
            <a:pPr algn="ctr"/>
            <a:r>
              <a:rPr lang="ru-RU" sz="1600" dirty="0"/>
              <a:t>Информационное письмо Минфина России</a:t>
            </a:r>
          </a:p>
          <a:p>
            <a:pPr algn="ctr"/>
            <a:r>
              <a:rPr lang="ru-RU" sz="1600" dirty="0"/>
              <a:t>от 14 февраля 2022 г. N 24-01-09/10138, пункт 6:</a:t>
            </a:r>
          </a:p>
          <a:p>
            <a:pPr algn="ctr"/>
            <a:endParaRPr lang="ru-RU" sz="1600" dirty="0"/>
          </a:p>
          <a:p>
            <a:pPr algn="ctr"/>
            <a:r>
              <a:rPr lang="ru-RU" sz="1600" dirty="0"/>
              <a:t>Вид или сфера деятельности заказчика не образует условия применения дополнительных требований к участникам закупки. Наименования разделов Приложения к Постановлению N 2571 сформированы в отношении сферы закупки (сферы закупаемых товаров, работ, услуг) и не предусматривают соотнесения с видами или сферами деятельности заказчика.</a:t>
            </a:r>
          </a:p>
        </p:txBody>
      </p:sp>
      <p:sp>
        <p:nvSpPr>
          <p:cNvPr id="11" name="Прямоугольник 10"/>
          <p:cNvSpPr/>
          <p:nvPr/>
        </p:nvSpPr>
        <p:spPr>
          <a:xfrm>
            <a:off x="4362994" y="1522797"/>
            <a:ext cx="7602583" cy="5261179"/>
          </a:xfrm>
          <a:prstGeom prst="rect">
            <a:avLst/>
          </a:prstGeom>
          <a:solidFill>
            <a:srgbClr val="7E99AA"/>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p>
          <a:p>
            <a:pPr algn="ctr"/>
            <a:r>
              <a:rPr lang="ru-RU" sz="1400" dirty="0"/>
              <a:t>Постановление Арбитражного суда Московского округа от 02.05.2023 N Ф05-9415/2023 по делу N А40-139985/2022:</a:t>
            </a:r>
          </a:p>
          <a:p>
            <a:pPr algn="ctr"/>
            <a:endParaRPr lang="ru-RU" sz="1400" dirty="0"/>
          </a:p>
          <a:p>
            <a:pPr algn="ctr"/>
            <a:r>
              <a:rPr lang="ru-RU" sz="1400" dirty="0"/>
              <a:t>Позиция 36 приложения находится в его разделе 6</a:t>
            </a:r>
          </a:p>
          <a:p>
            <a:pPr algn="ctr"/>
            <a:r>
              <a:rPr lang="ru-RU" sz="1400" dirty="0"/>
              <a:t>«Дополнительные требования к участникам закупки в сфере здравоохранения,</a:t>
            </a:r>
          </a:p>
          <a:p>
            <a:pPr algn="ctr"/>
            <a:r>
              <a:rPr lang="ru-RU" sz="1400" dirty="0"/>
              <a:t>образования, науки, обеспечения санитарно-эпидемиологического благополучия</a:t>
            </a:r>
          </a:p>
          <a:p>
            <a:pPr algn="ctr"/>
            <a:r>
              <a:rPr lang="ru-RU" sz="1400" dirty="0"/>
              <a:t>населения, охраны», положений, распространяющих действие этой позиции на участников закупки в других сферах деятельности в данном постановлении не содержится. Как установил апелляционный суд, заявленные в соответствии с закупочной документацией к уборке помещения не расположены в зданиях, в которых осуществляется деятельность в сфере здравоохранения, образования, науки, обеспечения санитарно-эпидемиологического благополучия населения, охраны. Соответственно, апелляционный суд пришел к выводу, что положения</a:t>
            </a:r>
          </a:p>
          <a:p>
            <a:pPr algn="ctr"/>
            <a:r>
              <a:rPr lang="ru-RU" sz="1400" dirty="0"/>
              <a:t>пункта 36 Приложения к Постановлению № 2571 не распространяются на спорную</a:t>
            </a:r>
          </a:p>
          <a:p>
            <a:pPr algn="ctr"/>
            <a:r>
              <a:rPr lang="ru-RU" sz="1400" dirty="0"/>
              <a:t>закупку, в связи с чем у ФКУ «Государственные технологии» отсутствовали</a:t>
            </a:r>
          </a:p>
          <a:p>
            <a:pPr algn="ctr"/>
            <a:r>
              <a:rPr lang="ru-RU" sz="1400" dirty="0"/>
              <a:t>основания для установления дополнительных требований к участникам закупки…</a:t>
            </a:r>
          </a:p>
          <a:p>
            <a:pPr algn="ctr"/>
            <a:endParaRPr lang="ru-RU" sz="1400" dirty="0"/>
          </a:p>
          <a:p>
            <a:pPr algn="ctr"/>
            <a:r>
              <a:rPr lang="ru-RU" sz="1400" dirty="0"/>
              <a:t>Вопреки доводам кассационной жалобы апелляционный суд обоснованно</a:t>
            </a:r>
          </a:p>
          <a:p>
            <a:pPr algn="ctr"/>
            <a:r>
              <a:rPr lang="ru-RU" sz="1400" dirty="0"/>
              <a:t>отклонил ссылку на письмо Минфина России от 14 февраля 2022 года N 24-01-</a:t>
            </a:r>
          </a:p>
          <a:p>
            <a:pPr algn="ctr"/>
            <a:r>
              <a:rPr lang="ru-RU" sz="1400" dirty="0"/>
              <a:t>09/10138, поскольку данный документ не относится к спорной закупке и является</a:t>
            </a:r>
          </a:p>
          <a:p>
            <a:pPr algn="ctr"/>
            <a:r>
              <a:rPr lang="ru-RU" sz="1400" dirty="0"/>
              <a:t>информационным письмом, в котором изложено мнение государственного органа</a:t>
            </a:r>
          </a:p>
          <a:p>
            <a:pPr algn="ctr"/>
            <a:r>
              <a:rPr lang="ru-RU" sz="1400" dirty="0"/>
              <a:t>в связи с поступающими вопросами о применении положений Закона о</a:t>
            </a:r>
          </a:p>
          <a:p>
            <a:pPr algn="ctr"/>
            <a:r>
              <a:rPr lang="ru-RU" sz="1400" dirty="0"/>
              <a:t>контрактной системе.</a:t>
            </a:r>
          </a:p>
        </p:txBody>
      </p:sp>
      <p:sp>
        <p:nvSpPr>
          <p:cNvPr id="12" name="Скругленный прямоугольник 11"/>
          <p:cNvSpPr/>
          <p:nvPr/>
        </p:nvSpPr>
        <p:spPr>
          <a:xfrm>
            <a:off x="1058385" y="1659587"/>
            <a:ext cx="2294198" cy="671403"/>
          </a:xfrm>
          <a:prstGeom prst="roundRect">
            <a:avLst/>
          </a:prstGeom>
          <a:solidFill>
            <a:srgbClr val="D7E0E8"/>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Приоритетная позиция</a:t>
            </a:r>
          </a:p>
        </p:txBody>
      </p:sp>
      <p:sp>
        <p:nvSpPr>
          <p:cNvPr id="13" name="Скругленный прямоугольник 12"/>
          <p:cNvSpPr/>
          <p:nvPr/>
        </p:nvSpPr>
        <p:spPr>
          <a:xfrm>
            <a:off x="6923371" y="1354948"/>
            <a:ext cx="2294198" cy="335701"/>
          </a:xfrm>
          <a:prstGeom prst="roundRect">
            <a:avLst/>
          </a:prstGeom>
          <a:solidFill>
            <a:srgbClr val="D7E0E8"/>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Исключение</a:t>
            </a:r>
          </a:p>
        </p:txBody>
      </p:sp>
      <p:sp>
        <p:nvSpPr>
          <p:cNvPr id="14" name="TextBox 13"/>
          <p:cNvSpPr txBox="1"/>
          <p:nvPr/>
        </p:nvSpPr>
        <p:spPr>
          <a:xfrm>
            <a:off x="86732" y="216459"/>
            <a:ext cx="9388193" cy="584775"/>
          </a:xfrm>
          <a:prstGeom prst="rect">
            <a:avLst/>
          </a:prstGeom>
          <a:noFill/>
        </p:spPr>
        <p:txBody>
          <a:bodyPr wrap="square" rtlCol="0">
            <a:spAutoFit/>
          </a:bodyPr>
          <a:lstStyle/>
          <a:p>
            <a:r>
              <a:rPr lang="ru-RU" sz="3200" b="1" dirty="0"/>
              <a:t>Основные спорные вопросы по ПП 2571</a:t>
            </a:r>
          </a:p>
        </p:txBody>
      </p:sp>
      <p:pic>
        <p:nvPicPr>
          <p:cNvPr id="15" name="Рисунок 14">
            <a:extLst>
              <a:ext uri="{FF2B5EF4-FFF2-40B4-BE49-F238E27FC236}">
                <a16:creationId xmlns:a16="http://schemas.microsoft.com/office/drawing/2014/main" id="{5BCE3359-397A-4844-8D30-33EE4B305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2421" y="448232"/>
            <a:ext cx="1822136" cy="234325"/>
          </a:xfrm>
          <a:prstGeom prst="rect">
            <a:avLst/>
          </a:prstGeom>
        </p:spPr>
      </p:pic>
    </p:spTree>
    <p:extLst>
      <p:ext uri="{BB962C8B-B14F-4D97-AF65-F5344CB8AC3E}">
        <p14:creationId xmlns:p14="http://schemas.microsoft.com/office/powerpoint/2010/main" val="26924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2" name="TextBox 1"/>
          <p:cNvSpPr txBox="1"/>
          <p:nvPr/>
        </p:nvSpPr>
        <p:spPr>
          <a:xfrm>
            <a:off x="173383" y="216459"/>
            <a:ext cx="7428764" cy="584775"/>
          </a:xfrm>
          <a:prstGeom prst="rect">
            <a:avLst/>
          </a:prstGeom>
          <a:noFill/>
        </p:spPr>
        <p:txBody>
          <a:bodyPr wrap="square" rtlCol="0">
            <a:spAutoFit/>
          </a:bodyPr>
          <a:lstStyle/>
          <a:p>
            <a:r>
              <a:rPr lang="ru-RU" sz="3200" b="1" dirty="0"/>
              <a:t>Универсальные требования</a:t>
            </a:r>
          </a:p>
        </p:txBody>
      </p:sp>
      <p:graphicFrame>
        <p:nvGraphicFramePr>
          <p:cNvPr id="4" name="Схема 3"/>
          <p:cNvGraphicFramePr/>
          <p:nvPr>
            <p:extLst>
              <p:ext uri="{D42A27DB-BD31-4B8C-83A1-F6EECF244321}">
                <p14:modId xmlns:p14="http://schemas.microsoft.com/office/powerpoint/2010/main" val="2715086887"/>
              </p:ext>
            </p:extLst>
          </p:nvPr>
        </p:nvGraphicFramePr>
        <p:xfrm>
          <a:off x="1575463" y="126158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Рисунок 10">
            <a:extLst>
              <a:ext uri="{FF2B5EF4-FFF2-40B4-BE49-F238E27FC236}">
                <a16:creationId xmlns:a16="http://schemas.microsoft.com/office/drawing/2014/main" id="{5BCE3359-397A-4844-8D30-33EE4B3054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52421" y="448232"/>
            <a:ext cx="1822136" cy="234325"/>
          </a:xfrm>
          <a:prstGeom prst="rect">
            <a:avLst/>
          </a:prstGeom>
        </p:spPr>
      </p:pic>
    </p:spTree>
    <p:extLst>
      <p:ext uri="{BB962C8B-B14F-4D97-AF65-F5344CB8AC3E}">
        <p14:creationId xmlns:p14="http://schemas.microsoft.com/office/powerpoint/2010/main" val="102479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2" name="TextBox 1"/>
          <p:cNvSpPr txBox="1"/>
          <p:nvPr/>
        </p:nvSpPr>
        <p:spPr>
          <a:xfrm>
            <a:off x="173383" y="216459"/>
            <a:ext cx="7428764" cy="584775"/>
          </a:xfrm>
          <a:prstGeom prst="rect">
            <a:avLst/>
          </a:prstGeom>
          <a:noFill/>
        </p:spPr>
        <p:txBody>
          <a:bodyPr wrap="square" rtlCol="0">
            <a:spAutoFit/>
          </a:bodyPr>
          <a:lstStyle/>
          <a:p>
            <a:r>
              <a:rPr lang="ru-RU" sz="3200" b="1" dirty="0"/>
              <a:t>Универсальные требования</a:t>
            </a:r>
          </a:p>
        </p:txBody>
      </p:sp>
      <p:sp>
        <p:nvSpPr>
          <p:cNvPr id="7" name="Скругленный прямоугольник 6"/>
          <p:cNvSpPr/>
          <p:nvPr/>
        </p:nvSpPr>
        <p:spPr>
          <a:xfrm>
            <a:off x="173383" y="954157"/>
            <a:ext cx="9387572" cy="1769166"/>
          </a:xfrm>
          <a:prstGeom prst="roundRect">
            <a:avLst/>
          </a:prstGeom>
          <a:solidFill>
            <a:srgbClr val="00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Требование об исполнении участником закупки (с учетом правопреемства) в течение </a:t>
            </a:r>
            <a:r>
              <a:rPr lang="ru-RU" b="1" dirty="0">
                <a:solidFill>
                  <a:schemeClr val="bg1"/>
                </a:solidFill>
              </a:rPr>
              <a:t>трех лет </a:t>
            </a:r>
            <a:r>
              <a:rPr lang="ru-RU" dirty="0">
                <a:solidFill>
                  <a:schemeClr val="bg1"/>
                </a:solidFill>
              </a:rPr>
              <a:t>до даты подачи заявки на участие в закупке контракта (</a:t>
            </a:r>
            <a:r>
              <a:rPr lang="ru-RU" b="1" dirty="0">
                <a:solidFill>
                  <a:schemeClr val="bg1"/>
                </a:solidFill>
              </a:rPr>
              <a:t>по 44-ФЗ</a:t>
            </a:r>
            <a:r>
              <a:rPr lang="ru-RU" dirty="0">
                <a:solidFill>
                  <a:schemeClr val="bg1"/>
                </a:solidFill>
              </a:rPr>
              <a:t>) или договора (</a:t>
            </a:r>
            <a:r>
              <a:rPr lang="ru-RU" b="1" dirty="0">
                <a:solidFill>
                  <a:schemeClr val="bg1"/>
                </a:solidFill>
              </a:rPr>
              <a:t>по 223-ФЗ</a:t>
            </a:r>
            <a:r>
              <a:rPr lang="ru-RU" dirty="0">
                <a:solidFill>
                  <a:schemeClr val="bg1"/>
                </a:solidFill>
              </a:rPr>
              <a:t>) при условии исполнения таким участником закупки </a:t>
            </a:r>
            <a:r>
              <a:rPr lang="ru-RU" b="1" dirty="0">
                <a:solidFill>
                  <a:schemeClr val="bg1"/>
                </a:solidFill>
              </a:rPr>
              <a:t>требований об уплате неустоек </a:t>
            </a:r>
            <a:r>
              <a:rPr lang="ru-RU" dirty="0">
                <a:solidFill>
                  <a:schemeClr val="bg1"/>
                </a:solidFill>
              </a:rPr>
              <a:t>(штрафов, пеней), предъявленных при исполнении таких контракта, договора. Стоимость исполненных обязательств по таким контракту, договору должна составлять </a:t>
            </a:r>
            <a:r>
              <a:rPr lang="ru-RU" b="1" dirty="0">
                <a:solidFill>
                  <a:schemeClr val="bg1"/>
                </a:solidFill>
              </a:rPr>
              <a:t>не менее 20% НМЦК</a:t>
            </a:r>
            <a:r>
              <a:rPr lang="ru-RU" dirty="0">
                <a:solidFill>
                  <a:schemeClr val="bg1"/>
                </a:solidFill>
              </a:rPr>
              <a:t>.</a:t>
            </a:r>
          </a:p>
        </p:txBody>
      </p:sp>
      <p:sp>
        <p:nvSpPr>
          <p:cNvPr id="11" name="Скругленный прямоугольник 10"/>
          <p:cNvSpPr/>
          <p:nvPr/>
        </p:nvSpPr>
        <p:spPr>
          <a:xfrm>
            <a:off x="757646" y="3130826"/>
            <a:ext cx="11434354" cy="3727174"/>
          </a:xfrm>
          <a:prstGeom prst="roundRect">
            <a:avLst/>
          </a:prstGeom>
          <a:solidFill>
            <a:srgbClr val="0040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t>Установить, что информацией и документами, подтверждающими соответствие участника закупки дополнительному требованию, установленному в соответствии с частью 2.1 статьи 31 Закона о контрактной системе, являются информация и документы, предусмотренные хотя бы одним из следующих подпунктов:</a:t>
            </a:r>
          </a:p>
          <a:p>
            <a:pPr algn="just"/>
            <a:r>
              <a:rPr lang="ru-RU" sz="1600" dirty="0"/>
              <a:t>а) номер реестровой записи в предусмотренном Законом о контрактной системе реестре контрактов, заключенных заказчиками (в случае исполнения участником закупки контракта, информация и документы в отношении которого включены в установленном порядке в такой реестр и размещены на официальном сайте единой информационной системы в информационно-телекоммуникационной сети "Интернет");</a:t>
            </a:r>
          </a:p>
          <a:p>
            <a:pPr algn="just"/>
            <a:r>
              <a:rPr lang="ru-RU" sz="1600" dirty="0"/>
              <a:t>б) выписка из предусмотренного Законом о контрактной системе реестра контрактов, содержащего сведения, составляющие государственную тайну (в случае исполнения участником закупки контракта, информация о котором включена в установленном порядке в такой реестр);</a:t>
            </a:r>
          </a:p>
          <a:p>
            <a:pPr algn="just"/>
            <a:r>
              <a:rPr lang="ru-RU" sz="1600" dirty="0"/>
              <a:t>в) исполненный контракт, заключенный в соответствии с Законом о контрактной системе, или договор, заключенный в соответствии с Федеральным законом "О закупках товаров, работ, услуг отдельными видами юридических лиц", а также акт приемки поставленных товаров, выполненных работ, оказанных услуг, подтверждающий цену поставленных товаров, выполненных работ, оказанных услуг.</a:t>
            </a:r>
          </a:p>
        </p:txBody>
      </p:sp>
      <p:pic>
        <p:nvPicPr>
          <p:cNvPr id="13" name="Рисунок 12">
            <a:extLst>
              <a:ext uri="{FF2B5EF4-FFF2-40B4-BE49-F238E27FC236}">
                <a16:creationId xmlns:a16="http://schemas.microsoft.com/office/drawing/2014/main" id="{5BCE3359-397A-4844-8D30-33EE4B305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2421" y="448232"/>
            <a:ext cx="1822136" cy="234325"/>
          </a:xfrm>
          <a:prstGeom prst="rect">
            <a:avLst/>
          </a:prstGeom>
        </p:spPr>
      </p:pic>
    </p:spTree>
    <p:extLst>
      <p:ext uri="{BB962C8B-B14F-4D97-AF65-F5344CB8AC3E}">
        <p14:creationId xmlns:p14="http://schemas.microsoft.com/office/powerpoint/2010/main" val="43084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547" y="409861"/>
            <a:ext cx="1822136" cy="234325"/>
          </a:xfrm>
          <a:prstGeom prst="rect">
            <a:avLst/>
          </a:prstGeom>
        </p:spPr>
      </p:pic>
      <p:sp>
        <p:nvSpPr>
          <p:cNvPr id="8" name="TextBox 7"/>
          <p:cNvSpPr txBox="1"/>
          <p:nvPr/>
        </p:nvSpPr>
        <p:spPr>
          <a:xfrm>
            <a:off x="535507" y="2649251"/>
            <a:ext cx="10968153" cy="584775"/>
          </a:xfrm>
          <a:prstGeom prst="rect">
            <a:avLst/>
          </a:prstGeom>
          <a:noFill/>
        </p:spPr>
        <p:txBody>
          <a:bodyPr wrap="square" rtlCol="0">
            <a:spAutoFit/>
          </a:bodyPr>
          <a:lstStyle/>
          <a:p>
            <a:r>
              <a:rPr lang="ru-RU" sz="3200" b="1" dirty="0"/>
              <a:t>Типовые ошибки</a:t>
            </a:r>
            <a:endParaRPr lang="ru-RU" sz="3200" b="1" dirty="0">
              <a:solidFill>
                <a:srgbClr val="212121"/>
              </a:solidFill>
            </a:endParaRPr>
          </a:p>
        </p:txBody>
      </p:sp>
      <p:sp>
        <p:nvSpPr>
          <p:cNvPr id="5" name="TextBox 4"/>
          <p:cNvSpPr txBox="1"/>
          <p:nvPr/>
        </p:nvSpPr>
        <p:spPr>
          <a:xfrm>
            <a:off x="625906" y="6223976"/>
            <a:ext cx="6969209" cy="307777"/>
          </a:xfrm>
          <a:prstGeom prst="rect">
            <a:avLst/>
          </a:prstGeom>
          <a:noFill/>
        </p:spPr>
        <p:txBody>
          <a:bodyPr wrap="square" rtlCol="0">
            <a:spAutoFit/>
          </a:bodyPr>
          <a:lstStyle/>
          <a:p>
            <a:r>
              <a:rPr lang="ru-RU" sz="1400" b="1" dirty="0">
                <a:solidFill>
                  <a:srgbClr val="009DDB"/>
                </a:solidFill>
              </a:rPr>
              <a:t>Блок 5</a:t>
            </a:r>
          </a:p>
        </p:txBody>
      </p:sp>
    </p:spTree>
    <p:extLst>
      <p:ext uri="{BB962C8B-B14F-4D97-AF65-F5344CB8AC3E}">
        <p14:creationId xmlns:p14="http://schemas.microsoft.com/office/powerpoint/2010/main" val="132048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66291" y="2613900"/>
            <a:ext cx="11660664" cy="634113"/>
          </a:xfrm>
          <a:prstGeom prst="rect">
            <a:avLst/>
          </a:prstGeom>
          <a:solidFill>
            <a:srgbClr val="004065"/>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Инструкция по подготовки заявок должна быть корректной, то есть допускать указание таких значений (в том числе и диапазонных), которые удовлетворяют потребностям заказчика</a:t>
            </a:r>
          </a:p>
        </p:txBody>
      </p:sp>
      <p:sp>
        <p:nvSpPr>
          <p:cNvPr id="14" name="Прямоугольник 13"/>
          <p:cNvSpPr/>
          <p:nvPr/>
        </p:nvSpPr>
        <p:spPr>
          <a:xfrm>
            <a:off x="266291" y="1106174"/>
            <a:ext cx="11660664" cy="565907"/>
          </a:xfrm>
          <a:prstGeom prst="rect">
            <a:avLst/>
          </a:prstGeom>
          <a:solidFill>
            <a:srgbClr val="004065"/>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Разночтение между извещением и проектом контракта (в части гарантийных обязательств, а части возможности одностороннего расторжения контракта, в части выполнения работ)</a:t>
            </a:r>
          </a:p>
        </p:txBody>
      </p:sp>
      <p:pic>
        <p:nvPicPr>
          <p:cNvPr id="13" name="Рисунок 12">
            <a:extLst>
              <a:ext uri="{FF2B5EF4-FFF2-40B4-BE49-F238E27FC236}">
                <a16:creationId xmlns:a16="http://schemas.microsoft.com/office/drawing/2014/main" id="{5BCE3359-397A-4844-8D30-33EE4B305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293" y="427731"/>
            <a:ext cx="1822136" cy="234325"/>
          </a:xfrm>
          <a:prstGeom prst="rect">
            <a:avLst/>
          </a:prstGeom>
        </p:spPr>
      </p:pic>
      <p:sp>
        <p:nvSpPr>
          <p:cNvPr id="19" name="Прямоугольник 18"/>
          <p:cNvSpPr/>
          <p:nvPr/>
        </p:nvSpPr>
        <p:spPr>
          <a:xfrm>
            <a:off x="266291" y="3448310"/>
            <a:ext cx="11660664" cy="634113"/>
          </a:xfrm>
          <a:prstGeom prst="rect">
            <a:avLst/>
          </a:prstGeom>
          <a:solidFill>
            <a:srgbClr val="004065"/>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Дополнительные требования согласно ПП 2571 должны быть установлены в случаях, предусмотренных постановлением</a:t>
            </a:r>
          </a:p>
        </p:txBody>
      </p:sp>
      <p:sp>
        <p:nvSpPr>
          <p:cNvPr id="20" name="Прямоугольник 19"/>
          <p:cNvSpPr/>
          <p:nvPr/>
        </p:nvSpPr>
        <p:spPr>
          <a:xfrm>
            <a:off x="266291" y="1842689"/>
            <a:ext cx="11660664" cy="634113"/>
          </a:xfrm>
          <a:prstGeom prst="rect">
            <a:avLst/>
          </a:prstGeom>
          <a:solidFill>
            <a:srgbClr val="004065"/>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Инструкция по подготовки заявок должна быть корректной, применение термина «не хуже» должно быть сопоставлено с реальными характеристиками товара</a:t>
            </a:r>
          </a:p>
        </p:txBody>
      </p:sp>
      <p:sp>
        <p:nvSpPr>
          <p:cNvPr id="21" name="Прямоугольник 20"/>
          <p:cNvSpPr/>
          <p:nvPr/>
        </p:nvSpPr>
        <p:spPr>
          <a:xfrm>
            <a:off x="266291" y="5101326"/>
            <a:ext cx="11660664" cy="565907"/>
          </a:xfrm>
          <a:prstGeom prst="rect">
            <a:avLst/>
          </a:prstGeom>
          <a:solidFill>
            <a:srgbClr val="004065"/>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Технические ошибки – направление проекта контракта по итогам проведения запроса котировок с иным предметом и иным исполнителем</a:t>
            </a:r>
          </a:p>
        </p:txBody>
      </p:sp>
      <p:sp>
        <p:nvSpPr>
          <p:cNvPr id="22" name="Прямоугольник 21"/>
          <p:cNvSpPr/>
          <p:nvPr/>
        </p:nvSpPr>
        <p:spPr>
          <a:xfrm>
            <a:off x="266291" y="4266916"/>
            <a:ext cx="11660664" cy="634113"/>
          </a:xfrm>
          <a:prstGeom prst="rect">
            <a:avLst/>
          </a:prstGeom>
          <a:solidFill>
            <a:srgbClr val="004065"/>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Дополнительные требования согласно ПП 2571 должны быть соотнесены с объектом закупки</a:t>
            </a:r>
          </a:p>
        </p:txBody>
      </p:sp>
      <p:sp>
        <p:nvSpPr>
          <p:cNvPr id="23" name="Прямоугольник 22"/>
          <p:cNvSpPr/>
          <p:nvPr/>
        </p:nvSpPr>
        <p:spPr>
          <a:xfrm>
            <a:off x="266291" y="5803979"/>
            <a:ext cx="11660664" cy="634113"/>
          </a:xfrm>
          <a:prstGeom prst="rect">
            <a:avLst/>
          </a:prstGeom>
          <a:solidFill>
            <a:srgbClr val="004065"/>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Требования к независимой гарантии, не соответствующие текущий редакции закона и ПП №1005</a:t>
            </a:r>
          </a:p>
        </p:txBody>
      </p:sp>
    </p:spTree>
    <p:extLst>
      <p:ext uri="{BB962C8B-B14F-4D97-AF65-F5344CB8AC3E}">
        <p14:creationId xmlns:p14="http://schemas.microsoft.com/office/powerpoint/2010/main" val="355557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66292" y="995748"/>
            <a:ext cx="11660664" cy="636621"/>
          </a:xfrm>
          <a:prstGeom prst="rect">
            <a:avLst/>
          </a:prstGeom>
          <a:solidFill>
            <a:srgbClr val="004065"/>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Указание в порядке оценки на то, что контракты, предоставляемые для подтверждения опыта, должны быть исполнены без неустоек (штрафов, пеней)</a:t>
            </a:r>
          </a:p>
        </p:txBody>
      </p:sp>
      <p:pic>
        <p:nvPicPr>
          <p:cNvPr id="13" name="Рисунок 12">
            <a:extLst>
              <a:ext uri="{FF2B5EF4-FFF2-40B4-BE49-F238E27FC236}">
                <a16:creationId xmlns:a16="http://schemas.microsoft.com/office/drawing/2014/main" id="{5BCE3359-397A-4844-8D30-33EE4B305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293" y="427731"/>
            <a:ext cx="1822136" cy="234325"/>
          </a:xfrm>
          <a:prstGeom prst="rect">
            <a:avLst/>
          </a:prstGeom>
        </p:spPr>
      </p:pic>
      <p:sp>
        <p:nvSpPr>
          <p:cNvPr id="17" name="Прямоугольник 16"/>
          <p:cNvSpPr/>
          <p:nvPr/>
        </p:nvSpPr>
        <p:spPr>
          <a:xfrm>
            <a:off x="266291" y="1746503"/>
            <a:ext cx="11660664" cy="636621"/>
          </a:xfrm>
          <a:prstGeom prst="rect">
            <a:avLst/>
          </a:prstGeom>
          <a:solidFill>
            <a:srgbClr val="004065"/>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Указание в порядке оценки на то, акт может быть предоставлен только по определенной форме (например, КС-2)</a:t>
            </a:r>
          </a:p>
        </p:txBody>
      </p:sp>
      <p:sp>
        <p:nvSpPr>
          <p:cNvPr id="18" name="Прямоугольник 17"/>
          <p:cNvSpPr/>
          <p:nvPr/>
        </p:nvSpPr>
        <p:spPr>
          <a:xfrm>
            <a:off x="266291" y="2497258"/>
            <a:ext cx="11660664" cy="636621"/>
          </a:xfrm>
          <a:prstGeom prst="rect">
            <a:avLst/>
          </a:prstGeom>
          <a:solidFill>
            <a:srgbClr val="004065"/>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Использование старой редакции ПП 2604 – недействующих формул, слова «признак» вместо «характеристика объекта закупки»</a:t>
            </a:r>
          </a:p>
        </p:txBody>
      </p:sp>
      <p:sp>
        <p:nvSpPr>
          <p:cNvPr id="19" name="Прямоугольник 18"/>
          <p:cNvSpPr/>
          <p:nvPr/>
        </p:nvSpPr>
        <p:spPr>
          <a:xfrm>
            <a:off x="266291" y="3248013"/>
            <a:ext cx="11660664" cy="634113"/>
          </a:xfrm>
          <a:prstGeom prst="rect">
            <a:avLst/>
          </a:prstGeom>
          <a:solidFill>
            <a:srgbClr val="004065"/>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Оценка по критерию «Характеристики объекта закупки» не должна быть субъективной: заказчику надлежит определить перечень свой объекта закупки, подлежащих оценке</a:t>
            </a:r>
          </a:p>
        </p:txBody>
      </p:sp>
      <p:sp>
        <p:nvSpPr>
          <p:cNvPr id="11" name="Прямоугольник 10"/>
          <p:cNvSpPr/>
          <p:nvPr/>
        </p:nvSpPr>
        <p:spPr>
          <a:xfrm>
            <a:off x="266291" y="4041362"/>
            <a:ext cx="11660664" cy="634113"/>
          </a:xfrm>
          <a:prstGeom prst="rect">
            <a:avLst/>
          </a:prstGeom>
          <a:solidFill>
            <a:srgbClr val="004065"/>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Оценка по критерию «Характеристики объекта закупки» не должна быть субъективной: заказчику надлежит указать шкалу оценки, имеющую пропорциональное значение</a:t>
            </a:r>
          </a:p>
        </p:txBody>
      </p:sp>
    </p:spTree>
    <p:extLst>
      <p:ext uri="{BB962C8B-B14F-4D97-AF65-F5344CB8AC3E}">
        <p14:creationId xmlns:p14="http://schemas.microsoft.com/office/powerpoint/2010/main" val="91766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7385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92324" y="2875002"/>
            <a:ext cx="4110556" cy="1446550"/>
          </a:xfrm>
          <a:prstGeom prst="rect">
            <a:avLst/>
          </a:prstGeom>
          <a:noFill/>
        </p:spPr>
        <p:txBody>
          <a:bodyPr wrap="square" rtlCol="0">
            <a:spAutoFit/>
          </a:bodyPr>
          <a:lstStyle/>
          <a:p>
            <a:r>
              <a:rPr lang="ru-RU" sz="2200" dirty="0"/>
              <a:t>Спасибо за внимание!</a:t>
            </a:r>
          </a:p>
          <a:p>
            <a:endParaRPr lang="ru-RU" sz="2200" dirty="0"/>
          </a:p>
          <a:p>
            <a:endParaRPr lang="ru-RU" sz="2200" dirty="0"/>
          </a:p>
          <a:p>
            <a:endParaRPr lang="ru-RU" sz="2200" dirty="0"/>
          </a:p>
        </p:txBody>
      </p:sp>
      <p:pic>
        <p:nvPicPr>
          <p:cNvPr id="6" name="Рисунок 5"/>
          <p:cNvPicPr>
            <a:picLocks noChangeAspect="1"/>
          </p:cNvPicPr>
          <p:nvPr/>
        </p:nvPicPr>
        <p:blipFill>
          <a:blip r:embed="rId2"/>
          <a:stretch>
            <a:fillRect/>
          </a:stretch>
        </p:blipFill>
        <p:spPr>
          <a:xfrm>
            <a:off x="406610" y="376654"/>
            <a:ext cx="1816765" cy="237765"/>
          </a:xfrm>
          <a:prstGeom prst="rect">
            <a:avLst/>
          </a:prstGeom>
        </p:spPr>
      </p:pic>
    </p:spTree>
    <p:extLst>
      <p:ext uri="{BB962C8B-B14F-4D97-AF65-F5344CB8AC3E}">
        <p14:creationId xmlns:p14="http://schemas.microsoft.com/office/powerpoint/2010/main" val="166294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547" y="409861"/>
            <a:ext cx="1822136" cy="234325"/>
          </a:xfrm>
          <a:prstGeom prst="rect">
            <a:avLst/>
          </a:prstGeom>
        </p:spPr>
      </p:pic>
      <p:sp>
        <p:nvSpPr>
          <p:cNvPr id="4" name="Прямоугольник 3"/>
          <p:cNvSpPr/>
          <p:nvPr/>
        </p:nvSpPr>
        <p:spPr>
          <a:xfrm>
            <a:off x="4963885" y="409861"/>
            <a:ext cx="4075612" cy="531224"/>
          </a:xfrm>
          <a:prstGeom prst="rect">
            <a:avLst/>
          </a:prstGeom>
          <a:solidFill>
            <a:srgbClr val="00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Изменения с 01.07.2023: ПП №579</a:t>
            </a:r>
          </a:p>
        </p:txBody>
      </p:sp>
      <p:sp>
        <p:nvSpPr>
          <p:cNvPr id="3" name="TextBox 2"/>
          <p:cNvSpPr txBox="1"/>
          <p:nvPr/>
        </p:nvSpPr>
        <p:spPr>
          <a:xfrm>
            <a:off x="400595" y="1114697"/>
            <a:ext cx="4772297" cy="5909310"/>
          </a:xfrm>
          <a:prstGeom prst="rect">
            <a:avLst/>
          </a:prstGeom>
          <a:noFill/>
        </p:spPr>
        <p:txBody>
          <a:bodyPr wrap="square" rtlCol="0">
            <a:spAutoFit/>
          </a:bodyPr>
          <a:lstStyle/>
          <a:p>
            <a:r>
              <a:rPr lang="ru-RU" b="1" dirty="0"/>
              <a:t>Пункт 6 части 1 статьи 93 БЫЛО</a:t>
            </a:r>
          </a:p>
          <a:p>
            <a:endParaRPr lang="ru-RU" dirty="0"/>
          </a:p>
          <a:p>
            <a:r>
              <a:rPr lang="ru-RU" dirty="0"/>
              <a:t>закупка работы или услуги, выполнение или оказание которых может осуществляться только органом исполнительной власти в соответствии с его полномочиями, либо государственным учреждением, государственным унитарным предприятием, либо акционерным обществом, сто процентов акций которого принадлежит Российской Федерации, соответствующие полномочия которых устанавливаются федеральными законами, нормативными правовыми актами Президента Российской Федерации, нормативными правовыми актами Правительства Российской Федерации, </a:t>
            </a:r>
            <a:r>
              <a:rPr lang="ru-RU" b="1" dirty="0"/>
              <a:t>законодательными актами соответствующего субъекта Российской Федерации</a:t>
            </a:r>
          </a:p>
          <a:p>
            <a:endParaRPr lang="ru-RU" dirty="0"/>
          </a:p>
        </p:txBody>
      </p:sp>
      <p:sp>
        <p:nvSpPr>
          <p:cNvPr id="6" name="TextBox 5"/>
          <p:cNvSpPr txBox="1"/>
          <p:nvPr/>
        </p:nvSpPr>
        <p:spPr>
          <a:xfrm>
            <a:off x="6178732" y="1114697"/>
            <a:ext cx="4772297" cy="5355312"/>
          </a:xfrm>
          <a:prstGeom prst="rect">
            <a:avLst/>
          </a:prstGeom>
          <a:noFill/>
        </p:spPr>
        <p:txBody>
          <a:bodyPr wrap="square" rtlCol="0">
            <a:spAutoFit/>
          </a:bodyPr>
          <a:lstStyle/>
          <a:p>
            <a:r>
              <a:rPr lang="ru-RU" b="1" dirty="0"/>
              <a:t>Пункт 6 части 1 статьи 93 СТАЛО</a:t>
            </a:r>
          </a:p>
          <a:p>
            <a:endParaRPr lang="ru-RU" dirty="0"/>
          </a:p>
          <a:p>
            <a:r>
              <a:rPr lang="ru-RU" dirty="0"/>
              <a:t>закупка работы или услуги, выполнение или оказание которых может осуществляться только органом исполнительной власти в соответствии с его полномочиями, либо государственным учреждением, государственным унитарным предприятием, либо акционерным обществом, сто процентов акций которого принадлежит Российской Федерации, соответствующие полномочия которых устанавливаются федеральными законами, нормативными правовыми актами Президента Российской Федерации, нормативными правовыми актами Правительства Российской Федерации</a:t>
            </a:r>
          </a:p>
          <a:p>
            <a:endParaRPr lang="ru-RU" dirty="0"/>
          </a:p>
        </p:txBody>
      </p:sp>
    </p:spTree>
    <p:extLst>
      <p:ext uri="{BB962C8B-B14F-4D97-AF65-F5344CB8AC3E}">
        <p14:creationId xmlns:p14="http://schemas.microsoft.com/office/powerpoint/2010/main" val="208204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547" y="409861"/>
            <a:ext cx="1822136" cy="234325"/>
          </a:xfrm>
          <a:prstGeom prst="rect">
            <a:avLst/>
          </a:prstGeom>
        </p:spPr>
      </p:pic>
      <p:sp>
        <p:nvSpPr>
          <p:cNvPr id="4" name="Прямоугольник 3"/>
          <p:cNvSpPr/>
          <p:nvPr/>
        </p:nvSpPr>
        <p:spPr>
          <a:xfrm>
            <a:off x="4319451" y="271284"/>
            <a:ext cx="4833258" cy="531224"/>
          </a:xfrm>
          <a:prstGeom prst="rect">
            <a:avLst/>
          </a:prstGeom>
          <a:solidFill>
            <a:srgbClr val="00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Дальнейшие изменения (по данным ФК)</a:t>
            </a:r>
          </a:p>
        </p:txBody>
      </p:sp>
      <p:pic>
        <p:nvPicPr>
          <p:cNvPr id="5" name="Рисунок 4"/>
          <p:cNvPicPr>
            <a:picLocks noChangeAspect="1"/>
          </p:cNvPicPr>
          <p:nvPr/>
        </p:nvPicPr>
        <p:blipFill>
          <a:blip r:embed="rId4"/>
          <a:stretch>
            <a:fillRect/>
          </a:stretch>
        </p:blipFill>
        <p:spPr>
          <a:xfrm>
            <a:off x="904510" y="802508"/>
            <a:ext cx="10365562" cy="5932251"/>
          </a:xfrm>
          <a:prstGeom prst="rect">
            <a:avLst/>
          </a:prstGeom>
        </p:spPr>
      </p:pic>
    </p:spTree>
    <p:extLst>
      <p:ext uri="{BB962C8B-B14F-4D97-AF65-F5344CB8AC3E}">
        <p14:creationId xmlns:p14="http://schemas.microsoft.com/office/powerpoint/2010/main" val="4251323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547" y="409861"/>
            <a:ext cx="1822136" cy="234325"/>
          </a:xfrm>
          <a:prstGeom prst="rect">
            <a:avLst/>
          </a:prstGeom>
        </p:spPr>
      </p:pic>
      <p:sp>
        <p:nvSpPr>
          <p:cNvPr id="8" name="TextBox 7"/>
          <p:cNvSpPr txBox="1"/>
          <p:nvPr/>
        </p:nvSpPr>
        <p:spPr>
          <a:xfrm>
            <a:off x="535507" y="2649251"/>
            <a:ext cx="10968153" cy="1077218"/>
          </a:xfrm>
          <a:prstGeom prst="rect">
            <a:avLst/>
          </a:prstGeom>
          <a:noFill/>
        </p:spPr>
        <p:txBody>
          <a:bodyPr wrap="square" rtlCol="0">
            <a:spAutoFit/>
          </a:bodyPr>
          <a:lstStyle/>
          <a:p>
            <a:r>
              <a:rPr lang="ru-RU" sz="3200" b="1" dirty="0"/>
              <a:t>Особенности</a:t>
            </a:r>
          </a:p>
          <a:p>
            <a:r>
              <a:rPr lang="ru-RU" sz="3200" b="1" dirty="0"/>
              <a:t>применения национального режима</a:t>
            </a:r>
            <a:r>
              <a:rPr lang="ru-RU" sz="3200" b="1" dirty="0">
                <a:solidFill>
                  <a:srgbClr val="212121"/>
                </a:solidFill>
              </a:rPr>
              <a:t>. </a:t>
            </a:r>
          </a:p>
        </p:txBody>
      </p:sp>
      <p:sp>
        <p:nvSpPr>
          <p:cNvPr id="5" name="TextBox 4"/>
          <p:cNvSpPr txBox="1"/>
          <p:nvPr/>
        </p:nvSpPr>
        <p:spPr>
          <a:xfrm>
            <a:off x="625906" y="6223976"/>
            <a:ext cx="6969209" cy="307777"/>
          </a:xfrm>
          <a:prstGeom prst="rect">
            <a:avLst/>
          </a:prstGeom>
          <a:noFill/>
        </p:spPr>
        <p:txBody>
          <a:bodyPr wrap="square" rtlCol="0">
            <a:spAutoFit/>
          </a:bodyPr>
          <a:lstStyle/>
          <a:p>
            <a:r>
              <a:rPr lang="ru-RU" sz="1400" b="1" dirty="0">
                <a:solidFill>
                  <a:srgbClr val="009DDB"/>
                </a:solidFill>
              </a:rPr>
              <a:t>Блок 2</a:t>
            </a:r>
          </a:p>
        </p:txBody>
      </p:sp>
    </p:spTree>
    <p:extLst>
      <p:ext uri="{BB962C8B-B14F-4D97-AF65-F5344CB8AC3E}">
        <p14:creationId xmlns:p14="http://schemas.microsoft.com/office/powerpoint/2010/main" val="271243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088" y="768121"/>
            <a:ext cx="6003235" cy="584775"/>
          </a:xfrm>
          <a:prstGeom prst="rect">
            <a:avLst/>
          </a:prstGeom>
          <a:noFill/>
        </p:spPr>
        <p:txBody>
          <a:bodyPr wrap="square" rtlCol="0">
            <a:spAutoFit/>
          </a:bodyPr>
          <a:lstStyle/>
          <a:p>
            <a:r>
              <a:rPr lang="ru-RU" sz="3200" b="1" dirty="0"/>
              <a:t>Типы </a:t>
            </a:r>
            <a:r>
              <a:rPr lang="ru-RU" sz="3200" b="1" dirty="0" err="1"/>
              <a:t>импортозамещения</a:t>
            </a:r>
            <a:endParaRPr lang="ru-RU" sz="3200" b="1" dirty="0"/>
          </a:p>
        </p:txBody>
      </p:sp>
      <p:sp>
        <p:nvSpPr>
          <p:cNvPr id="3" name="TextBox 2"/>
          <p:cNvSpPr txBox="1"/>
          <p:nvPr/>
        </p:nvSpPr>
        <p:spPr>
          <a:xfrm>
            <a:off x="239088" y="1503984"/>
            <a:ext cx="2335696" cy="3539430"/>
          </a:xfrm>
          <a:prstGeom prst="rect">
            <a:avLst/>
          </a:prstGeom>
          <a:noFill/>
        </p:spPr>
        <p:txBody>
          <a:bodyPr wrap="square" rtlCol="0">
            <a:spAutoFit/>
          </a:bodyPr>
          <a:lstStyle/>
          <a:p>
            <a:pPr marL="285750" indent="-285750">
              <a:buFont typeface="Arial" panose="020B0604020202020204" pitchFamily="34" charset="0"/>
              <a:buChar char="•"/>
            </a:pPr>
            <a:r>
              <a:rPr lang="ru-RU" sz="2000" dirty="0"/>
              <a:t>Запреты </a:t>
            </a:r>
            <a:r>
              <a:rPr lang="ru-RU" sz="1400" dirty="0"/>
              <a:t>(применяются всегда)</a:t>
            </a:r>
          </a:p>
          <a:p>
            <a:pPr marL="285750" indent="-285750">
              <a:buFont typeface="Arial" panose="020B0604020202020204" pitchFamily="34" charset="0"/>
              <a:buChar char="•"/>
            </a:pPr>
            <a:endParaRPr lang="ru-RU" sz="2000" dirty="0"/>
          </a:p>
          <a:p>
            <a:pPr marL="285750" indent="-285750">
              <a:buFont typeface="Arial" panose="020B0604020202020204" pitchFamily="34" charset="0"/>
              <a:buChar char="•"/>
            </a:pPr>
            <a:r>
              <a:rPr lang="ru-RU" sz="2000" dirty="0"/>
              <a:t>Ограничения </a:t>
            </a:r>
            <a:r>
              <a:rPr lang="ru-RU" sz="1400" dirty="0"/>
              <a:t>(применяются на конкурентных процедурах, закупках по ч.12 ст.93 – кроме ПП 832)</a:t>
            </a:r>
          </a:p>
          <a:p>
            <a:pPr marL="285750" indent="-285750">
              <a:buFont typeface="Arial" panose="020B0604020202020204" pitchFamily="34" charset="0"/>
              <a:buChar char="•"/>
            </a:pPr>
            <a:endParaRPr lang="ru-RU" sz="2000" dirty="0"/>
          </a:p>
          <a:p>
            <a:pPr marL="285750" indent="-285750">
              <a:buFont typeface="Arial" panose="020B0604020202020204" pitchFamily="34" charset="0"/>
              <a:buChar char="•"/>
            </a:pPr>
            <a:endParaRPr lang="ru-RU" sz="2000" dirty="0"/>
          </a:p>
          <a:p>
            <a:pPr marL="285750" indent="-285750">
              <a:buFont typeface="Arial" panose="020B0604020202020204" pitchFamily="34" charset="0"/>
              <a:buChar char="•"/>
            </a:pPr>
            <a:r>
              <a:rPr lang="ru-RU" sz="2000" dirty="0"/>
              <a:t>Условия допуска</a:t>
            </a:r>
          </a:p>
        </p:txBody>
      </p:sp>
      <p:sp>
        <p:nvSpPr>
          <p:cNvPr id="4" name="TextBox 3"/>
          <p:cNvSpPr txBox="1"/>
          <p:nvPr/>
        </p:nvSpPr>
        <p:spPr>
          <a:xfrm>
            <a:off x="2835963" y="1511274"/>
            <a:ext cx="9294746" cy="923330"/>
          </a:xfrm>
          <a:prstGeom prst="rect">
            <a:avLst/>
          </a:prstGeom>
          <a:noFill/>
        </p:spPr>
        <p:txBody>
          <a:bodyPr wrap="square" rtlCol="0">
            <a:spAutoFit/>
          </a:bodyPr>
          <a:lstStyle/>
          <a:p>
            <a:pPr marL="285750" indent="-285750">
              <a:buFont typeface="Arial" panose="020B0604020202020204" pitchFamily="34" charset="0"/>
              <a:buChar char="•"/>
            </a:pPr>
            <a:r>
              <a:rPr lang="ru-RU" dirty="0"/>
              <a:t>Постановление Правительства РФ от 16.11.2015 N 1236 (программные продукты)</a:t>
            </a:r>
          </a:p>
          <a:p>
            <a:pPr marL="285750" indent="-285750">
              <a:buFont typeface="Arial" panose="020B0604020202020204" pitchFamily="34" charset="0"/>
              <a:buChar char="•"/>
            </a:pPr>
            <a:r>
              <a:rPr lang="ru-RU" dirty="0"/>
              <a:t>Постановление Правительства РФ от 30.04.2020 N 616 (промышленная продукция)</a:t>
            </a:r>
          </a:p>
          <a:p>
            <a:pPr marL="285750" indent="-285750">
              <a:buFont typeface="Arial" panose="020B0604020202020204" pitchFamily="34" charset="0"/>
              <a:buChar char="•"/>
            </a:pPr>
            <a:endParaRPr lang="ru-RU" dirty="0"/>
          </a:p>
        </p:txBody>
      </p:sp>
      <p:sp>
        <p:nvSpPr>
          <p:cNvPr id="5" name="TextBox 4"/>
          <p:cNvSpPr txBox="1"/>
          <p:nvPr/>
        </p:nvSpPr>
        <p:spPr>
          <a:xfrm>
            <a:off x="2835963" y="2434604"/>
            <a:ext cx="9417328" cy="1754326"/>
          </a:xfrm>
          <a:prstGeom prst="rect">
            <a:avLst/>
          </a:prstGeom>
          <a:noFill/>
        </p:spPr>
        <p:txBody>
          <a:bodyPr wrap="square" rtlCol="0">
            <a:spAutoFit/>
          </a:bodyPr>
          <a:lstStyle/>
          <a:p>
            <a:pPr marL="285750" indent="-285750">
              <a:buFont typeface="Arial" panose="020B0604020202020204" pitchFamily="34" charset="0"/>
              <a:buChar char="•"/>
            </a:pPr>
            <a:r>
              <a:rPr lang="ru-RU" dirty="0"/>
              <a:t>Постановление Правительства РФ от 30.04.2020 N 617 (промышленная продукция)</a:t>
            </a:r>
          </a:p>
          <a:p>
            <a:pPr marL="285750" indent="-285750">
              <a:buFont typeface="Arial" panose="020B0604020202020204" pitchFamily="34" charset="0"/>
              <a:buChar char="•"/>
            </a:pPr>
            <a:r>
              <a:rPr lang="ru-RU" dirty="0"/>
              <a:t>Постановление Правительства РФ от 22.08.2016 N 832 (продукты питания)</a:t>
            </a:r>
          </a:p>
          <a:p>
            <a:pPr marL="285750" indent="-285750">
              <a:buFont typeface="Arial" panose="020B0604020202020204" pitchFamily="34" charset="0"/>
              <a:buChar char="•"/>
            </a:pPr>
            <a:r>
              <a:rPr lang="ru-RU" dirty="0"/>
              <a:t>Постановление Правительства РФ от 30.11.2015 N 1289 (лекарства)</a:t>
            </a:r>
          </a:p>
          <a:p>
            <a:pPr marL="285750" indent="-285750">
              <a:buFont typeface="Arial" panose="020B0604020202020204" pitchFamily="34" charset="0"/>
              <a:buChar char="•"/>
            </a:pPr>
            <a:r>
              <a:rPr lang="ru-RU" dirty="0"/>
              <a:t>Постановление Правительства РФ от 05.02.2015 N 102 (мед изделия)</a:t>
            </a:r>
          </a:p>
          <a:p>
            <a:pPr marL="285750" indent="-285750">
              <a:buFont typeface="Arial" panose="020B0604020202020204" pitchFamily="34" charset="0"/>
              <a:buChar char="•"/>
            </a:pPr>
            <a:r>
              <a:rPr lang="ru-RU" dirty="0"/>
              <a:t>Постановление Правительства РФ от 10.07.2019 N 878 (радиоэлектроника)</a:t>
            </a:r>
          </a:p>
          <a:p>
            <a:pPr marL="285750" indent="-285750">
              <a:buFont typeface="Arial" panose="020B0604020202020204" pitchFamily="34" charset="0"/>
              <a:buChar char="•"/>
            </a:pPr>
            <a:endParaRPr lang="ru-RU" dirty="0"/>
          </a:p>
        </p:txBody>
      </p:sp>
      <p:sp>
        <p:nvSpPr>
          <p:cNvPr id="6" name="TextBox 5"/>
          <p:cNvSpPr txBox="1"/>
          <p:nvPr/>
        </p:nvSpPr>
        <p:spPr>
          <a:xfrm>
            <a:off x="2835963" y="4428613"/>
            <a:ext cx="5945689" cy="369332"/>
          </a:xfrm>
          <a:prstGeom prst="rect">
            <a:avLst/>
          </a:prstGeom>
          <a:noFill/>
        </p:spPr>
        <p:txBody>
          <a:bodyPr wrap="square" rtlCol="0">
            <a:spAutoFit/>
          </a:bodyPr>
          <a:lstStyle/>
          <a:p>
            <a:pPr marL="285750" indent="-285750">
              <a:buFont typeface="Arial" panose="020B0604020202020204" pitchFamily="34" charset="0"/>
              <a:buChar char="•"/>
            </a:pPr>
            <a:r>
              <a:rPr lang="ru-RU" dirty="0"/>
              <a:t>Приказ Минфина России от 04.06.2018 N 126н</a:t>
            </a:r>
          </a:p>
        </p:txBody>
      </p:sp>
      <p:sp>
        <p:nvSpPr>
          <p:cNvPr id="11" name="TextBox 10"/>
          <p:cNvSpPr txBox="1"/>
          <p:nvPr/>
        </p:nvSpPr>
        <p:spPr>
          <a:xfrm>
            <a:off x="239088" y="5237683"/>
            <a:ext cx="2487729" cy="707886"/>
          </a:xfrm>
          <a:prstGeom prst="rect">
            <a:avLst/>
          </a:prstGeom>
          <a:noFill/>
        </p:spPr>
        <p:txBody>
          <a:bodyPr wrap="square" rtlCol="0">
            <a:spAutoFit/>
          </a:bodyPr>
          <a:lstStyle/>
          <a:p>
            <a:pPr marL="285750" indent="-285750">
              <a:buFont typeface="Arial" panose="020B0604020202020204" pitchFamily="34" charset="0"/>
              <a:buChar char="•"/>
            </a:pPr>
            <a:r>
              <a:rPr lang="ru-RU" sz="2000" dirty="0"/>
              <a:t>Минимальная доля закупок</a:t>
            </a:r>
          </a:p>
        </p:txBody>
      </p:sp>
      <p:sp>
        <p:nvSpPr>
          <p:cNvPr id="12" name="TextBox 11"/>
          <p:cNvSpPr txBox="1"/>
          <p:nvPr/>
        </p:nvSpPr>
        <p:spPr>
          <a:xfrm>
            <a:off x="2897254" y="5406960"/>
            <a:ext cx="6405772" cy="369332"/>
          </a:xfrm>
          <a:prstGeom prst="rect">
            <a:avLst/>
          </a:prstGeom>
          <a:noFill/>
        </p:spPr>
        <p:txBody>
          <a:bodyPr wrap="square" rtlCol="0">
            <a:spAutoFit/>
          </a:bodyPr>
          <a:lstStyle/>
          <a:p>
            <a:pPr marL="285750" indent="-285750">
              <a:buFont typeface="Arial" panose="020B0604020202020204" pitchFamily="34" charset="0"/>
              <a:buChar char="•"/>
            </a:pPr>
            <a:r>
              <a:rPr lang="ru-RU" dirty="0"/>
              <a:t>Постановление Правительства РФ от 03.12.2020 N 2014</a:t>
            </a:r>
          </a:p>
        </p:txBody>
      </p:sp>
      <p:pic>
        <p:nvPicPr>
          <p:cNvPr id="13" name="Рисунок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547" y="409861"/>
            <a:ext cx="1822136" cy="234325"/>
          </a:xfrm>
          <a:prstGeom prst="rect">
            <a:avLst/>
          </a:prstGeom>
        </p:spPr>
      </p:pic>
    </p:spTree>
    <p:extLst>
      <p:ext uri="{BB962C8B-B14F-4D97-AF65-F5344CB8AC3E}">
        <p14:creationId xmlns:p14="http://schemas.microsoft.com/office/powerpoint/2010/main" val="212632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0882" y="1887626"/>
            <a:ext cx="11481816" cy="3785652"/>
          </a:xfrm>
          <a:prstGeom prst="rect">
            <a:avLst/>
          </a:prstGeom>
          <a:noFill/>
        </p:spPr>
        <p:txBody>
          <a:bodyPr wrap="square" rtlCol="0">
            <a:spAutoFit/>
          </a:bodyPr>
          <a:lstStyle/>
          <a:p>
            <a:r>
              <a:rPr lang="ru-RU" sz="2400" b="1" dirty="0"/>
              <a:t>Постановление Правительства РФ от 10.07.2019 </a:t>
            </a:r>
          </a:p>
          <a:p>
            <a:r>
              <a:rPr lang="ru-RU" sz="2400" b="1" dirty="0"/>
              <a:t>N 878 (ред. от 27.03.2023)</a:t>
            </a:r>
          </a:p>
          <a:p>
            <a:endParaRPr lang="ru-RU" sz="2400" b="1" dirty="0"/>
          </a:p>
          <a:p>
            <a:r>
              <a:rPr lang="ru-RU" sz="2400" dirty="0"/>
              <a:t>«О мерах стимулирования производства радиоэлектронной продукции на территории Российской Федерации при осуществлении закупок товаров, работ, услуг для обеспечения государственных и муниципальных нужд, о внесении изменений в постановление Правительства Российской Федерации от 16 сентября 2016 г. N 925 и признании утратившими силу некоторых актов Правительства Российской Федерации»</a:t>
            </a:r>
          </a:p>
          <a:p>
            <a:endParaRPr lang="ru-RU" sz="2400" dirty="0"/>
          </a:p>
        </p:txBody>
      </p:sp>
      <p:pic>
        <p:nvPicPr>
          <p:cNvPr id="11" name="Рисунок 10"/>
          <p:cNvPicPr>
            <a:picLocks noChangeAspect="1"/>
          </p:cNvPicPr>
          <p:nvPr/>
        </p:nvPicPr>
        <p:blipFill>
          <a:blip r:embed="rId2"/>
          <a:stretch>
            <a:fillRect/>
          </a:stretch>
        </p:blipFill>
        <p:spPr>
          <a:xfrm>
            <a:off x="641742" y="522162"/>
            <a:ext cx="1816765" cy="237765"/>
          </a:xfrm>
          <a:prstGeom prst="rect">
            <a:avLst/>
          </a:prstGeom>
        </p:spPr>
      </p:pic>
    </p:spTree>
    <p:extLst>
      <p:ext uri="{BB962C8B-B14F-4D97-AF65-F5344CB8AC3E}">
        <p14:creationId xmlns:p14="http://schemas.microsoft.com/office/powerpoint/2010/main" val="3901969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34894" y="1962829"/>
            <a:ext cx="9031620" cy="3046988"/>
          </a:xfrm>
          <a:prstGeom prst="rect">
            <a:avLst/>
          </a:prstGeom>
          <a:noFill/>
        </p:spPr>
        <p:txBody>
          <a:bodyPr wrap="square" rtlCol="0">
            <a:spAutoFit/>
          </a:bodyPr>
          <a:lstStyle/>
          <a:p>
            <a:r>
              <a:rPr lang="ru-RU" sz="2400" b="1" dirty="0"/>
              <a:t>Постановление Правительства РФ от 16.11.2015 N 1236</a:t>
            </a:r>
          </a:p>
          <a:p>
            <a:r>
              <a:rPr lang="ru-RU" sz="2400" b="1" dirty="0"/>
              <a:t>(ред. от 28.12.2022)</a:t>
            </a:r>
          </a:p>
          <a:p>
            <a:endParaRPr lang="ru-RU" sz="2400" b="1" dirty="0"/>
          </a:p>
          <a:p>
            <a:r>
              <a:rPr lang="ru-RU" sz="2400" dirty="0"/>
              <a:t>"Об установлении запрета на допуск программного обеспечения, происходящего из иностранных государств, для целей осуществления закупок для обеспечения государственных и муниципальных нужд"</a:t>
            </a:r>
          </a:p>
          <a:p>
            <a:endParaRPr lang="ru-RU" sz="2400" dirty="0"/>
          </a:p>
        </p:txBody>
      </p:sp>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547" y="409861"/>
            <a:ext cx="1822136" cy="234325"/>
          </a:xfrm>
          <a:prstGeom prst="rect">
            <a:avLst/>
          </a:prstGeom>
        </p:spPr>
      </p:pic>
    </p:spTree>
    <p:extLst>
      <p:ext uri="{BB962C8B-B14F-4D97-AF65-F5344CB8AC3E}">
        <p14:creationId xmlns:p14="http://schemas.microsoft.com/office/powerpoint/2010/main" val="185502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408" y="941084"/>
            <a:ext cx="5098430" cy="461665"/>
          </a:xfrm>
          <a:prstGeom prst="rect">
            <a:avLst/>
          </a:prstGeom>
          <a:solidFill>
            <a:srgbClr val="004065"/>
          </a:solidFill>
          <a:effectLst>
            <a:outerShdw blurRad="50800" dist="38100" dir="2700000" algn="tl" rotWithShape="0">
              <a:prstClr val="black">
                <a:alpha val="40000"/>
              </a:prstClr>
            </a:outerShdw>
          </a:effectLst>
        </p:spPr>
        <p:txBody>
          <a:bodyPr wrap="square" rtlCol="0">
            <a:spAutoFit/>
          </a:bodyPr>
          <a:lstStyle/>
          <a:p>
            <a:r>
              <a:rPr lang="ru-RU" sz="2400" b="1" dirty="0">
                <a:solidFill>
                  <a:schemeClr val="bg1"/>
                </a:solidFill>
              </a:rPr>
              <a:t>Сфера применения ПП 1236</a:t>
            </a:r>
          </a:p>
        </p:txBody>
      </p:sp>
      <p:sp>
        <p:nvSpPr>
          <p:cNvPr id="7" name="TextBox 6"/>
          <p:cNvSpPr txBox="1"/>
          <p:nvPr/>
        </p:nvSpPr>
        <p:spPr>
          <a:xfrm>
            <a:off x="244408" y="1766231"/>
            <a:ext cx="11825672" cy="4924425"/>
          </a:xfrm>
          <a:prstGeom prst="rect">
            <a:avLst/>
          </a:prstGeom>
          <a:noFill/>
        </p:spPr>
        <p:txBody>
          <a:bodyPr wrap="square" rtlCol="0">
            <a:spAutoFit/>
          </a:bodyPr>
          <a:lstStyle/>
          <a:p>
            <a:r>
              <a:rPr lang="ru-RU" dirty="0"/>
              <a:t>Программное обеспечение</a:t>
            </a:r>
          </a:p>
          <a:p>
            <a:endParaRPr lang="ru-RU" dirty="0"/>
          </a:p>
          <a:p>
            <a:r>
              <a:rPr lang="ru-RU" dirty="0"/>
              <a:t>Под ПО понимают программное обеспечение и (или) права на него вследствие выполнения следующих контрактных обязательств:</a:t>
            </a:r>
          </a:p>
          <a:p>
            <a:endParaRPr lang="ru-RU" dirty="0"/>
          </a:p>
          <a:p>
            <a:pPr marL="285750" indent="-285750">
              <a:buFont typeface="Arial" panose="020B0604020202020204" pitchFamily="34" charset="0"/>
              <a:buChar char="•"/>
            </a:pPr>
            <a:r>
              <a:rPr lang="ru-RU" sz="1600" dirty="0"/>
              <a:t>а) поставка на материальном носителе и (или) в электронном виде по каналам связи, а также предоставление в аренду или в пользование программного обеспечения посредством использования каналов связи и внешней информационно-технологической и программно-аппаратной инфраструктуры, обеспечивающей сбор, обработку и хранение данных (услуги облачных вычислений);</a:t>
            </a:r>
          </a:p>
          <a:p>
            <a:pPr marL="285750" indent="-285750">
              <a:buFont typeface="Arial" panose="020B0604020202020204" pitchFamily="34" charset="0"/>
              <a:buChar char="•"/>
            </a:pPr>
            <a:r>
              <a:rPr lang="ru-RU" sz="1600" dirty="0"/>
              <a:t>б) поставка, техническое обслуживание персональных электронных вычислительных машин, устройств терминального доступа, серверного оборудования и иных средств вычислительной техники, на которых программное обеспечение подлежит установке в результате исполнения контракта;</a:t>
            </a:r>
          </a:p>
          <a:p>
            <a:pPr marL="285750" indent="-285750">
              <a:buFont typeface="Arial" panose="020B0604020202020204" pitchFamily="34" charset="0"/>
              <a:buChar char="•"/>
            </a:pPr>
            <a:r>
              <a:rPr lang="ru-RU" sz="1600" dirty="0"/>
              <a:t>в) выполнение работ, оказание услуг, связанных с разработкой, модификацией, модернизацией программного обеспечения, в том числе в составе существующих автоматизированных систем, если такие работы или услуги сопряжены с предоставлением заказчику прав на использование программного обеспечения или расширением ранее предоставленного объема прав;</a:t>
            </a:r>
          </a:p>
          <a:p>
            <a:pPr marL="285750" indent="-285750">
              <a:buFont typeface="Arial" panose="020B0604020202020204" pitchFamily="34" charset="0"/>
              <a:buChar char="•"/>
            </a:pPr>
            <a:r>
              <a:rPr lang="ru-RU" sz="1600" dirty="0"/>
              <a:t>г) оказание услуг, связанных с сопровождением, технической поддержкой, обновлением программного обеспечения, в том числе в составе существующих автоматизированных систем, если такие услуги сопряжены с предоставлением заказчику прав на использование программного обеспечения или расширением ранее предоставленного объема прав.</a:t>
            </a:r>
          </a:p>
        </p:txBody>
      </p:sp>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547" y="409861"/>
            <a:ext cx="1822136" cy="234325"/>
          </a:xfrm>
          <a:prstGeom prst="rect">
            <a:avLst/>
          </a:prstGeom>
        </p:spPr>
      </p:pic>
    </p:spTree>
    <p:extLst>
      <p:ext uri="{BB962C8B-B14F-4D97-AF65-F5344CB8AC3E}">
        <p14:creationId xmlns:p14="http://schemas.microsoft.com/office/powerpoint/2010/main" val="193757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06881" y="1062143"/>
            <a:ext cx="7889966" cy="646331"/>
          </a:xfrm>
          <a:prstGeom prst="rect">
            <a:avLst/>
          </a:prstGeom>
          <a:solidFill>
            <a:srgbClr val="004065"/>
          </a:solidFill>
          <a:effectLst>
            <a:outerShdw blurRad="50800" dist="38100" dir="2700000" algn="tl" rotWithShape="0">
              <a:prstClr val="black">
                <a:alpha val="40000"/>
              </a:prstClr>
            </a:outerShdw>
          </a:effectLst>
        </p:spPr>
        <p:txBody>
          <a:bodyPr wrap="square" rtlCol="0">
            <a:spAutoFit/>
          </a:bodyPr>
          <a:lstStyle/>
          <a:p>
            <a:pPr algn="ctr"/>
            <a:r>
              <a:rPr lang="ru-RU" b="1" dirty="0">
                <a:solidFill>
                  <a:schemeClr val="bg1"/>
                </a:solidFill>
              </a:rPr>
              <a:t>Механизм применения: отклонение заявок, которые не соответствуют требованиям.</a:t>
            </a:r>
          </a:p>
        </p:txBody>
      </p:sp>
      <p:sp>
        <p:nvSpPr>
          <p:cNvPr id="3" name="Прямоугольник 2"/>
          <p:cNvSpPr/>
          <p:nvPr/>
        </p:nvSpPr>
        <p:spPr>
          <a:xfrm>
            <a:off x="226424" y="2327960"/>
            <a:ext cx="4876799" cy="4336870"/>
          </a:xfrm>
          <a:prstGeom prst="rect">
            <a:avLst/>
          </a:prstGeom>
          <a:solidFill>
            <a:schemeClr val="bg2"/>
          </a:solidFill>
          <a:ln>
            <a:solidFill>
              <a:srgbClr val="009DD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rPr>
              <a:t>Шаг 1. </a:t>
            </a:r>
            <a:r>
              <a:rPr lang="ru-RU" sz="1600" dirty="0">
                <a:solidFill>
                  <a:schemeClr val="tx1"/>
                </a:solidFill>
              </a:rPr>
              <a:t>Отклонение заявки оператором (</a:t>
            </a:r>
            <a:r>
              <a:rPr lang="ru-RU" sz="1600" dirty="0" err="1">
                <a:solidFill>
                  <a:schemeClr val="tx1"/>
                </a:solidFill>
              </a:rPr>
              <a:t>пп</a:t>
            </a:r>
            <a:r>
              <a:rPr lang="ru-RU" sz="1600" dirty="0">
                <a:solidFill>
                  <a:schemeClr val="tx1"/>
                </a:solidFill>
              </a:rPr>
              <a:t>.«д» п.5 ч.6 ст.43): не позднее одного часа с момента получения заявки на участие в закупке оператор ЭП осуществляют возврат заявки подавшему ее участнику закупки в случаях … указания в соответствии с подпунктом "б" пункта 2 части 1 статьи 43 иностранного государства в качестве страны происхождении товара (в случае установления </a:t>
            </a:r>
            <a:r>
              <a:rPr lang="ru-RU" sz="1600" u="sng" dirty="0">
                <a:solidFill>
                  <a:schemeClr val="tx1"/>
                </a:solidFill>
              </a:rPr>
              <a:t>запрета допуска </a:t>
            </a:r>
            <a:r>
              <a:rPr lang="ru-RU" sz="1600" dirty="0">
                <a:solidFill>
                  <a:schemeClr val="tx1"/>
                </a:solidFill>
              </a:rPr>
              <a:t>товаров из иностранного государства или группы иностранных государств)</a:t>
            </a:r>
          </a:p>
        </p:txBody>
      </p:sp>
      <p:sp>
        <p:nvSpPr>
          <p:cNvPr id="11" name="Прямоугольник 10"/>
          <p:cNvSpPr/>
          <p:nvPr/>
        </p:nvSpPr>
        <p:spPr>
          <a:xfrm>
            <a:off x="6522720" y="2336466"/>
            <a:ext cx="5090422" cy="4336870"/>
          </a:xfrm>
          <a:prstGeom prst="rect">
            <a:avLst/>
          </a:prstGeom>
          <a:solidFill>
            <a:schemeClr val="bg2"/>
          </a:solidFill>
          <a:ln>
            <a:solidFill>
              <a:srgbClr val="009DD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rPr>
              <a:t>Шаг 2. </a:t>
            </a:r>
            <a:r>
              <a:rPr lang="ru-RU" sz="1600" dirty="0">
                <a:solidFill>
                  <a:schemeClr val="tx1"/>
                </a:solidFill>
              </a:rPr>
              <a:t>Отклонение заявки комиссией (п.5 ч.12 ст.43): заявка подлежит отклонению в случаях … непредставления информации и документов, предусмотренных пунктом 5 части 1 статьи 43, если такие документы предусмотрены нормативными правовыми актами, принятыми в соответствии с частью 3 статьи 14 настоящего Федерального закона (в случае установления в соответствии со статьей 14 настоящего Федерального закона в извещении об осуществлении закупки запрета допуска товаров, происходящих из иностранного государства или группы иностранных государств)</a:t>
            </a:r>
          </a:p>
        </p:txBody>
      </p:sp>
      <p:sp>
        <p:nvSpPr>
          <p:cNvPr id="4" name="Двойная стрелка влево/вправо 3"/>
          <p:cNvSpPr/>
          <p:nvPr/>
        </p:nvSpPr>
        <p:spPr>
          <a:xfrm>
            <a:off x="5286103" y="4171405"/>
            <a:ext cx="1053737" cy="522515"/>
          </a:xfrm>
          <a:prstGeom prst="leftRightArrow">
            <a:avLst/>
          </a:prstGeom>
          <a:solidFill>
            <a:srgbClr val="7E99AA"/>
          </a:solidFill>
          <a:ln>
            <a:solidFill>
              <a:srgbClr val="7E99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547" y="409861"/>
            <a:ext cx="1822136" cy="234325"/>
          </a:xfrm>
          <a:prstGeom prst="rect">
            <a:avLst/>
          </a:prstGeom>
        </p:spPr>
      </p:pic>
    </p:spTree>
    <p:extLst>
      <p:ext uri="{BB962C8B-B14F-4D97-AF65-F5344CB8AC3E}">
        <p14:creationId xmlns:p14="http://schemas.microsoft.com/office/powerpoint/2010/main" val="240378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547" y="409861"/>
            <a:ext cx="1822136" cy="234325"/>
          </a:xfrm>
          <a:prstGeom prst="rect">
            <a:avLst/>
          </a:prstGeom>
        </p:spPr>
      </p:pic>
      <p:sp>
        <p:nvSpPr>
          <p:cNvPr id="6" name="TextBox 5"/>
          <p:cNvSpPr txBox="1"/>
          <p:nvPr/>
        </p:nvSpPr>
        <p:spPr>
          <a:xfrm>
            <a:off x="11696700" y="391212"/>
            <a:ext cx="255198" cy="246221"/>
          </a:xfrm>
          <a:prstGeom prst="rect">
            <a:avLst/>
          </a:prstGeom>
          <a:noFill/>
        </p:spPr>
        <p:txBody>
          <a:bodyPr wrap="none" rtlCol="0">
            <a:spAutoFit/>
          </a:bodyPr>
          <a:lstStyle/>
          <a:p>
            <a:r>
              <a:rPr lang="ru-RU" sz="1000" dirty="0">
                <a:solidFill>
                  <a:srgbClr val="212121"/>
                </a:solidFill>
                <a:latin typeface="Arial" panose="020B0604020202020204" pitchFamily="34" charset="0"/>
                <a:cs typeface="Arial" panose="020B0604020202020204" pitchFamily="34" charset="0"/>
              </a:rPr>
              <a:t>2</a:t>
            </a:r>
          </a:p>
        </p:txBody>
      </p:sp>
      <p:sp>
        <p:nvSpPr>
          <p:cNvPr id="22" name="Заголовок 1"/>
          <p:cNvSpPr txBox="1">
            <a:spLocks/>
          </p:cNvSpPr>
          <p:nvPr/>
        </p:nvSpPr>
        <p:spPr>
          <a:xfrm>
            <a:off x="641461" y="5108890"/>
            <a:ext cx="4380481" cy="167654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400" dirty="0">
                <a:solidFill>
                  <a:srgbClr val="212121"/>
                </a:solidFill>
                <a:latin typeface="Arial" panose="020B0604020202020204" pitchFamily="34" charset="0"/>
                <a:cs typeface="Arial" panose="020B0604020202020204" pitchFamily="34" charset="0"/>
              </a:rPr>
              <a:t>Руководитель отдела методологии и обучения ЭТП «Фабрикант».</a:t>
            </a:r>
            <a:br>
              <a:rPr lang="ru-RU" sz="1400" dirty="0">
                <a:solidFill>
                  <a:srgbClr val="212121"/>
                </a:solidFill>
                <a:latin typeface="Arial" panose="020B0604020202020204" pitchFamily="34" charset="0"/>
                <a:cs typeface="Arial" panose="020B0604020202020204" pitchFamily="34" charset="0"/>
              </a:rPr>
            </a:br>
            <a:endParaRPr lang="ru-RU" sz="1400" dirty="0">
              <a:solidFill>
                <a:srgbClr val="212121"/>
              </a:solidFill>
              <a:latin typeface="Arial" panose="020B0604020202020204" pitchFamily="34" charset="0"/>
              <a:cs typeface="Arial" panose="020B0604020202020204" pitchFamily="34" charset="0"/>
            </a:endParaRPr>
          </a:p>
          <a:p>
            <a:r>
              <a:rPr lang="ru-RU" sz="1400" dirty="0">
                <a:solidFill>
                  <a:srgbClr val="212121"/>
                </a:solidFill>
                <a:latin typeface="Arial" panose="020B0604020202020204" pitchFamily="34" charset="0"/>
                <a:cs typeface="Arial" panose="020B0604020202020204" pitchFamily="34" charset="0"/>
              </a:rPr>
              <a:t>Эксперт, консультант с непрерывной практикой </a:t>
            </a:r>
            <a:br>
              <a:rPr lang="ru-RU" sz="1400" dirty="0">
                <a:solidFill>
                  <a:srgbClr val="212121"/>
                </a:solidFill>
                <a:latin typeface="Arial" panose="020B0604020202020204" pitchFamily="34" charset="0"/>
                <a:cs typeface="Arial" panose="020B0604020202020204" pitchFamily="34" charset="0"/>
              </a:rPr>
            </a:br>
            <a:r>
              <a:rPr lang="ru-RU" sz="1400" dirty="0">
                <a:solidFill>
                  <a:srgbClr val="212121"/>
                </a:solidFill>
                <a:latin typeface="Arial" panose="020B0604020202020204" pitchFamily="34" charset="0"/>
                <a:cs typeface="Arial" panose="020B0604020202020204" pitchFamily="34" charset="0"/>
              </a:rPr>
              <a:t>в регламентированных закупках с 2003 года.</a:t>
            </a:r>
            <a:br>
              <a:rPr lang="ru-RU" sz="1400" dirty="0">
                <a:solidFill>
                  <a:srgbClr val="212121"/>
                </a:solidFill>
                <a:latin typeface="Arial" panose="020B0604020202020204" pitchFamily="34" charset="0"/>
                <a:cs typeface="Arial" panose="020B0604020202020204" pitchFamily="34" charset="0"/>
              </a:rPr>
            </a:br>
            <a:endParaRPr lang="ru-RU" sz="1400" dirty="0">
              <a:solidFill>
                <a:srgbClr val="212121"/>
              </a:solidFill>
              <a:latin typeface="Arial" panose="020B0604020202020204" pitchFamily="34" charset="0"/>
              <a:cs typeface="Arial" panose="020B0604020202020204" pitchFamily="34" charset="0"/>
            </a:endParaRPr>
          </a:p>
          <a:p>
            <a:r>
              <a:rPr lang="ru-RU" sz="1400" dirty="0">
                <a:solidFill>
                  <a:srgbClr val="212121"/>
                </a:solidFill>
                <a:latin typeface="Arial" panose="020B0604020202020204" pitchFamily="34" charset="0"/>
                <a:cs typeface="Arial" panose="020B0604020202020204" pitchFamily="34" charset="0"/>
              </a:rPr>
              <a:t>Преподаватель с опытом работы более 15-ти лет.</a:t>
            </a:r>
          </a:p>
        </p:txBody>
      </p:sp>
      <p:sp>
        <p:nvSpPr>
          <p:cNvPr id="23" name="Заголовок 1"/>
          <p:cNvSpPr txBox="1">
            <a:spLocks/>
          </p:cNvSpPr>
          <p:nvPr/>
        </p:nvSpPr>
        <p:spPr>
          <a:xfrm>
            <a:off x="626948" y="4009380"/>
            <a:ext cx="5115668" cy="1061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b="1" dirty="0">
                <a:solidFill>
                  <a:srgbClr val="212121"/>
                </a:solidFill>
                <a:latin typeface="Arial" panose="020B0604020202020204" pitchFamily="34" charset="0"/>
                <a:cs typeface="Arial" panose="020B0604020202020204" pitchFamily="34" charset="0"/>
              </a:rPr>
              <a:t>Вергунова </a:t>
            </a:r>
          </a:p>
          <a:p>
            <a:r>
              <a:rPr lang="ru-RU" sz="2400" b="1" dirty="0">
                <a:solidFill>
                  <a:srgbClr val="212121"/>
                </a:solidFill>
                <a:latin typeface="Arial" panose="020B0604020202020204" pitchFamily="34" charset="0"/>
                <a:cs typeface="Arial" panose="020B0604020202020204" pitchFamily="34" charset="0"/>
              </a:rPr>
              <a:t>Ольга Викторовна</a:t>
            </a:r>
          </a:p>
        </p:txBody>
      </p:sp>
      <p:sp>
        <p:nvSpPr>
          <p:cNvPr id="24" name="Подзаголовок 2"/>
          <p:cNvSpPr txBox="1">
            <a:spLocks/>
          </p:cNvSpPr>
          <p:nvPr/>
        </p:nvSpPr>
        <p:spPr>
          <a:xfrm>
            <a:off x="6978617" y="2126436"/>
            <a:ext cx="4217703" cy="39627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212121"/>
              </a:buClr>
              <a:buSzPct val="120000"/>
              <a:buNone/>
            </a:pPr>
            <a:r>
              <a:rPr lang="ru-RU" sz="1800" dirty="0">
                <a:solidFill>
                  <a:srgbClr val="212121"/>
                </a:solidFill>
                <a:latin typeface="Arial" panose="020B0604020202020204" pitchFamily="34" charset="0"/>
                <a:cs typeface="Arial" panose="020B0604020202020204" pitchFamily="34" charset="0"/>
                <a:hlinkClick r:id="rId4"/>
              </a:rPr>
              <a:t>https://t.me/vergunova_o_zakupkah</a:t>
            </a:r>
            <a:endParaRPr lang="ru-RU" sz="1800" dirty="0">
              <a:solidFill>
                <a:srgbClr val="212121"/>
              </a:solidFill>
              <a:latin typeface="Arial" panose="020B0604020202020204" pitchFamily="34" charset="0"/>
              <a:cs typeface="Arial" panose="020B0604020202020204" pitchFamily="34" charset="0"/>
            </a:endParaRPr>
          </a:p>
        </p:txBody>
      </p:sp>
      <p:pic>
        <p:nvPicPr>
          <p:cNvPr id="10" name="Рисунок 9"/>
          <p:cNvPicPr>
            <a:picLocks noChangeAspect="1"/>
          </p:cNvPicPr>
          <p:nvPr/>
        </p:nvPicPr>
        <p:blipFill rotWithShape="1">
          <a:blip r:embed="rId5"/>
          <a:srcRect l="18273" t="6384" r="17440" b="3246"/>
          <a:stretch/>
        </p:blipFill>
        <p:spPr>
          <a:xfrm>
            <a:off x="778493" y="1200949"/>
            <a:ext cx="2701404" cy="2598057"/>
          </a:xfrm>
          <a:prstGeom prst="ellipse">
            <a:avLst/>
          </a:prstGeom>
          <a:ln w="63500" cap="rnd">
            <a:solidFill>
              <a:srgbClr val="009DDB"/>
            </a:solidFill>
          </a:ln>
          <a:effectLst>
            <a:outerShdw blurRad="139700" dist="50800" dir="5400000" algn="tl" rotWithShape="0">
              <a:prstClr val="black">
                <a:alpha val="30000"/>
              </a:prstClr>
            </a:outerShdw>
          </a:effectLst>
          <a:scene3d>
            <a:camera prst="orthographicFront"/>
            <a:lightRig rig="contrasting" dir="t">
              <a:rot lat="0" lon="0" rev="3000000"/>
            </a:lightRig>
          </a:scene3d>
          <a:sp3d contourW="7620">
            <a:bevelT w="95250" h="31750"/>
            <a:contourClr>
              <a:srgbClr val="333333"/>
            </a:contourClr>
          </a:sp3d>
        </p:spPr>
      </p:pic>
      <p:sp>
        <p:nvSpPr>
          <p:cNvPr id="12" name="Подзаголовок 2"/>
          <p:cNvSpPr txBox="1">
            <a:spLocks/>
          </p:cNvSpPr>
          <p:nvPr/>
        </p:nvSpPr>
        <p:spPr>
          <a:xfrm>
            <a:off x="5487418" y="1386416"/>
            <a:ext cx="6209282" cy="37436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212121"/>
              </a:buClr>
              <a:buSzPct val="120000"/>
              <a:buNone/>
            </a:pPr>
            <a:r>
              <a:rPr lang="ru-RU" sz="2400" b="1" dirty="0">
                <a:solidFill>
                  <a:srgbClr val="009DDB"/>
                </a:solidFill>
                <a:latin typeface="Arial" panose="020B0604020202020204" pitchFamily="34" charset="0"/>
                <a:cs typeface="Arial" panose="020B0604020202020204" pitchFamily="34" charset="0"/>
              </a:rPr>
              <a:t>Телеграм-канал «Вергунова о закупках»:</a:t>
            </a:r>
          </a:p>
        </p:txBody>
      </p:sp>
      <p:sp>
        <p:nvSpPr>
          <p:cNvPr id="13" name="Подзаголовок 2"/>
          <p:cNvSpPr txBox="1">
            <a:spLocks/>
          </p:cNvSpPr>
          <p:nvPr/>
        </p:nvSpPr>
        <p:spPr>
          <a:xfrm>
            <a:off x="5487418" y="3300310"/>
            <a:ext cx="6209282" cy="4067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212121"/>
              </a:buClr>
              <a:buSzPct val="120000"/>
              <a:buNone/>
            </a:pPr>
            <a:r>
              <a:rPr lang="ru-RU" sz="2400" b="1" dirty="0">
                <a:solidFill>
                  <a:srgbClr val="009DDB"/>
                </a:solidFill>
                <a:latin typeface="Arial" panose="020B0604020202020204" pitchFamily="34" charset="0"/>
                <a:cs typeface="Arial" panose="020B0604020202020204" pitchFamily="34" charset="0"/>
              </a:rPr>
              <a:t>Социальные сети ЭТП Фабрикант:</a:t>
            </a:r>
          </a:p>
        </p:txBody>
      </p:sp>
      <p:pic>
        <p:nvPicPr>
          <p:cNvPr id="4" name="Рисунок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5193" y="3597973"/>
            <a:ext cx="1326427" cy="1326427"/>
          </a:xfrm>
          <a:prstGeom prst="rect">
            <a:avLst/>
          </a:prstGeom>
        </p:spPr>
      </p:pic>
      <p:pic>
        <p:nvPicPr>
          <p:cNvPr id="5" name="Рисунок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4057" y="5437867"/>
            <a:ext cx="1347563" cy="1347563"/>
          </a:xfrm>
          <a:prstGeom prst="rect">
            <a:avLst/>
          </a:prstGeom>
        </p:spPr>
      </p:pic>
      <p:pic>
        <p:nvPicPr>
          <p:cNvPr id="7" name="Рисунок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23429" y="4584784"/>
            <a:ext cx="1289954" cy="1290708"/>
          </a:xfrm>
          <a:prstGeom prst="rect">
            <a:avLst/>
          </a:prstGeom>
        </p:spPr>
      </p:pic>
      <p:pic>
        <p:nvPicPr>
          <p:cNvPr id="16" name="Рисунок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5193" y="1661361"/>
            <a:ext cx="1326427" cy="1326427"/>
          </a:xfrm>
          <a:prstGeom prst="rect">
            <a:avLst/>
          </a:prstGeom>
        </p:spPr>
      </p:pic>
      <p:sp>
        <p:nvSpPr>
          <p:cNvPr id="17" name="Подзаголовок 2"/>
          <p:cNvSpPr txBox="1">
            <a:spLocks/>
          </p:cNvSpPr>
          <p:nvPr/>
        </p:nvSpPr>
        <p:spPr>
          <a:xfrm>
            <a:off x="6978616" y="4063048"/>
            <a:ext cx="4217703" cy="39627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212121"/>
              </a:buClr>
              <a:buSzPct val="120000"/>
              <a:buNone/>
            </a:pPr>
            <a:r>
              <a:rPr lang="en-US" sz="1800" dirty="0">
                <a:solidFill>
                  <a:srgbClr val="212121"/>
                </a:solidFill>
                <a:latin typeface="Arial" panose="020B0604020202020204" pitchFamily="34" charset="0"/>
                <a:cs typeface="Arial" panose="020B0604020202020204" pitchFamily="34" charset="0"/>
                <a:hlinkClick r:id="rId9"/>
              </a:rPr>
              <a:t>https://t.me/ETPFabrikant</a:t>
            </a:r>
            <a:endParaRPr lang="en-US" sz="1800" dirty="0">
              <a:solidFill>
                <a:srgbClr val="212121"/>
              </a:solidFill>
              <a:latin typeface="Arial" panose="020B0604020202020204" pitchFamily="34" charset="0"/>
              <a:cs typeface="Arial" panose="020B0604020202020204" pitchFamily="34" charset="0"/>
            </a:endParaRPr>
          </a:p>
        </p:txBody>
      </p:sp>
      <p:sp>
        <p:nvSpPr>
          <p:cNvPr id="18" name="Подзаголовок 2"/>
          <p:cNvSpPr txBox="1">
            <a:spLocks/>
          </p:cNvSpPr>
          <p:nvPr/>
        </p:nvSpPr>
        <p:spPr>
          <a:xfrm>
            <a:off x="6978616" y="5032000"/>
            <a:ext cx="4217703" cy="39627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212121"/>
              </a:buClr>
              <a:buSzPct val="120000"/>
              <a:buNone/>
            </a:pPr>
            <a:r>
              <a:rPr lang="en-US" sz="1800" dirty="0">
                <a:solidFill>
                  <a:srgbClr val="212121"/>
                </a:solidFill>
                <a:latin typeface="Arial" panose="020B0604020202020204" pitchFamily="34" charset="0"/>
                <a:cs typeface="Arial" panose="020B0604020202020204" pitchFamily="34" charset="0"/>
                <a:hlinkClick r:id="rId10"/>
              </a:rPr>
              <a:t>https://vk.com/fabrikant_info</a:t>
            </a:r>
            <a:endParaRPr lang="en-US" sz="1800" dirty="0">
              <a:solidFill>
                <a:srgbClr val="212121"/>
              </a:solidFill>
              <a:latin typeface="Arial" panose="020B0604020202020204" pitchFamily="34" charset="0"/>
              <a:cs typeface="Arial" panose="020B0604020202020204" pitchFamily="34" charset="0"/>
            </a:endParaRPr>
          </a:p>
        </p:txBody>
      </p:sp>
      <p:sp>
        <p:nvSpPr>
          <p:cNvPr id="19" name="Подзаголовок 2"/>
          <p:cNvSpPr txBox="1">
            <a:spLocks/>
          </p:cNvSpPr>
          <p:nvPr/>
        </p:nvSpPr>
        <p:spPr>
          <a:xfrm>
            <a:off x="6978615" y="5910081"/>
            <a:ext cx="4718085" cy="39627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212121"/>
              </a:buClr>
              <a:buSzPct val="120000"/>
              <a:buNone/>
            </a:pPr>
            <a:r>
              <a:rPr lang="en-US" sz="1800" dirty="0">
                <a:solidFill>
                  <a:srgbClr val="212121"/>
                </a:solidFill>
                <a:latin typeface="Arial" panose="020B0604020202020204" pitchFamily="34" charset="0"/>
                <a:cs typeface="Arial" panose="020B0604020202020204" pitchFamily="34" charset="0"/>
                <a:hlinkClick r:id="rId11"/>
              </a:rPr>
              <a:t>https://www.youtube.com/user/FabrikantInfo</a:t>
            </a:r>
            <a:endParaRPr lang="en-US" sz="1800" dirty="0">
              <a:solidFill>
                <a:srgbClr val="2121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0552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2216" y="2487500"/>
            <a:ext cx="11416652" cy="3385542"/>
          </a:xfrm>
          <a:prstGeom prst="rect">
            <a:avLst/>
          </a:prstGeom>
          <a:noFill/>
        </p:spPr>
        <p:txBody>
          <a:bodyPr wrap="square" rtlCol="0">
            <a:spAutoFit/>
          </a:bodyPr>
          <a:lstStyle/>
          <a:p>
            <a:r>
              <a:rPr lang="ru-RU" dirty="0"/>
              <a:t>Можно, если:</a:t>
            </a:r>
          </a:p>
          <a:p>
            <a:endParaRPr lang="ru-RU" sz="1600" dirty="0"/>
          </a:p>
          <a:p>
            <a:r>
              <a:rPr lang="ru-RU" dirty="0"/>
              <a:t>а) в едином реестре российских программ для электронных вычислительных машин и баз данных (далее - реестр российского программного обеспечения) и реестре евразийского программного обеспечения отсутствуют сведения о программном обеспечении, соответствующем тому же классу программного обеспечения, что и программное обеспечение, планируемое к закупке;</a:t>
            </a:r>
          </a:p>
          <a:p>
            <a:endParaRPr lang="ru-RU" dirty="0"/>
          </a:p>
          <a:p>
            <a:r>
              <a:rPr lang="ru-RU" dirty="0"/>
              <a:t>б) программное обеспечение, сведения о котором включены в реестр российского программного обеспечения и (или) реестр евразийского программного обеспечения и которое соответствует тому же классу программного обеспечения, что и программное обеспечение, планируемое к закупке, по своим функциональным, техническим и (или) эксплуатационным характеристикам не соответствует установленным заказчиком требованиям к планируемому к закупке программному обеспечению.</a:t>
            </a:r>
          </a:p>
        </p:txBody>
      </p:sp>
      <p:sp>
        <p:nvSpPr>
          <p:cNvPr id="3" name="Прямоугольник 2"/>
          <p:cNvSpPr/>
          <p:nvPr/>
        </p:nvSpPr>
        <p:spPr>
          <a:xfrm>
            <a:off x="322216" y="1093879"/>
            <a:ext cx="5129349" cy="943928"/>
          </a:xfrm>
          <a:prstGeom prst="rect">
            <a:avLst/>
          </a:prstGeom>
          <a:solidFill>
            <a:srgbClr val="004065"/>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Можно ли не применять НПА</a:t>
            </a:r>
            <a:endParaRPr lang="ru-RU" dirty="0"/>
          </a:p>
        </p:txBody>
      </p:sp>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547" y="409861"/>
            <a:ext cx="1822136" cy="234325"/>
          </a:xfrm>
          <a:prstGeom prst="rect">
            <a:avLst/>
          </a:prstGeom>
        </p:spPr>
      </p:pic>
    </p:spTree>
    <p:extLst>
      <p:ext uri="{BB962C8B-B14F-4D97-AF65-F5344CB8AC3E}">
        <p14:creationId xmlns:p14="http://schemas.microsoft.com/office/powerpoint/2010/main" val="338090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7748" y="1035370"/>
            <a:ext cx="8462743" cy="4278094"/>
          </a:xfrm>
          <a:prstGeom prst="rect">
            <a:avLst/>
          </a:prstGeom>
          <a:noFill/>
        </p:spPr>
        <p:txBody>
          <a:bodyPr wrap="square" rtlCol="0">
            <a:spAutoFit/>
          </a:bodyPr>
          <a:lstStyle/>
          <a:p>
            <a:r>
              <a:rPr lang="ru-RU" sz="1600" dirty="0"/>
              <a:t>Обоснование невозможности соблюдения запрета должно содержать:</a:t>
            </a:r>
          </a:p>
          <a:p>
            <a:endParaRPr lang="ru-RU" sz="1600" dirty="0"/>
          </a:p>
          <a:p>
            <a:r>
              <a:rPr lang="ru-RU" sz="1600" dirty="0"/>
              <a:t>а) обстоятельство, предусмотренное подпунктом "а" или "б" пункта 2 Порядка;</a:t>
            </a:r>
          </a:p>
          <a:p>
            <a:r>
              <a:rPr lang="ru-RU" sz="1600" dirty="0"/>
              <a:t>б) класс (классы) программного обеспечения, которому (которым) должно соответствовать программное обеспечение, являющееся объектом закупки;</a:t>
            </a:r>
          </a:p>
          <a:p>
            <a:r>
              <a:rPr lang="ru-RU" sz="1600" dirty="0"/>
              <a:t>в) требования к функциональным, техническим и эксплуатационным </a:t>
            </a:r>
          </a:p>
          <a:p>
            <a:r>
              <a:rPr lang="ru-RU" sz="1600" dirty="0"/>
              <a:t>характеристикам ПО, являющегося объектом закупки, установленные </a:t>
            </a:r>
          </a:p>
          <a:p>
            <a:r>
              <a:rPr lang="ru-RU" sz="1600" dirty="0"/>
              <a:t>заказчиком, с указанием класса (классов), которому (которым) должно </a:t>
            </a:r>
          </a:p>
          <a:p>
            <a:r>
              <a:rPr lang="ru-RU" sz="1600" dirty="0"/>
              <a:t>соответствовать ПО;</a:t>
            </a:r>
          </a:p>
          <a:p>
            <a:r>
              <a:rPr lang="ru-RU" sz="1600" dirty="0"/>
              <a:t>г) функциональные, технические и (или) эксплуатационные характеристики (в том числе их параметры), по которым ПО, сведения о котором включены в реестр российского ПО и (или) реестр евразийского ПО, не соответствует установленным заказчиком требованиям к ПО, являющемуся объектом закупки, по каждому ПО (с указанием названия ПО), сведения о котором включены в реестр российского ПО и (или) реестр евразийского ПО и которое соответствует тому же классу ПО, что и ПО, являющееся объектом закупки (только для закупки в случае, предусмотренном подпунктом "б" пункта 2 Порядка).</a:t>
            </a:r>
            <a:endParaRPr lang="ru-RU" dirty="0"/>
          </a:p>
        </p:txBody>
      </p:sp>
      <p:sp>
        <p:nvSpPr>
          <p:cNvPr id="3" name="TextBox 2"/>
          <p:cNvSpPr txBox="1"/>
          <p:nvPr/>
        </p:nvSpPr>
        <p:spPr>
          <a:xfrm>
            <a:off x="572011" y="5523198"/>
            <a:ext cx="7404560" cy="923330"/>
          </a:xfrm>
          <a:prstGeom prst="rect">
            <a:avLst/>
          </a:prstGeom>
          <a:solidFill>
            <a:srgbClr val="004065"/>
          </a:solidFill>
          <a:ln>
            <a:solidFill>
              <a:srgbClr val="004065"/>
            </a:solidFill>
          </a:ln>
          <a:effectLst>
            <a:outerShdw blurRad="50800" dist="38100" dir="2700000" algn="tl" rotWithShape="0">
              <a:prstClr val="black">
                <a:alpha val="40000"/>
              </a:prstClr>
            </a:outerShdw>
          </a:effectLst>
        </p:spPr>
        <p:txBody>
          <a:bodyPr wrap="square" rtlCol="0">
            <a:spAutoFit/>
          </a:bodyPr>
          <a:lstStyle/>
          <a:p>
            <a:pPr algn="ctr"/>
            <a:r>
              <a:rPr lang="ru-RU" dirty="0">
                <a:solidFill>
                  <a:schemeClr val="bg1"/>
                </a:solidFill>
              </a:rPr>
              <a:t>Размещение обоснования в единой информационной системе в сфере закупок осуществляется заказчиком одновременно с размещением извещения об осуществлении закупки.</a:t>
            </a:r>
          </a:p>
        </p:txBody>
      </p:sp>
      <p:sp>
        <p:nvSpPr>
          <p:cNvPr id="4" name="Скругленная прямоугольная выноска 3"/>
          <p:cNvSpPr/>
          <p:nvPr/>
        </p:nvSpPr>
        <p:spPr>
          <a:xfrm>
            <a:off x="9110613" y="1525013"/>
            <a:ext cx="2750214" cy="4598126"/>
          </a:xfrm>
          <a:prstGeom prst="wedgeRoundRectCallout">
            <a:avLst>
              <a:gd name="adj1" fmla="val -75376"/>
              <a:gd name="adj2" fmla="val -758"/>
              <a:gd name="adj3" fmla="val 16667"/>
            </a:avLst>
          </a:prstGeom>
          <a:solidFill>
            <a:srgbClr val="009DDB"/>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См. Определение ВС РФ № 305-КГ17-23046:</a:t>
            </a:r>
          </a:p>
          <a:p>
            <a:pPr algn="ctr"/>
            <a:r>
              <a:rPr lang="ru-RU" sz="1400" dirty="0"/>
              <a:t>в Обосновании не указаны</a:t>
            </a:r>
          </a:p>
          <a:p>
            <a:pPr algn="ctr"/>
            <a:r>
              <a:rPr lang="ru-RU" sz="1400" dirty="0"/>
              <a:t>функциональные, технические и (или) эксплуатационные характеристики (в том</a:t>
            </a:r>
          </a:p>
          <a:p>
            <a:pPr algn="ctr"/>
            <a:r>
              <a:rPr lang="ru-RU" sz="1400" dirty="0"/>
              <a:t>числе их параметры), по которым программное обеспечение, сведения о котором</a:t>
            </a:r>
          </a:p>
          <a:p>
            <a:pPr algn="ctr"/>
            <a:r>
              <a:rPr lang="ru-RU" sz="1400" dirty="0"/>
              <a:t>включены в реестр, не соответствует установленным заказчиком требованиям к</a:t>
            </a:r>
          </a:p>
          <a:p>
            <a:pPr algn="ctr"/>
            <a:r>
              <a:rPr lang="ru-RU" sz="1400" dirty="0"/>
              <a:t>программному обеспечению – заказчик признан нарушившим требования ПП 1236</a:t>
            </a:r>
          </a:p>
        </p:txBody>
      </p:sp>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547" y="409861"/>
            <a:ext cx="1822136" cy="234325"/>
          </a:xfrm>
          <a:prstGeom prst="rect">
            <a:avLst/>
          </a:prstGeom>
        </p:spPr>
      </p:pic>
    </p:spTree>
    <p:extLst>
      <p:ext uri="{BB962C8B-B14F-4D97-AF65-F5344CB8AC3E}">
        <p14:creationId xmlns:p14="http://schemas.microsoft.com/office/powerpoint/2010/main" val="371044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393" y="1165299"/>
            <a:ext cx="7428764" cy="523220"/>
          </a:xfrm>
          <a:prstGeom prst="rect">
            <a:avLst/>
          </a:prstGeom>
          <a:noFill/>
        </p:spPr>
        <p:txBody>
          <a:bodyPr wrap="square" rtlCol="0">
            <a:spAutoFit/>
          </a:bodyPr>
          <a:lstStyle/>
          <a:p>
            <a:r>
              <a:rPr lang="ru-RU" sz="2800" b="1" dirty="0"/>
              <a:t>Особенности применения ПП 1236</a:t>
            </a:r>
          </a:p>
        </p:txBody>
      </p:sp>
      <p:sp>
        <p:nvSpPr>
          <p:cNvPr id="7" name="TextBox 6"/>
          <p:cNvSpPr txBox="1"/>
          <p:nvPr/>
        </p:nvSpPr>
        <p:spPr>
          <a:xfrm>
            <a:off x="169393" y="2209633"/>
            <a:ext cx="11075569" cy="2616101"/>
          </a:xfrm>
          <a:prstGeom prst="rect">
            <a:avLst/>
          </a:prstGeom>
          <a:noFill/>
        </p:spPr>
        <p:txBody>
          <a:bodyPr wrap="square" rtlCol="0">
            <a:spAutoFit/>
          </a:bodyPr>
          <a:lstStyle/>
          <a:p>
            <a:r>
              <a:rPr lang="ru-RU" b="1" dirty="0"/>
              <a:t>Какими документами подтверждается соответствие требованиям?</a:t>
            </a:r>
            <a:endParaRPr lang="ru-RU" dirty="0"/>
          </a:p>
          <a:p>
            <a:r>
              <a:rPr lang="ru-RU" sz="1600" dirty="0"/>
              <a:t>- подтверждением происхождения программ для электронных вычислительных машин и баз данных из Российской Федерации является наличие в реестре российского программного обеспечения сведений о таких программах для электронных вычислительных машин и баз данных;</a:t>
            </a:r>
          </a:p>
          <a:p>
            <a:endParaRPr lang="ru-RU" sz="1600" dirty="0"/>
          </a:p>
          <a:p>
            <a:r>
              <a:rPr lang="ru-RU" sz="1600" dirty="0"/>
              <a:t>- подтверждением, что программа для электронных вычислительных машин и баз данных относится к государству - члену Евразийского экономического союза, за исключением Российской Федерации, является наличие в реестре евразийского программного обеспечения сведений о таких программах для электронных вычислительных машин и баз данных.</a:t>
            </a:r>
            <a:endParaRPr lang="ru-RU" sz="1400" dirty="0"/>
          </a:p>
          <a:p>
            <a:endParaRPr lang="ru-RU" dirty="0"/>
          </a:p>
        </p:txBody>
      </p:sp>
      <p:sp>
        <p:nvSpPr>
          <p:cNvPr id="3" name="TextBox 2"/>
          <p:cNvSpPr txBox="1"/>
          <p:nvPr/>
        </p:nvSpPr>
        <p:spPr>
          <a:xfrm>
            <a:off x="169393" y="4945629"/>
            <a:ext cx="11709098" cy="1200329"/>
          </a:xfrm>
          <a:prstGeom prst="rect">
            <a:avLst/>
          </a:prstGeom>
          <a:solidFill>
            <a:srgbClr val="004065"/>
          </a:solidFill>
          <a:ln>
            <a:solidFill>
              <a:srgbClr val="004065"/>
            </a:solidFill>
          </a:ln>
          <a:effectLst>
            <a:outerShdw blurRad="50800" dist="38100" dir="2700000" algn="tl" rotWithShape="0">
              <a:prstClr val="black">
                <a:alpha val="40000"/>
              </a:prstClr>
            </a:outerShdw>
          </a:effectLst>
        </p:spPr>
        <p:txBody>
          <a:bodyPr wrap="square" rtlCol="0">
            <a:spAutoFit/>
          </a:bodyPr>
          <a:lstStyle/>
          <a:p>
            <a:pPr algn="ctr"/>
            <a:r>
              <a:rPr lang="ru-RU" dirty="0">
                <a:solidFill>
                  <a:schemeClr val="bg1"/>
                </a:solidFill>
              </a:rPr>
              <a:t>Подтверждением соответствия программ для электронных вычислительных машин и баз данных требованиям, установленным настоящим постановлением, является указание участником закупки в составе заявки на участие в закупке порядковых номеров реестровых записей в реестре российского программного обеспечения или реестре евразийского программного обеспечения.</a:t>
            </a:r>
          </a:p>
        </p:txBody>
      </p:sp>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547" y="409861"/>
            <a:ext cx="1822136" cy="234325"/>
          </a:xfrm>
          <a:prstGeom prst="rect">
            <a:avLst/>
          </a:prstGeom>
        </p:spPr>
      </p:pic>
    </p:spTree>
    <p:extLst>
      <p:ext uri="{BB962C8B-B14F-4D97-AF65-F5344CB8AC3E}">
        <p14:creationId xmlns:p14="http://schemas.microsoft.com/office/powerpoint/2010/main" val="128741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7416" y="1154349"/>
            <a:ext cx="9929921" cy="523220"/>
          </a:xfrm>
          <a:prstGeom prst="rect">
            <a:avLst/>
          </a:prstGeom>
          <a:noFill/>
        </p:spPr>
        <p:txBody>
          <a:bodyPr wrap="square" rtlCol="0">
            <a:spAutoFit/>
          </a:bodyPr>
          <a:lstStyle/>
          <a:p>
            <a:r>
              <a:rPr lang="ru-RU" sz="2800" b="1" dirty="0"/>
              <a:t>Как применение НПА влияет на исполнение контракта </a:t>
            </a:r>
          </a:p>
        </p:txBody>
      </p:sp>
      <p:sp>
        <p:nvSpPr>
          <p:cNvPr id="7" name="TextBox 6"/>
          <p:cNvSpPr txBox="1"/>
          <p:nvPr/>
        </p:nvSpPr>
        <p:spPr>
          <a:xfrm>
            <a:off x="224273" y="1889387"/>
            <a:ext cx="11671636" cy="1754326"/>
          </a:xfrm>
          <a:prstGeom prst="rect">
            <a:avLst/>
          </a:prstGeom>
          <a:noFill/>
        </p:spPr>
        <p:txBody>
          <a:bodyPr wrap="square" rtlCol="0">
            <a:spAutoFit/>
          </a:bodyPr>
          <a:lstStyle/>
          <a:p>
            <a:r>
              <a:rPr lang="ru-RU" dirty="0"/>
              <a:t>Установить, что заказчик при исполнении заключенного в соответствии с Федеральным законом 44-ФЗ гражданско-правового договора, предметом которого является поставка программного обеспечения и (или) прав на него, не вправе допускать в соответствии с частью 7 статьи 95 указанного Федерального закона замену программного обеспечения, сведения о котором включены в реестр российского программного обеспечения или реестр евразийского программного обеспечения, на иное программное обеспечение.</a:t>
            </a:r>
          </a:p>
        </p:txBody>
      </p:sp>
      <p:sp>
        <p:nvSpPr>
          <p:cNvPr id="3" name="Горизонтальный свиток 2"/>
          <p:cNvSpPr/>
          <p:nvPr/>
        </p:nvSpPr>
        <p:spPr>
          <a:xfrm>
            <a:off x="337930" y="3568148"/>
            <a:ext cx="11087715" cy="3156390"/>
          </a:xfrm>
          <a:prstGeom prst="horizontalScroll">
            <a:avLst/>
          </a:prstGeom>
          <a:solidFill>
            <a:srgbClr val="004065"/>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Если по результатам закупки заключен контракт, предусматривающий поставку «отечественного» ПО, то заменить его можно только на такое же «отечественное».</a:t>
            </a:r>
          </a:p>
          <a:p>
            <a:pPr algn="ctr"/>
            <a:endParaRPr lang="ru-RU" dirty="0"/>
          </a:p>
          <a:p>
            <a:pPr algn="ctr"/>
            <a:r>
              <a:rPr lang="ru-RU" dirty="0"/>
              <a:t>Если при заключении контракта ограничения, предусмотренные ПП 1236 не применялись в силу наличия соответствующего обоснования, то ограничений на внесение изменений нет. </a:t>
            </a:r>
          </a:p>
        </p:txBody>
      </p:sp>
      <p:pic>
        <p:nvPicPr>
          <p:cNvPr id="4" name="Рисунок 3"/>
          <p:cNvPicPr>
            <a:picLocks noChangeAspect="1"/>
          </p:cNvPicPr>
          <p:nvPr/>
        </p:nvPicPr>
        <p:blipFill>
          <a:blip r:embed="rId2"/>
          <a:stretch>
            <a:fillRect/>
          </a:stretch>
        </p:blipFill>
        <p:spPr>
          <a:xfrm>
            <a:off x="711411" y="492246"/>
            <a:ext cx="1816765" cy="237765"/>
          </a:xfrm>
          <a:prstGeom prst="rect">
            <a:avLst/>
          </a:prstGeom>
        </p:spPr>
      </p:pic>
    </p:spTree>
    <p:extLst>
      <p:ext uri="{BB962C8B-B14F-4D97-AF65-F5344CB8AC3E}">
        <p14:creationId xmlns:p14="http://schemas.microsoft.com/office/powerpoint/2010/main" val="353133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0882" y="1887626"/>
            <a:ext cx="11481816" cy="3785652"/>
          </a:xfrm>
          <a:prstGeom prst="rect">
            <a:avLst/>
          </a:prstGeom>
          <a:noFill/>
        </p:spPr>
        <p:txBody>
          <a:bodyPr wrap="square" rtlCol="0">
            <a:spAutoFit/>
          </a:bodyPr>
          <a:lstStyle/>
          <a:p>
            <a:r>
              <a:rPr lang="ru-RU" sz="2400" b="1" dirty="0"/>
              <a:t>Постановление Правительства РФ от 10.07.2019 </a:t>
            </a:r>
          </a:p>
          <a:p>
            <a:r>
              <a:rPr lang="ru-RU" sz="2400" b="1" dirty="0"/>
              <a:t>N 878 (ред. от 27.03.2023)</a:t>
            </a:r>
          </a:p>
          <a:p>
            <a:endParaRPr lang="ru-RU" sz="2400" b="1" dirty="0"/>
          </a:p>
          <a:p>
            <a:r>
              <a:rPr lang="ru-RU" sz="2400" dirty="0"/>
              <a:t>«О мерах стимулирования производства радиоэлектронной продукции на территории Российской Федерации при осуществлении закупок товаров, работ, услуг для обеспечения государственных и муниципальных нужд, о внесении изменений в постановление Правительства Российской Федерации от 16 сентября 2016 г. N 925 и признании утратившими силу некоторых актов Правительства Российской Федерации»</a:t>
            </a:r>
          </a:p>
          <a:p>
            <a:endParaRPr lang="ru-RU" sz="2400" dirty="0"/>
          </a:p>
        </p:txBody>
      </p:sp>
      <p:pic>
        <p:nvPicPr>
          <p:cNvPr id="11" name="Рисунок 10"/>
          <p:cNvPicPr>
            <a:picLocks noChangeAspect="1"/>
          </p:cNvPicPr>
          <p:nvPr/>
        </p:nvPicPr>
        <p:blipFill>
          <a:blip r:embed="rId2"/>
          <a:stretch>
            <a:fillRect/>
          </a:stretch>
        </p:blipFill>
        <p:spPr>
          <a:xfrm>
            <a:off x="641742" y="522162"/>
            <a:ext cx="1816765" cy="237765"/>
          </a:xfrm>
          <a:prstGeom prst="rect">
            <a:avLst/>
          </a:prstGeom>
        </p:spPr>
      </p:pic>
    </p:spTree>
    <p:extLst>
      <p:ext uri="{BB962C8B-B14F-4D97-AF65-F5344CB8AC3E}">
        <p14:creationId xmlns:p14="http://schemas.microsoft.com/office/powerpoint/2010/main" val="90595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9186" y="714963"/>
            <a:ext cx="7601260" cy="523220"/>
          </a:xfrm>
          <a:prstGeom prst="rect">
            <a:avLst/>
          </a:prstGeom>
          <a:solidFill>
            <a:schemeClr val="bg1"/>
          </a:solidFill>
          <a:ln>
            <a:solidFill>
              <a:srgbClr val="004065"/>
            </a:solidFill>
          </a:ln>
          <a:effectLst>
            <a:outerShdw blurRad="50800" dist="38100" dir="2700000" algn="tl" rotWithShape="0">
              <a:prstClr val="black">
                <a:alpha val="40000"/>
              </a:prstClr>
            </a:outerShdw>
          </a:effectLst>
        </p:spPr>
        <p:txBody>
          <a:bodyPr wrap="square" rtlCol="0">
            <a:spAutoFit/>
          </a:bodyPr>
          <a:lstStyle/>
          <a:p>
            <a:r>
              <a:rPr lang="ru-RU" sz="2800" b="1" dirty="0"/>
              <a:t>Что изменилось с 20 апреля 2023 года?</a:t>
            </a:r>
          </a:p>
        </p:txBody>
      </p:sp>
      <p:pic>
        <p:nvPicPr>
          <p:cNvPr id="9" name="Рисунок 8"/>
          <p:cNvPicPr>
            <a:picLocks noChangeAspect="1"/>
          </p:cNvPicPr>
          <p:nvPr/>
        </p:nvPicPr>
        <p:blipFill>
          <a:blip r:embed="rId2"/>
          <a:stretch>
            <a:fillRect/>
          </a:stretch>
        </p:blipFill>
        <p:spPr>
          <a:xfrm>
            <a:off x="606909" y="714963"/>
            <a:ext cx="1816765" cy="237765"/>
          </a:xfrm>
          <a:prstGeom prst="rect">
            <a:avLst/>
          </a:prstGeom>
        </p:spPr>
      </p:pic>
      <p:sp>
        <p:nvSpPr>
          <p:cNvPr id="10" name="Прямоугольник 9"/>
          <p:cNvSpPr/>
          <p:nvPr/>
        </p:nvSpPr>
        <p:spPr>
          <a:xfrm>
            <a:off x="1042337" y="2590254"/>
            <a:ext cx="10052382" cy="2924647"/>
          </a:xfrm>
          <a:prstGeom prst="rect">
            <a:avLst/>
          </a:prstGeom>
          <a:solidFill>
            <a:srgbClr val="D7E0E8"/>
          </a:solidFill>
          <a:effectLst>
            <a:outerShdw blurRad="50800" dist="38100" dir="2700000" algn="tl" rotWithShape="0">
              <a:prstClr val="black">
                <a:alpha val="40000"/>
              </a:prstClr>
            </a:outerShdw>
          </a:effectLst>
        </p:spPr>
        <p:txBody>
          <a:bodyPr wrap="square">
            <a:spAutoFit/>
          </a:bodyPr>
          <a:lstStyle/>
          <a:p>
            <a:pPr>
              <a:lnSpc>
                <a:spcPct val="107000"/>
              </a:lnSpc>
              <a:spcAft>
                <a:spcPts val="0"/>
              </a:spcAft>
            </a:pPr>
            <a:endParaRPr lang="ru-RU" sz="1200" dirty="0">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600" dirty="0">
                <a:latin typeface="Trebuchet MS" panose="020B0603020202020204" pitchFamily="34" charset="0"/>
                <a:ea typeface="Calibri" panose="020F0502020204030204" pitchFamily="34" charset="0"/>
                <a:cs typeface="Times New Roman" panose="02020603050405020304" pitchFamily="18" charset="0"/>
              </a:rPr>
              <a:t>Установить, что при осуществлении закупок радиоэлектронной продукции, включенной в перечень, </a:t>
            </a:r>
          </a:p>
          <a:p>
            <a:pPr>
              <a:lnSpc>
                <a:spcPct val="107000"/>
              </a:lnSpc>
              <a:spcAft>
                <a:spcPts val="0"/>
              </a:spcAft>
            </a:pPr>
            <a:r>
              <a:rPr lang="ru-RU" sz="1600" b="1" u="sng" dirty="0">
                <a:latin typeface="Trebuchet MS" panose="020B0603020202020204" pitchFamily="34" charset="0"/>
                <a:ea typeface="Calibri" panose="020F0502020204030204" pitchFamily="34" charset="0"/>
                <a:cs typeface="Times New Roman" panose="02020603050405020304" pitchFamily="18" charset="0"/>
              </a:rPr>
              <a:t>за исключением установленного пунктом 3(1) настоящего постановления случая</a:t>
            </a:r>
            <a:r>
              <a:rPr lang="ru-RU" sz="1600" dirty="0">
                <a:latin typeface="Trebuchet MS" panose="020B0603020202020204" pitchFamily="34" charset="0"/>
                <a:ea typeface="Calibri" panose="020F0502020204030204" pitchFamily="34" charset="0"/>
                <a:cs typeface="Times New Roman" panose="02020603050405020304" pitchFamily="18" charset="0"/>
              </a:rPr>
              <a:t>, заказчик отклоняет все заявки, содержащие предложения о поставке радиоэлектронной продукции, происходящей из иностранных государств (за исключением государств - членов Евразийского экономического союза), при условии, что на участие в закупке подана 1 (или более) удовлетворяющая требованиям извещения об осуществлении закупки, документации о закупке (в случае если Федеральным законом "О контрактной системе в сфере закупок товаров, работ, услуг для обеспечения государственных и муниципальных нужд" предусмотрена документация о закупке) заявка, содержащая предложение о поставке радиоэлектронной продукции, страной происхождения которой являются только государства - члены Евразийского экономического союза.</a:t>
            </a:r>
          </a:p>
        </p:txBody>
      </p:sp>
      <p:sp>
        <p:nvSpPr>
          <p:cNvPr id="11" name="Прямоугольник 10"/>
          <p:cNvSpPr/>
          <p:nvPr/>
        </p:nvSpPr>
        <p:spPr>
          <a:xfrm>
            <a:off x="424029" y="1884876"/>
            <a:ext cx="3416451" cy="536107"/>
          </a:xfrm>
          <a:prstGeom prst="rect">
            <a:avLst/>
          </a:prstGeom>
          <a:solidFill>
            <a:srgbClr val="004065"/>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Абзац первый пункта 3</a:t>
            </a:r>
          </a:p>
        </p:txBody>
      </p:sp>
    </p:spTree>
    <p:extLst>
      <p:ext uri="{BB962C8B-B14F-4D97-AF65-F5344CB8AC3E}">
        <p14:creationId xmlns:p14="http://schemas.microsoft.com/office/powerpoint/2010/main" val="43888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45652" y="5458822"/>
            <a:ext cx="11184497" cy="1159522"/>
          </a:xfrm>
          <a:prstGeom prst="rect">
            <a:avLst/>
          </a:prstGeom>
          <a:solidFill>
            <a:srgbClr val="00406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p>
          <a:p>
            <a:pPr algn="ctr"/>
            <a:endParaRPr lang="ru-RU" sz="1400" dirty="0"/>
          </a:p>
          <a:p>
            <a:pPr algn="ctr"/>
            <a:r>
              <a:rPr lang="ru-RU" sz="1400" dirty="0"/>
              <a:t>При отсутствии заявки, соответствующей требованиям настоящего пункта, применяются ограничения допуска радиоэлектронной продукции, происходящей из иностранных государств (за исключением государств - членов Евразийского экономического союза), в соответствии с пунктом 3 настоящего постановления</a:t>
            </a:r>
            <a:r>
              <a:rPr lang="ru-RU" dirty="0"/>
              <a:t>.</a:t>
            </a:r>
            <a:endParaRPr lang="ru-RU" b="1" dirty="0"/>
          </a:p>
        </p:txBody>
      </p:sp>
      <p:sp>
        <p:nvSpPr>
          <p:cNvPr id="2" name="TextBox 1"/>
          <p:cNvSpPr txBox="1"/>
          <p:nvPr/>
        </p:nvSpPr>
        <p:spPr>
          <a:xfrm>
            <a:off x="4129186" y="714963"/>
            <a:ext cx="7601260" cy="523220"/>
          </a:xfrm>
          <a:prstGeom prst="rect">
            <a:avLst/>
          </a:prstGeom>
          <a:solidFill>
            <a:schemeClr val="bg1"/>
          </a:solidFill>
          <a:ln>
            <a:solidFill>
              <a:srgbClr val="004065"/>
            </a:solidFill>
          </a:ln>
          <a:effectLst>
            <a:outerShdw blurRad="50800" dist="38100" dir="2700000" algn="tl" rotWithShape="0">
              <a:prstClr val="black">
                <a:alpha val="40000"/>
              </a:prstClr>
            </a:outerShdw>
          </a:effectLst>
        </p:spPr>
        <p:txBody>
          <a:bodyPr wrap="square" rtlCol="0">
            <a:spAutoFit/>
          </a:bodyPr>
          <a:lstStyle/>
          <a:p>
            <a:r>
              <a:rPr lang="ru-RU" sz="2800" b="1" dirty="0"/>
              <a:t>Что изменилось с 20 апреля 2023 года?</a:t>
            </a:r>
          </a:p>
        </p:txBody>
      </p:sp>
      <p:pic>
        <p:nvPicPr>
          <p:cNvPr id="9" name="Рисунок 8"/>
          <p:cNvPicPr>
            <a:picLocks noChangeAspect="1"/>
          </p:cNvPicPr>
          <p:nvPr/>
        </p:nvPicPr>
        <p:blipFill>
          <a:blip r:embed="rId2"/>
          <a:stretch>
            <a:fillRect/>
          </a:stretch>
        </p:blipFill>
        <p:spPr>
          <a:xfrm>
            <a:off x="606909" y="714963"/>
            <a:ext cx="1816765" cy="237765"/>
          </a:xfrm>
          <a:prstGeom prst="rect">
            <a:avLst/>
          </a:prstGeom>
        </p:spPr>
      </p:pic>
      <p:sp>
        <p:nvSpPr>
          <p:cNvPr id="8" name="Прямоугольник 7"/>
          <p:cNvSpPr/>
          <p:nvPr/>
        </p:nvSpPr>
        <p:spPr>
          <a:xfrm>
            <a:off x="606909" y="3921893"/>
            <a:ext cx="11289000" cy="1773004"/>
          </a:xfrm>
          <a:prstGeom prst="rect">
            <a:avLst/>
          </a:prstGeom>
          <a:solidFill>
            <a:srgbClr val="7E99AA"/>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600" dirty="0"/>
          </a:p>
          <a:p>
            <a:r>
              <a:rPr lang="ru-RU" sz="1600" dirty="0"/>
              <a:t>- содержит предложение о поставке соответствующей радиоэлектронной продукции только первого уровня;</a:t>
            </a:r>
          </a:p>
          <a:p>
            <a:r>
              <a:rPr lang="ru-RU" sz="1600" dirty="0"/>
              <a:t>- не содержит предложений о поставке прочей радиоэлектронной продукции, происходящей из иностранных государств (за исключением государств - членов Евразийского экономического союза), в случае если в предмет одного контракта (одного лота) включена иная радиоэлектронная продукция помимо радиоэлектронной продукции, указанной в абзаце первом настоящего пункта.</a:t>
            </a:r>
          </a:p>
        </p:txBody>
      </p:sp>
      <p:sp>
        <p:nvSpPr>
          <p:cNvPr id="10" name="Прямоугольник 9"/>
          <p:cNvSpPr/>
          <p:nvPr/>
        </p:nvSpPr>
        <p:spPr>
          <a:xfrm>
            <a:off x="345652" y="1562642"/>
            <a:ext cx="10261388" cy="2595326"/>
          </a:xfrm>
          <a:prstGeom prst="rect">
            <a:avLst/>
          </a:prstGeom>
          <a:solidFill>
            <a:srgbClr val="D7E0E8"/>
          </a:solidFill>
          <a:ln>
            <a:solidFill>
              <a:srgbClr val="004065"/>
            </a:solidFill>
          </a:ln>
          <a:effectLst>
            <a:outerShdw blurRad="50800" dist="38100" dir="2700000" algn="tl" rotWithShape="0">
              <a:prstClr val="black">
                <a:alpha val="40000"/>
              </a:prstClr>
            </a:outerShdw>
          </a:effectLst>
        </p:spPr>
        <p:txBody>
          <a:bodyPr wrap="square">
            <a:spAutoFit/>
          </a:bodyPr>
          <a:lstStyle/>
          <a:p>
            <a:pPr>
              <a:lnSpc>
                <a:spcPct val="107000"/>
              </a:lnSpc>
              <a:spcAft>
                <a:spcPts val="0"/>
              </a:spcAft>
            </a:pPr>
            <a:endParaRPr lang="ru-RU" sz="1200" dirty="0">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ru-RU" sz="1200" dirty="0">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600" dirty="0">
                <a:latin typeface="Trebuchet MS" panose="020B0603020202020204" pitchFamily="34" charset="0"/>
                <a:ea typeface="Calibri" panose="020F0502020204030204" pitchFamily="34" charset="0"/>
                <a:cs typeface="Times New Roman" panose="02020603050405020304" pitchFamily="18" charset="0"/>
              </a:rPr>
              <a:t>В случае если в предмет одного контракта (одного лота) включена радиоэлектронная продукция, предусмотренная пунктами 5, 7 - 9, 13 (в части систем хранения данных), заказчик отклоняет все заявки, содержащие предложения о поставке радиоэлектронной продукции (за исключением содержащих предложение о поставке радиоэлектронной продукции первого уровня), при условии, что на участие в закупке подана 1 (или более) заявка, которая удовлетворяет требованиям извещения об осуществлении закупки, документации о закупке (в случае если Федеральным законом "О контрактной системе в сфере закупок товаров, работ, услуг для обеспечения государственных и муниципальных нужд" предусмотрена документация о закупке) и которая одновременно:</a:t>
            </a:r>
          </a:p>
        </p:txBody>
      </p:sp>
      <p:sp>
        <p:nvSpPr>
          <p:cNvPr id="11" name="Прямоугольник 10"/>
          <p:cNvSpPr/>
          <p:nvPr/>
        </p:nvSpPr>
        <p:spPr>
          <a:xfrm>
            <a:off x="180190" y="1338545"/>
            <a:ext cx="3416451" cy="536107"/>
          </a:xfrm>
          <a:prstGeom prst="rect">
            <a:avLst/>
          </a:prstGeom>
          <a:solidFill>
            <a:srgbClr val="004065"/>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Пункт 3(1) - новый</a:t>
            </a:r>
          </a:p>
        </p:txBody>
      </p:sp>
    </p:spTree>
    <p:extLst>
      <p:ext uri="{BB962C8B-B14F-4D97-AF65-F5344CB8AC3E}">
        <p14:creationId xmlns:p14="http://schemas.microsoft.com/office/powerpoint/2010/main" val="940078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9186" y="714963"/>
            <a:ext cx="7601260" cy="523220"/>
          </a:xfrm>
          <a:prstGeom prst="rect">
            <a:avLst/>
          </a:prstGeom>
          <a:solidFill>
            <a:schemeClr val="bg1"/>
          </a:solidFill>
          <a:ln>
            <a:solidFill>
              <a:srgbClr val="004065"/>
            </a:solidFill>
          </a:ln>
          <a:effectLst>
            <a:outerShdw blurRad="50800" dist="38100" dir="2700000" algn="tl" rotWithShape="0">
              <a:prstClr val="black">
                <a:alpha val="40000"/>
              </a:prstClr>
            </a:outerShdw>
          </a:effectLst>
        </p:spPr>
        <p:txBody>
          <a:bodyPr wrap="square" rtlCol="0">
            <a:spAutoFit/>
          </a:bodyPr>
          <a:lstStyle/>
          <a:p>
            <a:r>
              <a:rPr lang="ru-RU" sz="2800" b="1" dirty="0"/>
              <a:t>Что изменилось с 20 апреля 2023 года?</a:t>
            </a:r>
          </a:p>
        </p:txBody>
      </p:sp>
      <p:pic>
        <p:nvPicPr>
          <p:cNvPr id="9" name="Рисунок 8"/>
          <p:cNvPicPr>
            <a:picLocks noChangeAspect="1"/>
          </p:cNvPicPr>
          <p:nvPr/>
        </p:nvPicPr>
        <p:blipFill>
          <a:blip r:embed="rId2"/>
          <a:stretch>
            <a:fillRect/>
          </a:stretch>
        </p:blipFill>
        <p:spPr>
          <a:xfrm>
            <a:off x="606909" y="714963"/>
            <a:ext cx="1816765" cy="237765"/>
          </a:xfrm>
          <a:prstGeom prst="rect">
            <a:avLst/>
          </a:prstGeom>
        </p:spPr>
      </p:pic>
      <p:sp>
        <p:nvSpPr>
          <p:cNvPr id="4" name="Прямоугольник 3"/>
          <p:cNvSpPr/>
          <p:nvPr/>
        </p:nvSpPr>
        <p:spPr>
          <a:xfrm>
            <a:off x="130630" y="1348607"/>
            <a:ext cx="5582194" cy="5509393"/>
          </a:xfrm>
          <a:prstGeom prst="rect">
            <a:avLst/>
          </a:prstGeom>
          <a:solidFill>
            <a:srgbClr val="004065"/>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t>Пункт 5 (ОКПД2 26.20.11) - </a:t>
            </a:r>
            <a:r>
              <a:rPr lang="ru-RU" sz="1400" dirty="0"/>
              <a:t>Компьютеры портативные массой не более 10 кг, такие как ноутбуки, планшетные компьютеры, карманные компьютеры, в том числе совмещающие функции мобильного телефонного аппарата, электронные записные книжки и аналогичная компьютерная техника</a:t>
            </a:r>
          </a:p>
          <a:p>
            <a:endParaRPr lang="ru-RU" sz="1400" b="1" dirty="0"/>
          </a:p>
          <a:p>
            <a:r>
              <a:rPr lang="ru-RU" sz="1400" b="1" dirty="0"/>
              <a:t>Пункт 7 (ОКПД2 26.20.13) </a:t>
            </a:r>
            <a:r>
              <a:rPr lang="ru-RU" sz="1400" dirty="0"/>
              <a:t>- Машины вычислительные электронные цифровые, содержащие в одном корпусе центральный процессор и устройство ввода и вывода, объединенные или нет для автоматической обработки данных</a:t>
            </a:r>
          </a:p>
          <a:p>
            <a:endParaRPr lang="ru-RU" sz="1400" b="1" dirty="0"/>
          </a:p>
          <a:p>
            <a:r>
              <a:rPr lang="ru-RU" sz="1400" b="1" dirty="0"/>
              <a:t>Пункт 8 (ОКПД2 26.20.14)</a:t>
            </a:r>
            <a:r>
              <a:rPr lang="ru-RU" sz="1400" dirty="0"/>
              <a:t> - Машины вычислительные электронные цифровые, поставляемые в виде систем для автоматической обработки данных</a:t>
            </a:r>
          </a:p>
          <a:p>
            <a:endParaRPr lang="ru-RU" sz="1400" b="1" dirty="0"/>
          </a:p>
          <a:p>
            <a:r>
              <a:rPr lang="ru-RU" sz="1400" b="1" dirty="0"/>
              <a:t>Пункт 9 (ОКПД2 26.20.15) </a:t>
            </a:r>
            <a:r>
              <a:rPr lang="ru-RU" sz="1400" dirty="0"/>
              <a:t>- Машины вычислительные электронные цифровые прочие, содержащие или не содержащие в одном корпусе одно или два из следующих устройств для автоматической обработки данных: запоминающие устройства, устройства ввода, устройства вывода</a:t>
            </a:r>
          </a:p>
          <a:p>
            <a:endParaRPr lang="ru-RU" sz="1400" b="1" dirty="0"/>
          </a:p>
          <a:p>
            <a:r>
              <a:rPr lang="ru-RU" sz="1400" b="1" dirty="0"/>
              <a:t>Пункт 13 (ОКПД2 26.20.2) </a:t>
            </a:r>
            <a:r>
              <a:rPr lang="ru-RU" sz="1400" dirty="0"/>
              <a:t>(только в части систем хранения данных) - Устройства запоминающие и прочие устройства хранения данных</a:t>
            </a:r>
          </a:p>
        </p:txBody>
      </p:sp>
      <p:sp>
        <p:nvSpPr>
          <p:cNvPr id="5" name="Стрелка вправо 4"/>
          <p:cNvSpPr/>
          <p:nvPr/>
        </p:nvSpPr>
        <p:spPr>
          <a:xfrm>
            <a:off x="5259977" y="3509555"/>
            <a:ext cx="1323703" cy="957943"/>
          </a:xfrm>
          <a:prstGeom prst="rightArrow">
            <a:avLst/>
          </a:prstGeom>
          <a:solidFill>
            <a:srgbClr val="7E99AA"/>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6757851" y="1863635"/>
            <a:ext cx="5138058" cy="4632960"/>
          </a:xfrm>
          <a:prstGeom prst="rect">
            <a:avLst/>
          </a:prstGeom>
          <a:solidFill>
            <a:srgbClr val="D7E0E8"/>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tx1"/>
              </a:solidFill>
            </a:endParaRPr>
          </a:p>
          <a:p>
            <a:pPr algn="ctr"/>
            <a:endParaRPr lang="ru-RU" sz="1600" dirty="0">
              <a:solidFill>
                <a:schemeClr val="tx1"/>
              </a:solidFill>
            </a:endParaRPr>
          </a:p>
          <a:p>
            <a:pPr algn="ctr"/>
            <a:endParaRPr lang="ru-RU" sz="1600" dirty="0">
              <a:solidFill>
                <a:schemeClr val="tx1"/>
              </a:solidFill>
            </a:endParaRPr>
          </a:p>
          <a:p>
            <a:pPr algn="ctr"/>
            <a:r>
              <a:rPr lang="ru-RU" sz="1600" dirty="0">
                <a:solidFill>
                  <a:schemeClr val="tx1"/>
                </a:solidFill>
              </a:rPr>
              <a:t>Продукция, которая включена в раздел IX настоящего приложения и для которой установлены баллы за выполнение технологической операции по применению центрального процессора, удовлетворяющего требованиям к интегральной схеме первого уровня или интегральной схеме второго уровня, предъявляемым в целях ее отнесения к продукции, произведенной на территории Российской Федерации, в случае выполнения соответствующей технологической операции признается радиоэлектронной продукцией первого уровня, в случае невыполнения и применения в ее составе центрального процессора - радиоэлектронной продукцией второго уровня.</a:t>
            </a:r>
          </a:p>
        </p:txBody>
      </p:sp>
      <p:sp>
        <p:nvSpPr>
          <p:cNvPr id="7" name="Прямоугольник 6"/>
          <p:cNvSpPr/>
          <p:nvPr/>
        </p:nvSpPr>
        <p:spPr>
          <a:xfrm>
            <a:off x="7132320" y="1933303"/>
            <a:ext cx="4415246" cy="566057"/>
          </a:xfrm>
          <a:prstGeom prst="rect">
            <a:avLst/>
          </a:prstGeom>
          <a:solidFill>
            <a:srgbClr val="009DDB"/>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Абзац первый примечания 26 к приложению к ПП 719</a:t>
            </a:r>
          </a:p>
        </p:txBody>
      </p:sp>
    </p:spTree>
    <p:extLst>
      <p:ext uri="{BB962C8B-B14F-4D97-AF65-F5344CB8AC3E}">
        <p14:creationId xmlns:p14="http://schemas.microsoft.com/office/powerpoint/2010/main" val="106898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9186" y="714963"/>
            <a:ext cx="7601260" cy="523220"/>
          </a:xfrm>
          <a:prstGeom prst="rect">
            <a:avLst/>
          </a:prstGeom>
          <a:solidFill>
            <a:schemeClr val="bg1"/>
          </a:solidFill>
          <a:ln>
            <a:solidFill>
              <a:srgbClr val="004065"/>
            </a:solidFill>
          </a:ln>
          <a:effectLst>
            <a:outerShdw blurRad="50800" dist="38100" dir="2700000" algn="tl" rotWithShape="0">
              <a:prstClr val="black">
                <a:alpha val="40000"/>
              </a:prstClr>
            </a:outerShdw>
          </a:effectLst>
        </p:spPr>
        <p:txBody>
          <a:bodyPr wrap="square" rtlCol="0">
            <a:spAutoFit/>
          </a:bodyPr>
          <a:lstStyle/>
          <a:p>
            <a:r>
              <a:rPr lang="ru-RU" sz="2800" b="1" dirty="0"/>
              <a:t>Что изменилось с 20 апреля 2023 года?</a:t>
            </a:r>
          </a:p>
        </p:txBody>
      </p:sp>
      <p:pic>
        <p:nvPicPr>
          <p:cNvPr id="9" name="Рисунок 8"/>
          <p:cNvPicPr>
            <a:picLocks noChangeAspect="1"/>
          </p:cNvPicPr>
          <p:nvPr/>
        </p:nvPicPr>
        <p:blipFill>
          <a:blip r:embed="rId2"/>
          <a:stretch>
            <a:fillRect/>
          </a:stretch>
        </p:blipFill>
        <p:spPr>
          <a:xfrm>
            <a:off x="606909" y="714963"/>
            <a:ext cx="1816765" cy="237765"/>
          </a:xfrm>
          <a:prstGeom prst="rect">
            <a:avLst/>
          </a:prstGeom>
        </p:spPr>
      </p:pic>
      <p:sp>
        <p:nvSpPr>
          <p:cNvPr id="4" name="Прямоугольник 3"/>
          <p:cNvSpPr/>
          <p:nvPr/>
        </p:nvSpPr>
        <p:spPr>
          <a:xfrm>
            <a:off x="130630" y="1348607"/>
            <a:ext cx="2473233" cy="515027"/>
          </a:xfrm>
          <a:prstGeom prst="rect">
            <a:avLst/>
          </a:prstGeom>
          <a:solidFill>
            <a:srgbClr val="004065"/>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a:t>Пункт 3(2) - новый</a:t>
            </a:r>
            <a:endParaRPr lang="ru-RU" sz="1600" dirty="0"/>
          </a:p>
        </p:txBody>
      </p:sp>
      <p:sp>
        <p:nvSpPr>
          <p:cNvPr id="3" name="TextBox 2"/>
          <p:cNvSpPr txBox="1"/>
          <p:nvPr/>
        </p:nvSpPr>
        <p:spPr>
          <a:xfrm>
            <a:off x="69668" y="1959429"/>
            <a:ext cx="11948161" cy="1815882"/>
          </a:xfrm>
          <a:prstGeom prst="rect">
            <a:avLst/>
          </a:prstGeom>
          <a:noFill/>
        </p:spPr>
        <p:txBody>
          <a:bodyPr wrap="square" rtlCol="0">
            <a:spAutoFit/>
          </a:bodyPr>
          <a:lstStyle/>
          <a:p>
            <a:r>
              <a:rPr lang="ru-RU" sz="1600" dirty="0"/>
              <a:t>Установить, что, за исключением случаев, установленных настоящим постановлением:</a:t>
            </a:r>
          </a:p>
          <a:p>
            <a:r>
              <a:rPr lang="ru-RU" sz="1600" dirty="0"/>
              <a:t>- подтверждением страны происхождения радиоэлектронной продукции является наличие сведений о такой продукции в реестре (российской радиоэлектронной продукции) или евразийском реестре промышленных товаров государств - членов Евразийского экономического союза, правила формирования и ведения которого устанавливаются правом Евразийского экономического союза (далее - евразийский реестр промышленных товаров);</a:t>
            </a:r>
          </a:p>
          <a:p>
            <a:r>
              <a:rPr lang="ru-RU" sz="1600" dirty="0"/>
              <a:t>- подтверждением соответствия радиоэлектронной продукции </a:t>
            </a:r>
            <a:r>
              <a:rPr lang="ru-RU" sz="1600" b="1" dirty="0"/>
              <a:t>первому уровню </a:t>
            </a:r>
            <a:r>
              <a:rPr lang="ru-RU" sz="1600" dirty="0"/>
              <a:t>является наличие в реестровой записи из реестра или евразийского реестра промышленных товаров сведений о первом уровне радиоэлектронной продукции.</a:t>
            </a:r>
          </a:p>
        </p:txBody>
      </p:sp>
      <p:sp>
        <p:nvSpPr>
          <p:cNvPr id="10" name="Прямоугольник 9"/>
          <p:cNvSpPr/>
          <p:nvPr/>
        </p:nvSpPr>
        <p:spPr>
          <a:xfrm>
            <a:off x="130630" y="3871106"/>
            <a:ext cx="2473233" cy="515027"/>
          </a:xfrm>
          <a:prstGeom prst="rect">
            <a:avLst/>
          </a:prstGeom>
          <a:solidFill>
            <a:srgbClr val="004065"/>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a:t>Пункт 3(3) - новый</a:t>
            </a:r>
            <a:endParaRPr lang="ru-RU" sz="1600" dirty="0"/>
          </a:p>
        </p:txBody>
      </p:sp>
      <p:sp>
        <p:nvSpPr>
          <p:cNvPr id="8" name="TextBox 7"/>
          <p:cNvSpPr txBox="1"/>
          <p:nvPr/>
        </p:nvSpPr>
        <p:spPr>
          <a:xfrm>
            <a:off x="69667" y="4481928"/>
            <a:ext cx="11948161" cy="2369880"/>
          </a:xfrm>
          <a:prstGeom prst="rect">
            <a:avLst/>
          </a:prstGeom>
          <a:noFill/>
        </p:spPr>
        <p:txBody>
          <a:bodyPr wrap="square" rtlCol="0">
            <a:spAutoFit/>
          </a:bodyPr>
          <a:lstStyle/>
          <a:p>
            <a:r>
              <a:rPr lang="ru-RU" sz="1600" dirty="0"/>
              <a:t>Установить, что для подтверждения соответствия радиоэлектронной продукции требованиям, предусмотренным пунктом 3(2) настоящего постановления, участник закупки </a:t>
            </a:r>
            <a:r>
              <a:rPr lang="ru-RU" sz="1600" b="1" dirty="0"/>
              <a:t>указывает (декларирует) в составе заявки на участие в закупке:</a:t>
            </a:r>
          </a:p>
          <a:p>
            <a:pPr marL="285750" indent="-285750">
              <a:buFont typeface="Wingdings" panose="05000000000000000000" pitchFamily="2" charset="2"/>
              <a:buChar char="ü"/>
            </a:pPr>
            <a:r>
              <a:rPr lang="ru-RU" sz="1600" b="1" dirty="0"/>
              <a:t>номер реестровой записи из реестра (российской радиоэлектронной продукции) или </a:t>
            </a:r>
          </a:p>
          <a:p>
            <a:pPr marL="285750" indent="-285750">
              <a:buFont typeface="Wingdings" panose="05000000000000000000" pitchFamily="2" charset="2"/>
              <a:buChar char="ü"/>
            </a:pPr>
            <a:r>
              <a:rPr lang="ru-RU" sz="1600" b="1" dirty="0"/>
              <a:t>номер реестровой записи из евразийского реестра промышленных товаров, а также</a:t>
            </a:r>
          </a:p>
          <a:p>
            <a:pPr marL="285750" indent="-285750">
              <a:buFont typeface="Wingdings" panose="05000000000000000000" pitchFamily="2" charset="2"/>
              <a:buChar char="ü"/>
            </a:pPr>
            <a:r>
              <a:rPr lang="ru-RU" sz="1600" b="1" dirty="0"/>
              <a:t>для целей подтверждения первого уровня радиоэлектронной продукции </a:t>
            </a:r>
            <a:r>
              <a:rPr lang="ru-RU" sz="1600" b="1"/>
              <a:t>- сведения </a:t>
            </a:r>
            <a:r>
              <a:rPr lang="ru-RU" sz="1600" b="1" dirty="0"/>
              <a:t>о первом уровне радиоэлектронной продукции</a:t>
            </a:r>
            <a:r>
              <a:rPr lang="ru-RU" sz="1600" dirty="0"/>
              <a:t>.</a:t>
            </a:r>
          </a:p>
          <a:p>
            <a:endParaRPr lang="ru-RU" sz="1600" dirty="0"/>
          </a:p>
          <a:p>
            <a:r>
              <a:rPr lang="ru-RU" sz="1200" dirty="0"/>
              <a:t>Номера реестровых записей из реестра не предоставляются при поставках вооружения, военной и специальной техники, принятых на вооружение, снабжение, в эксплуатацию, и (или) при поставках образцов вооружения, военной и специальной техники, разработанных в соответствии с конструкторской документацией с литерой не ниже "О1". Информация о таких товарах не подлежит включению в реестр.</a:t>
            </a:r>
          </a:p>
        </p:txBody>
      </p:sp>
    </p:spTree>
    <p:extLst>
      <p:ext uri="{BB962C8B-B14F-4D97-AF65-F5344CB8AC3E}">
        <p14:creationId xmlns:p14="http://schemas.microsoft.com/office/powerpoint/2010/main" val="348973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2350" y="823513"/>
            <a:ext cx="11092107" cy="461665"/>
          </a:xfrm>
          <a:prstGeom prst="rect">
            <a:avLst/>
          </a:prstGeom>
          <a:solidFill>
            <a:schemeClr val="bg1"/>
          </a:solidFill>
          <a:ln>
            <a:solidFill>
              <a:srgbClr val="004065"/>
            </a:solidFill>
          </a:ln>
          <a:effectLst>
            <a:outerShdw blurRad="50800" dist="38100" dir="2700000" algn="tl" rotWithShape="0">
              <a:prstClr val="black">
                <a:alpha val="40000"/>
              </a:prstClr>
            </a:outerShdw>
          </a:effectLst>
        </p:spPr>
        <p:txBody>
          <a:bodyPr wrap="square" rtlCol="0">
            <a:spAutoFit/>
          </a:bodyPr>
          <a:lstStyle/>
          <a:p>
            <a:pPr lvl="0" algn="ctr"/>
            <a:r>
              <a:rPr lang="ru-RU" sz="2400" b="1" dirty="0">
                <a:solidFill>
                  <a:prstClr val="black"/>
                </a:solidFill>
              </a:rPr>
              <a:t>Подтверждение страны происхождения радиоэлектронной продукции</a:t>
            </a:r>
          </a:p>
        </p:txBody>
      </p:sp>
      <p:sp>
        <p:nvSpPr>
          <p:cNvPr id="2" name="TextBox 1"/>
          <p:cNvSpPr txBox="1"/>
          <p:nvPr/>
        </p:nvSpPr>
        <p:spPr>
          <a:xfrm>
            <a:off x="406519" y="1452269"/>
            <a:ext cx="11149754" cy="1477328"/>
          </a:xfrm>
          <a:prstGeom prst="rect">
            <a:avLst/>
          </a:prstGeom>
          <a:noFill/>
        </p:spPr>
        <p:txBody>
          <a:bodyPr wrap="square" rtlCol="0">
            <a:spAutoFit/>
          </a:bodyPr>
          <a:lstStyle/>
          <a:p>
            <a:pPr algn="ctr"/>
            <a:r>
              <a:rPr lang="ru-RU" dirty="0"/>
              <a:t>наличие сведений о такой продукции в реестре (радиоэлектронной продукции)</a:t>
            </a:r>
          </a:p>
          <a:p>
            <a:pPr algn="ctr"/>
            <a:r>
              <a:rPr lang="ru-RU" b="1" dirty="0"/>
              <a:t>Помнить, что на текущий момент реестра два: </a:t>
            </a:r>
          </a:p>
          <a:p>
            <a:pPr marL="285750" indent="-285750" algn="ctr">
              <a:buFontTx/>
              <a:buChar char="-"/>
            </a:pPr>
            <a:r>
              <a:rPr lang="en-US" b="1" dirty="0"/>
              <a:t>https://gisp.gov.ru/pprf/marketplace/#/products/</a:t>
            </a:r>
          </a:p>
          <a:p>
            <a:pPr marL="285750" indent="-285750" algn="ctr">
              <a:buFontTx/>
              <a:buChar char="-"/>
            </a:pPr>
            <a:r>
              <a:rPr lang="en-US" b="1" dirty="0"/>
              <a:t>https://gisp.gov.ru/pp719v2/pub/prod/rep/</a:t>
            </a:r>
            <a:r>
              <a:rPr lang="ru-RU" b="1" dirty="0"/>
              <a:t>/</a:t>
            </a:r>
          </a:p>
          <a:p>
            <a:pPr marL="285750" indent="-285750">
              <a:buFontTx/>
              <a:buChar char="-"/>
            </a:pPr>
            <a:endParaRPr lang="ru-RU" dirty="0"/>
          </a:p>
        </p:txBody>
      </p:sp>
      <p:sp>
        <p:nvSpPr>
          <p:cNvPr id="4" name="TextBox 3"/>
          <p:cNvSpPr txBox="1"/>
          <p:nvPr/>
        </p:nvSpPr>
        <p:spPr>
          <a:xfrm>
            <a:off x="5390313" y="2698764"/>
            <a:ext cx="864705" cy="461665"/>
          </a:xfrm>
          <a:prstGeom prst="rect">
            <a:avLst/>
          </a:prstGeom>
          <a:solidFill>
            <a:srgbClr val="D7E0E8"/>
          </a:solidFill>
          <a:ln>
            <a:solidFill>
              <a:srgbClr val="004065"/>
            </a:solidFill>
          </a:ln>
        </p:spPr>
        <p:txBody>
          <a:bodyPr wrap="square" rtlCol="0">
            <a:spAutoFit/>
          </a:bodyPr>
          <a:lstStyle/>
          <a:p>
            <a:r>
              <a:rPr lang="ru-RU" sz="2400" dirty="0"/>
              <a:t>ИЛИ</a:t>
            </a:r>
          </a:p>
        </p:txBody>
      </p:sp>
      <p:sp>
        <p:nvSpPr>
          <p:cNvPr id="11" name="TextBox 10"/>
          <p:cNvSpPr txBox="1"/>
          <p:nvPr/>
        </p:nvSpPr>
        <p:spPr>
          <a:xfrm>
            <a:off x="435342" y="3201285"/>
            <a:ext cx="11251561" cy="1200329"/>
          </a:xfrm>
          <a:prstGeom prst="rect">
            <a:avLst/>
          </a:prstGeom>
          <a:noFill/>
        </p:spPr>
        <p:txBody>
          <a:bodyPr wrap="square" rtlCol="0">
            <a:spAutoFit/>
          </a:bodyPr>
          <a:lstStyle/>
          <a:p>
            <a:pPr algn="ctr"/>
            <a:r>
              <a:rPr lang="ru-RU" dirty="0"/>
              <a:t>наличие сведений о такой продукции в евразийском реестре промышленных товаров государств - членов Евразийского экономического союза, правила формирования и ведения которого устанавливаются правом Евразийского экономического союза (далее - евразийский реестр промышленных товаров)</a:t>
            </a:r>
          </a:p>
        </p:txBody>
      </p:sp>
      <p:sp>
        <p:nvSpPr>
          <p:cNvPr id="5" name="Прямоугольник 4"/>
          <p:cNvSpPr/>
          <p:nvPr/>
        </p:nvSpPr>
        <p:spPr>
          <a:xfrm>
            <a:off x="170107" y="6277435"/>
            <a:ext cx="11852365" cy="361406"/>
          </a:xfrm>
          <a:prstGeom prst="rect">
            <a:avLst/>
          </a:prstGeom>
          <a:solidFill>
            <a:srgbClr val="004065"/>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В закупках 2023 года требовать СТ-1 как документ, подтверждающий страну происхождения, уже нельзя!</a:t>
            </a:r>
          </a:p>
        </p:txBody>
      </p:sp>
      <p:pic>
        <p:nvPicPr>
          <p:cNvPr id="12" name="Рисунок 11"/>
          <p:cNvPicPr>
            <a:picLocks noChangeAspect="1"/>
          </p:cNvPicPr>
          <p:nvPr/>
        </p:nvPicPr>
        <p:blipFill>
          <a:blip r:embed="rId2"/>
          <a:stretch>
            <a:fillRect/>
          </a:stretch>
        </p:blipFill>
        <p:spPr>
          <a:xfrm>
            <a:off x="406610" y="376654"/>
            <a:ext cx="1816765" cy="237765"/>
          </a:xfrm>
          <a:prstGeom prst="rect">
            <a:avLst/>
          </a:prstGeom>
        </p:spPr>
      </p:pic>
      <p:sp>
        <p:nvSpPr>
          <p:cNvPr id="6" name="Плюс 5"/>
          <p:cNvSpPr/>
          <p:nvPr/>
        </p:nvSpPr>
        <p:spPr>
          <a:xfrm>
            <a:off x="5549043" y="4275628"/>
            <a:ext cx="547247" cy="644435"/>
          </a:xfrm>
          <a:prstGeom prst="mathPlus">
            <a:avLst/>
          </a:prstGeom>
          <a:solidFill>
            <a:srgbClr val="004065"/>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406519" y="4920063"/>
            <a:ext cx="11376178" cy="1200329"/>
          </a:xfrm>
          <a:prstGeom prst="rect">
            <a:avLst/>
          </a:prstGeom>
          <a:noFill/>
        </p:spPr>
        <p:txBody>
          <a:bodyPr wrap="square" rtlCol="0">
            <a:spAutoFit/>
          </a:bodyPr>
          <a:lstStyle/>
          <a:p>
            <a:pPr algn="ctr"/>
            <a:r>
              <a:rPr lang="ru-RU" dirty="0"/>
              <a:t>подтверждением соответствия радиоэлектронной продукции первому уровню является наличие в реестровой записи из реестра или евразийского реестра промышленных товаров сведений о первом уровне радиоэлектронной продукции </a:t>
            </a:r>
          </a:p>
          <a:p>
            <a:pPr algn="ctr"/>
            <a:r>
              <a:rPr lang="ru-RU" dirty="0"/>
              <a:t>(вопрос – что делать, если в заявке уровень не указан, но из данных реестра видно, что уровень 1???)</a:t>
            </a:r>
          </a:p>
        </p:txBody>
      </p:sp>
    </p:spTree>
    <p:extLst>
      <p:ext uri="{BB962C8B-B14F-4D97-AF65-F5344CB8AC3E}">
        <p14:creationId xmlns:p14="http://schemas.microsoft.com/office/powerpoint/2010/main" val="176780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547" y="409861"/>
            <a:ext cx="1822136" cy="234325"/>
          </a:xfrm>
          <a:prstGeom prst="rect">
            <a:avLst/>
          </a:prstGeom>
        </p:spPr>
      </p:pic>
      <p:sp>
        <p:nvSpPr>
          <p:cNvPr id="8" name="TextBox 7"/>
          <p:cNvSpPr txBox="1"/>
          <p:nvPr/>
        </p:nvSpPr>
        <p:spPr>
          <a:xfrm>
            <a:off x="535507" y="2649251"/>
            <a:ext cx="10968153" cy="1569660"/>
          </a:xfrm>
          <a:prstGeom prst="rect">
            <a:avLst/>
          </a:prstGeom>
          <a:noFill/>
        </p:spPr>
        <p:txBody>
          <a:bodyPr wrap="square" rtlCol="0">
            <a:spAutoFit/>
          </a:bodyPr>
          <a:lstStyle/>
          <a:p>
            <a:r>
              <a:rPr lang="ru-RU" sz="3200" b="1" dirty="0">
                <a:solidFill>
                  <a:srgbClr val="212121"/>
                </a:solidFill>
              </a:rPr>
              <a:t>Основные изменения законодательства</a:t>
            </a:r>
          </a:p>
          <a:p>
            <a:r>
              <a:rPr lang="ru-RU" sz="3200" b="1" dirty="0">
                <a:solidFill>
                  <a:srgbClr val="212121"/>
                </a:solidFill>
              </a:rPr>
              <a:t>о закупках – что изменилось и что планируют изменить. </a:t>
            </a:r>
          </a:p>
        </p:txBody>
      </p:sp>
      <p:sp>
        <p:nvSpPr>
          <p:cNvPr id="5" name="TextBox 4"/>
          <p:cNvSpPr txBox="1"/>
          <p:nvPr/>
        </p:nvSpPr>
        <p:spPr>
          <a:xfrm>
            <a:off x="625906" y="6223976"/>
            <a:ext cx="6969209" cy="307777"/>
          </a:xfrm>
          <a:prstGeom prst="rect">
            <a:avLst/>
          </a:prstGeom>
          <a:noFill/>
        </p:spPr>
        <p:txBody>
          <a:bodyPr wrap="square" rtlCol="0">
            <a:spAutoFit/>
          </a:bodyPr>
          <a:lstStyle/>
          <a:p>
            <a:r>
              <a:rPr lang="ru-RU" sz="1400" b="1" dirty="0">
                <a:solidFill>
                  <a:srgbClr val="009DDB"/>
                </a:solidFill>
              </a:rPr>
              <a:t>Блок 1</a:t>
            </a:r>
          </a:p>
        </p:txBody>
      </p:sp>
    </p:spTree>
    <p:extLst>
      <p:ext uri="{BB962C8B-B14F-4D97-AF65-F5344CB8AC3E}">
        <p14:creationId xmlns:p14="http://schemas.microsoft.com/office/powerpoint/2010/main" val="334833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2"/>
          <a:stretch>
            <a:fillRect/>
          </a:stretch>
        </p:blipFill>
        <p:spPr>
          <a:xfrm>
            <a:off x="406610" y="376654"/>
            <a:ext cx="1816765" cy="237765"/>
          </a:xfrm>
          <a:prstGeom prst="rect">
            <a:avLst/>
          </a:prstGeom>
        </p:spPr>
      </p:pic>
      <p:pic>
        <p:nvPicPr>
          <p:cNvPr id="3" name="Рисунок 2"/>
          <p:cNvPicPr>
            <a:picLocks noChangeAspect="1"/>
          </p:cNvPicPr>
          <p:nvPr/>
        </p:nvPicPr>
        <p:blipFill>
          <a:blip r:embed="rId3"/>
          <a:stretch>
            <a:fillRect/>
          </a:stretch>
        </p:blipFill>
        <p:spPr>
          <a:xfrm>
            <a:off x="331693" y="986148"/>
            <a:ext cx="11610818" cy="5510446"/>
          </a:xfrm>
          <a:prstGeom prst="rect">
            <a:avLst/>
          </a:prstGeom>
        </p:spPr>
      </p:pic>
      <p:sp>
        <p:nvSpPr>
          <p:cNvPr id="4" name="Прямоугольник 3"/>
          <p:cNvSpPr/>
          <p:nvPr/>
        </p:nvSpPr>
        <p:spPr>
          <a:xfrm>
            <a:off x="7515497" y="2987040"/>
            <a:ext cx="1950720" cy="41801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104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2"/>
          <a:stretch>
            <a:fillRect/>
          </a:stretch>
        </p:blipFill>
        <p:spPr>
          <a:xfrm>
            <a:off x="406610" y="376654"/>
            <a:ext cx="1816765" cy="237765"/>
          </a:xfrm>
          <a:prstGeom prst="rect">
            <a:avLst/>
          </a:prstGeom>
        </p:spPr>
      </p:pic>
      <p:pic>
        <p:nvPicPr>
          <p:cNvPr id="2" name="Рисунок 1"/>
          <p:cNvPicPr>
            <a:picLocks noChangeAspect="1"/>
          </p:cNvPicPr>
          <p:nvPr/>
        </p:nvPicPr>
        <p:blipFill>
          <a:blip r:embed="rId3"/>
          <a:stretch>
            <a:fillRect/>
          </a:stretch>
        </p:blipFill>
        <p:spPr>
          <a:xfrm>
            <a:off x="722042" y="695738"/>
            <a:ext cx="10337844" cy="6007784"/>
          </a:xfrm>
          <a:prstGeom prst="rect">
            <a:avLst/>
          </a:prstGeom>
        </p:spPr>
      </p:pic>
    </p:spTree>
    <p:extLst>
      <p:ext uri="{BB962C8B-B14F-4D97-AF65-F5344CB8AC3E}">
        <p14:creationId xmlns:p14="http://schemas.microsoft.com/office/powerpoint/2010/main" val="24320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547" y="409861"/>
            <a:ext cx="1822136" cy="234325"/>
          </a:xfrm>
          <a:prstGeom prst="rect">
            <a:avLst/>
          </a:prstGeom>
        </p:spPr>
      </p:pic>
      <p:sp>
        <p:nvSpPr>
          <p:cNvPr id="3" name="Прямоугольник 2"/>
          <p:cNvSpPr/>
          <p:nvPr/>
        </p:nvSpPr>
        <p:spPr>
          <a:xfrm>
            <a:off x="2754867" y="721796"/>
            <a:ext cx="6322422" cy="487680"/>
          </a:xfrm>
          <a:prstGeom prst="rect">
            <a:avLst/>
          </a:prstGeom>
          <a:solidFill>
            <a:srgbClr val="004065"/>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Срок действия реестровой записи</a:t>
            </a:r>
          </a:p>
        </p:txBody>
      </p:sp>
      <p:sp>
        <p:nvSpPr>
          <p:cNvPr id="4" name="Прямоугольник 3">
            <a:extLst>
              <a:ext uri="{FF2B5EF4-FFF2-40B4-BE49-F238E27FC236}">
                <a16:creationId xmlns:a16="http://schemas.microsoft.com/office/drawing/2014/main" id="{E8F7C915-F0FF-82C8-29BD-90FD326260AB}"/>
              </a:ext>
            </a:extLst>
          </p:cNvPr>
          <p:cNvSpPr/>
          <p:nvPr/>
        </p:nvSpPr>
        <p:spPr>
          <a:xfrm>
            <a:off x="1826130" y="1445261"/>
            <a:ext cx="8539740" cy="386137"/>
          </a:xfrm>
          <a:prstGeom prst="rect">
            <a:avLst/>
          </a:prstGeom>
          <a:no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«Новый» реестр </a:t>
            </a:r>
            <a:r>
              <a:rPr lang="en-US" dirty="0">
                <a:solidFill>
                  <a:schemeClr val="tx1"/>
                </a:solidFill>
              </a:rPr>
              <a:t>https://gisp.gov.ru/pp719v2/pub/prod/rep/</a:t>
            </a:r>
            <a:r>
              <a:rPr lang="ru-RU" dirty="0">
                <a:solidFill>
                  <a:schemeClr val="tx1"/>
                </a:solidFill>
              </a:rPr>
              <a:t> </a:t>
            </a:r>
            <a:endParaRPr lang="ru-RU" dirty="0"/>
          </a:p>
        </p:txBody>
      </p:sp>
      <p:sp>
        <p:nvSpPr>
          <p:cNvPr id="6" name="Прямоугольник 5">
            <a:extLst>
              <a:ext uri="{FF2B5EF4-FFF2-40B4-BE49-F238E27FC236}">
                <a16:creationId xmlns:a16="http://schemas.microsoft.com/office/drawing/2014/main" id="{517CED91-9F1A-3137-E6DE-C83559F2CD99}"/>
              </a:ext>
            </a:extLst>
          </p:cNvPr>
          <p:cNvSpPr/>
          <p:nvPr/>
        </p:nvSpPr>
        <p:spPr>
          <a:xfrm>
            <a:off x="587406" y="1812329"/>
            <a:ext cx="11017188" cy="1363928"/>
          </a:xfrm>
          <a:prstGeom prst="rect">
            <a:avLst/>
          </a:prstGeom>
          <a:solidFill>
            <a:srgbClr val="009D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Срок действия равен сроку действия заключения Минпромторга, на основании которого товар включен в реестр. В случае истечения срока – товар автоматически исключается из реестра. Посмотреть срок действия можно в выписке из РРПП, которая формируется по ссылке из реестра радиоэлектронной продукции</a:t>
            </a:r>
          </a:p>
        </p:txBody>
      </p:sp>
      <p:pic>
        <p:nvPicPr>
          <p:cNvPr id="8" name="Рисунок 7">
            <a:extLst>
              <a:ext uri="{FF2B5EF4-FFF2-40B4-BE49-F238E27FC236}">
                <a16:creationId xmlns:a16="http://schemas.microsoft.com/office/drawing/2014/main" id="{E9D94BDE-1247-8428-343E-26E98F4DE556}"/>
              </a:ext>
            </a:extLst>
          </p:cNvPr>
          <p:cNvPicPr>
            <a:picLocks noChangeAspect="1"/>
          </p:cNvPicPr>
          <p:nvPr/>
        </p:nvPicPr>
        <p:blipFill>
          <a:blip r:embed="rId4"/>
          <a:stretch>
            <a:fillRect/>
          </a:stretch>
        </p:blipFill>
        <p:spPr>
          <a:xfrm>
            <a:off x="946565" y="3454982"/>
            <a:ext cx="10082459" cy="2789807"/>
          </a:xfrm>
          <a:prstGeom prst="rect">
            <a:avLst/>
          </a:prstGeom>
        </p:spPr>
      </p:pic>
    </p:spTree>
    <p:extLst>
      <p:ext uri="{BB962C8B-B14F-4D97-AF65-F5344CB8AC3E}">
        <p14:creationId xmlns:p14="http://schemas.microsoft.com/office/powerpoint/2010/main" val="28649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547" y="409861"/>
            <a:ext cx="1822136" cy="234325"/>
          </a:xfrm>
          <a:prstGeom prst="rect">
            <a:avLst/>
          </a:prstGeom>
        </p:spPr>
      </p:pic>
      <p:sp>
        <p:nvSpPr>
          <p:cNvPr id="3" name="Прямоугольник 2"/>
          <p:cNvSpPr/>
          <p:nvPr/>
        </p:nvSpPr>
        <p:spPr>
          <a:xfrm>
            <a:off x="2754867" y="721796"/>
            <a:ext cx="6322422" cy="487680"/>
          </a:xfrm>
          <a:prstGeom prst="rect">
            <a:avLst/>
          </a:prstGeom>
          <a:solidFill>
            <a:srgbClr val="0A5C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Срок действия реестровой записи</a:t>
            </a:r>
          </a:p>
        </p:txBody>
      </p:sp>
      <p:sp>
        <p:nvSpPr>
          <p:cNvPr id="4" name="Прямоугольник 3">
            <a:extLst>
              <a:ext uri="{FF2B5EF4-FFF2-40B4-BE49-F238E27FC236}">
                <a16:creationId xmlns:a16="http://schemas.microsoft.com/office/drawing/2014/main" id="{E8F7C915-F0FF-82C8-29BD-90FD326260AB}"/>
              </a:ext>
            </a:extLst>
          </p:cNvPr>
          <p:cNvSpPr/>
          <p:nvPr/>
        </p:nvSpPr>
        <p:spPr>
          <a:xfrm>
            <a:off x="1826130" y="1445261"/>
            <a:ext cx="8539740" cy="386137"/>
          </a:xfrm>
          <a:prstGeom prst="rect">
            <a:avLst/>
          </a:prstGeom>
          <a:no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«Новый» реестр </a:t>
            </a:r>
            <a:r>
              <a:rPr lang="en-US" dirty="0">
                <a:solidFill>
                  <a:schemeClr val="tx1"/>
                </a:solidFill>
              </a:rPr>
              <a:t>https://gisp.gov.ru/pp719v2/pub/prod/rep/</a:t>
            </a:r>
            <a:r>
              <a:rPr lang="ru-RU" dirty="0">
                <a:solidFill>
                  <a:schemeClr val="tx1"/>
                </a:solidFill>
              </a:rPr>
              <a:t> </a:t>
            </a:r>
            <a:endParaRPr lang="ru-RU" dirty="0"/>
          </a:p>
        </p:txBody>
      </p:sp>
      <p:sp>
        <p:nvSpPr>
          <p:cNvPr id="6" name="Прямоугольник 5">
            <a:extLst>
              <a:ext uri="{FF2B5EF4-FFF2-40B4-BE49-F238E27FC236}">
                <a16:creationId xmlns:a16="http://schemas.microsoft.com/office/drawing/2014/main" id="{517CED91-9F1A-3137-E6DE-C83559F2CD99}"/>
              </a:ext>
            </a:extLst>
          </p:cNvPr>
          <p:cNvSpPr/>
          <p:nvPr/>
        </p:nvSpPr>
        <p:spPr>
          <a:xfrm>
            <a:off x="587406" y="1812329"/>
            <a:ext cx="11017188" cy="1363928"/>
          </a:xfrm>
          <a:prstGeom prst="rect">
            <a:avLst/>
          </a:prstGeom>
          <a:solidFill>
            <a:srgbClr val="009D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Срок действия равен сроку действия заключения Минпромторга, на основании которого товар включен в реестр. В случае истечения срока – товар автоматически исключается из реестра. Посмотреть срок действия можно в выписке из РРПП, которая формируется по ссылке из реестра радиоэлектронной продукции</a:t>
            </a:r>
          </a:p>
        </p:txBody>
      </p:sp>
      <p:pic>
        <p:nvPicPr>
          <p:cNvPr id="5" name="Рисунок 4">
            <a:extLst>
              <a:ext uri="{FF2B5EF4-FFF2-40B4-BE49-F238E27FC236}">
                <a16:creationId xmlns:a16="http://schemas.microsoft.com/office/drawing/2014/main" id="{44CFFD5B-0159-3D56-6EA4-3B488E7B9212}"/>
              </a:ext>
            </a:extLst>
          </p:cNvPr>
          <p:cNvPicPr>
            <a:picLocks noChangeAspect="1"/>
          </p:cNvPicPr>
          <p:nvPr/>
        </p:nvPicPr>
        <p:blipFill>
          <a:blip r:embed="rId4"/>
          <a:stretch>
            <a:fillRect/>
          </a:stretch>
        </p:blipFill>
        <p:spPr>
          <a:xfrm>
            <a:off x="3373515" y="3233660"/>
            <a:ext cx="4795005" cy="3467766"/>
          </a:xfrm>
          <a:prstGeom prst="rect">
            <a:avLst/>
          </a:prstGeom>
        </p:spPr>
      </p:pic>
    </p:spTree>
    <p:extLst>
      <p:ext uri="{BB962C8B-B14F-4D97-AF65-F5344CB8AC3E}">
        <p14:creationId xmlns:p14="http://schemas.microsoft.com/office/powerpoint/2010/main" val="257747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547" y="409861"/>
            <a:ext cx="1822136" cy="234325"/>
          </a:xfrm>
          <a:prstGeom prst="rect">
            <a:avLst/>
          </a:prstGeom>
        </p:spPr>
      </p:pic>
      <p:sp>
        <p:nvSpPr>
          <p:cNvPr id="3" name="Прямоугольник 2"/>
          <p:cNvSpPr/>
          <p:nvPr/>
        </p:nvSpPr>
        <p:spPr>
          <a:xfrm>
            <a:off x="2754867" y="721796"/>
            <a:ext cx="6322422" cy="487680"/>
          </a:xfrm>
          <a:prstGeom prst="rect">
            <a:avLst/>
          </a:prstGeom>
          <a:solidFill>
            <a:srgbClr val="004065"/>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Срок действия реестровой записи</a:t>
            </a:r>
          </a:p>
        </p:txBody>
      </p:sp>
      <p:sp>
        <p:nvSpPr>
          <p:cNvPr id="4" name="Прямоугольник 3">
            <a:extLst>
              <a:ext uri="{FF2B5EF4-FFF2-40B4-BE49-F238E27FC236}">
                <a16:creationId xmlns:a16="http://schemas.microsoft.com/office/drawing/2014/main" id="{E8F7C915-F0FF-82C8-29BD-90FD326260AB}"/>
              </a:ext>
            </a:extLst>
          </p:cNvPr>
          <p:cNvSpPr/>
          <p:nvPr/>
        </p:nvSpPr>
        <p:spPr>
          <a:xfrm>
            <a:off x="1826130" y="1445261"/>
            <a:ext cx="8539740" cy="386137"/>
          </a:xfrm>
          <a:prstGeom prst="rect">
            <a:avLst/>
          </a:prstGeom>
          <a:no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«Старый» реестр </a:t>
            </a:r>
            <a:r>
              <a:rPr lang="en-US" dirty="0">
                <a:solidFill>
                  <a:schemeClr val="tx1"/>
                </a:solidFill>
              </a:rPr>
              <a:t>https://gisp.gov.ru/pprf/marketplace/#/products</a:t>
            </a:r>
            <a:endParaRPr lang="ru-RU" dirty="0"/>
          </a:p>
        </p:txBody>
      </p:sp>
      <p:sp>
        <p:nvSpPr>
          <p:cNvPr id="6" name="Прямоугольник 5">
            <a:extLst>
              <a:ext uri="{FF2B5EF4-FFF2-40B4-BE49-F238E27FC236}">
                <a16:creationId xmlns:a16="http://schemas.microsoft.com/office/drawing/2014/main" id="{517CED91-9F1A-3137-E6DE-C83559F2CD99}"/>
              </a:ext>
            </a:extLst>
          </p:cNvPr>
          <p:cNvSpPr/>
          <p:nvPr/>
        </p:nvSpPr>
        <p:spPr>
          <a:xfrm>
            <a:off x="396146" y="4336693"/>
            <a:ext cx="4570520" cy="1083275"/>
          </a:xfrm>
          <a:prstGeom prst="rect">
            <a:avLst/>
          </a:prstGeom>
          <a:solidFill>
            <a:srgbClr val="009DDB"/>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В разделе «Сертификаты, патенты, знаки качества» указывается дата окончания срока действия реестровой записи</a:t>
            </a:r>
          </a:p>
        </p:txBody>
      </p:sp>
      <p:sp>
        <p:nvSpPr>
          <p:cNvPr id="5" name="Прямоугольник 4">
            <a:extLst>
              <a:ext uri="{FF2B5EF4-FFF2-40B4-BE49-F238E27FC236}">
                <a16:creationId xmlns:a16="http://schemas.microsoft.com/office/drawing/2014/main" id="{574C6C67-7712-B170-8982-A7F718B1511D}"/>
              </a:ext>
            </a:extLst>
          </p:cNvPr>
          <p:cNvSpPr/>
          <p:nvPr/>
        </p:nvSpPr>
        <p:spPr>
          <a:xfrm>
            <a:off x="7255112" y="4336693"/>
            <a:ext cx="4570520" cy="1083275"/>
          </a:xfrm>
          <a:prstGeom prst="rect">
            <a:avLst/>
          </a:prstGeom>
          <a:solidFill>
            <a:srgbClr val="009DDB"/>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Если в РЭП имеется запись о товаре, и </a:t>
            </a:r>
            <a:r>
              <a:rPr lang="ru-RU" sz="1400" u="sng" dirty="0"/>
              <a:t>отсутствует информация об исключении радиоэлектронной продукции из реестра</a:t>
            </a:r>
            <a:r>
              <a:rPr lang="ru-RU" sz="1400" dirty="0"/>
              <a:t>, то неважно какая дата стоит в разделе «Сертификаты, патенты, знаки качества»</a:t>
            </a:r>
          </a:p>
        </p:txBody>
      </p:sp>
      <p:sp>
        <p:nvSpPr>
          <p:cNvPr id="7" name="Прямоугольник 6">
            <a:extLst>
              <a:ext uri="{FF2B5EF4-FFF2-40B4-BE49-F238E27FC236}">
                <a16:creationId xmlns:a16="http://schemas.microsoft.com/office/drawing/2014/main" id="{AAB1EC85-8C81-5F0A-6F5E-6DF568B33D7B}"/>
              </a:ext>
            </a:extLst>
          </p:cNvPr>
          <p:cNvSpPr/>
          <p:nvPr/>
        </p:nvSpPr>
        <p:spPr>
          <a:xfrm>
            <a:off x="396147" y="5412738"/>
            <a:ext cx="5407346" cy="1445261"/>
          </a:xfrm>
          <a:prstGeom prst="rect">
            <a:avLst/>
          </a:prstGeom>
          <a:no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Прямоугольник 8">
            <a:extLst>
              <a:ext uri="{FF2B5EF4-FFF2-40B4-BE49-F238E27FC236}">
                <a16:creationId xmlns:a16="http://schemas.microsoft.com/office/drawing/2014/main" id="{61B2E81E-B16B-E86B-8AF8-44462B468401}"/>
              </a:ext>
            </a:extLst>
          </p:cNvPr>
          <p:cNvSpPr/>
          <p:nvPr/>
        </p:nvSpPr>
        <p:spPr>
          <a:xfrm>
            <a:off x="6328951" y="5412738"/>
            <a:ext cx="5496681" cy="1445261"/>
          </a:xfrm>
          <a:prstGeom prst="rect">
            <a:avLst/>
          </a:prstGeom>
          <a:no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TextBox 12">
            <a:extLst>
              <a:ext uri="{FF2B5EF4-FFF2-40B4-BE49-F238E27FC236}">
                <a16:creationId xmlns:a16="http://schemas.microsoft.com/office/drawing/2014/main" id="{FB17AD03-A960-5772-B9A7-ED8F6B52ECFB}"/>
              </a:ext>
            </a:extLst>
          </p:cNvPr>
          <p:cNvSpPr txBox="1"/>
          <p:nvPr/>
        </p:nvSpPr>
        <p:spPr>
          <a:xfrm>
            <a:off x="425928" y="5496724"/>
            <a:ext cx="5437123" cy="1169551"/>
          </a:xfrm>
          <a:prstGeom prst="rect">
            <a:avLst/>
          </a:prstGeom>
          <a:noFill/>
        </p:spPr>
        <p:txBody>
          <a:bodyPr wrap="square">
            <a:spAutoFit/>
          </a:bodyPr>
          <a:lstStyle/>
          <a:p>
            <a:r>
              <a:rPr lang="ru-RU" sz="1400" dirty="0"/>
              <a:t>Забайкальское УФАС </a:t>
            </a:r>
            <a:r>
              <a:rPr lang="ru-RU" sz="1400" dirty="0" err="1"/>
              <a:t>изв</a:t>
            </a:r>
            <a:r>
              <a:rPr lang="ru-RU" sz="1400" dirty="0"/>
              <a:t>. №0891200000623004661, 0891200000623004405</a:t>
            </a:r>
          </a:p>
          <a:p>
            <a:r>
              <a:rPr lang="ru-RU" sz="1400" dirty="0"/>
              <a:t>Санкт-Петербургское УФАС </a:t>
            </a:r>
            <a:r>
              <a:rPr lang="ru-RU" sz="1400" dirty="0" err="1"/>
              <a:t>изв</a:t>
            </a:r>
            <a:r>
              <a:rPr lang="ru-RU" sz="1400" dirty="0"/>
              <a:t>. №0245100001623000158</a:t>
            </a:r>
          </a:p>
          <a:p>
            <a:r>
              <a:rPr lang="ru-RU" sz="1400" dirty="0"/>
              <a:t>Краснодарское УФАС </a:t>
            </a:r>
            <a:r>
              <a:rPr lang="ru-RU" sz="1400" dirty="0" err="1"/>
              <a:t>изв</a:t>
            </a:r>
            <a:r>
              <a:rPr lang="ru-RU" sz="1400" dirty="0"/>
              <a:t>. №0318100008523000006</a:t>
            </a:r>
          </a:p>
          <a:p>
            <a:r>
              <a:rPr lang="ru-RU" sz="1400" dirty="0"/>
              <a:t>Самарское УФАС </a:t>
            </a:r>
            <a:r>
              <a:rPr lang="ru-RU" sz="1400" dirty="0" err="1"/>
              <a:t>изв</a:t>
            </a:r>
            <a:r>
              <a:rPr lang="ru-RU" sz="1400" dirty="0"/>
              <a:t>. №0342300000123000453</a:t>
            </a:r>
          </a:p>
        </p:txBody>
      </p:sp>
      <p:sp>
        <p:nvSpPr>
          <p:cNvPr id="15" name="TextBox 14">
            <a:extLst>
              <a:ext uri="{FF2B5EF4-FFF2-40B4-BE49-F238E27FC236}">
                <a16:creationId xmlns:a16="http://schemas.microsoft.com/office/drawing/2014/main" id="{B7905B60-6EC2-7EB8-B1B4-080DF23893BF}"/>
              </a:ext>
            </a:extLst>
          </p:cNvPr>
          <p:cNvSpPr txBox="1"/>
          <p:nvPr/>
        </p:nvSpPr>
        <p:spPr>
          <a:xfrm>
            <a:off x="6892230" y="5419968"/>
            <a:ext cx="4873842" cy="2031325"/>
          </a:xfrm>
          <a:prstGeom prst="rect">
            <a:avLst/>
          </a:prstGeom>
          <a:noFill/>
        </p:spPr>
        <p:txBody>
          <a:bodyPr wrap="square">
            <a:spAutoFit/>
          </a:bodyPr>
          <a:lstStyle/>
          <a:p>
            <a:pPr algn="r"/>
            <a:r>
              <a:rPr lang="ru-RU" sz="1400" dirty="0"/>
              <a:t>Алтайское краевое УФАС </a:t>
            </a:r>
            <a:r>
              <a:rPr lang="ru-RU" sz="1400" dirty="0" err="1"/>
              <a:t>изв</a:t>
            </a:r>
            <a:r>
              <a:rPr lang="ru-RU" sz="1400" dirty="0"/>
              <a:t>. №0217100000423000096</a:t>
            </a:r>
          </a:p>
          <a:p>
            <a:pPr algn="r"/>
            <a:r>
              <a:rPr lang="ru-RU" sz="1400" dirty="0"/>
              <a:t>Курское УФАС </a:t>
            </a:r>
            <a:r>
              <a:rPr lang="ru-RU" sz="1400" dirty="0" err="1"/>
              <a:t>изв</a:t>
            </a:r>
            <a:r>
              <a:rPr lang="ru-RU" sz="1400" dirty="0"/>
              <a:t>. №0744200000223003355</a:t>
            </a:r>
          </a:p>
          <a:p>
            <a:pPr algn="r"/>
            <a:r>
              <a:rPr lang="ru-RU" sz="1400" dirty="0"/>
              <a:t>Марийское УФАС </a:t>
            </a:r>
            <a:r>
              <a:rPr lang="ru-RU" sz="1400" dirty="0" err="1"/>
              <a:t>изв</a:t>
            </a:r>
            <a:r>
              <a:rPr lang="ru-RU" sz="1400" dirty="0"/>
              <a:t>. №0308200027723000039 </a:t>
            </a:r>
          </a:p>
          <a:p>
            <a:pPr algn="r"/>
            <a:r>
              <a:rPr lang="ru-RU" sz="1400" dirty="0"/>
              <a:t>Рязанское УФАС </a:t>
            </a:r>
            <a:r>
              <a:rPr lang="ru-RU" sz="1400" dirty="0" err="1"/>
              <a:t>изв</a:t>
            </a:r>
            <a:r>
              <a:rPr lang="ru-RU" sz="1400" dirty="0"/>
              <a:t>. №0859200001123005111 </a:t>
            </a:r>
          </a:p>
          <a:p>
            <a:pPr algn="r"/>
            <a:r>
              <a:rPr lang="ru-RU" sz="1400" dirty="0"/>
              <a:t>ЦА ФАС </a:t>
            </a:r>
            <a:r>
              <a:rPr lang="ru-RU" sz="1400" dirty="0" err="1"/>
              <a:t>изв</a:t>
            </a:r>
            <a:r>
              <a:rPr lang="ru-RU" sz="1400" dirty="0"/>
              <a:t>. №0171100003623000022</a:t>
            </a:r>
          </a:p>
          <a:p>
            <a:pPr algn="r"/>
            <a:r>
              <a:rPr lang="ru-RU" sz="1400" dirty="0"/>
              <a:t>Новосибирское УФАС </a:t>
            </a:r>
            <a:r>
              <a:rPr lang="ru-RU" sz="1400" dirty="0" err="1"/>
              <a:t>изв</a:t>
            </a:r>
            <a:r>
              <a:rPr lang="ru-RU" sz="1400" dirty="0"/>
              <a:t>. №0351100014923000006</a:t>
            </a:r>
            <a:endParaRPr lang="en-US" sz="1400" dirty="0"/>
          </a:p>
          <a:p>
            <a:pPr algn="r"/>
            <a:endParaRPr lang="ru-RU" sz="1400" dirty="0"/>
          </a:p>
          <a:p>
            <a:endParaRPr lang="ru-RU" sz="1400" dirty="0"/>
          </a:p>
          <a:p>
            <a:r>
              <a:rPr lang="ru-RU" sz="1400" dirty="0"/>
              <a:t> </a:t>
            </a:r>
          </a:p>
        </p:txBody>
      </p:sp>
      <p:pic>
        <p:nvPicPr>
          <p:cNvPr id="21" name="Рисунок 20">
            <a:extLst>
              <a:ext uri="{FF2B5EF4-FFF2-40B4-BE49-F238E27FC236}">
                <a16:creationId xmlns:a16="http://schemas.microsoft.com/office/drawing/2014/main" id="{3D4372C2-3B73-A51E-11F6-C767F5399D6A}"/>
              </a:ext>
            </a:extLst>
          </p:cNvPr>
          <p:cNvPicPr>
            <a:picLocks noChangeAspect="1"/>
          </p:cNvPicPr>
          <p:nvPr/>
        </p:nvPicPr>
        <p:blipFill>
          <a:blip r:embed="rId4"/>
          <a:stretch>
            <a:fillRect/>
          </a:stretch>
        </p:blipFill>
        <p:spPr>
          <a:xfrm>
            <a:off x="1826130" y="1870575"/>
            <a:ext cx="8361146" cy="2354948"/>
          </a:xfrm>
          <a:prstGeom prst="rect">
            <a:avLst/>
          </a:prstGeom>
        </p:spPr>
      </p:pic>
    </p:spTree>
    <p:extLst>
      <p:ext uri="{BB962C8B-B14F-4D97-AF65-F5344CB8AC3E}">
        <p14:creationId xmlns:p14="http://schemas.microsoft.com/office/powerpoint/2010/main" val="324885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547" y="409861"/>
            <a:ext cx="1822136" cy="234325"/>
          </a:xfrm>
          <a:prstGeom prst="rect">
            <a:avLst/>
          </a:prstGeom>
        </p:spPr>
      </p:pic>
      <p:sp>
        <p:nvSpPr>
          <p:cNvPr id="3" name="Прямоугольник 2"/>
          <p:cNvSpPr/>
          <p:nvPr/>
        </p:nvSpPr>
        <p:spPr>
          <a:xfrm>
            <a:off x="2754867" y="721796"/>
            <a:ext cx="6322422" cy="487680"/>
          </a:xfrm>
          <a:prstGeom prst="rect">
            <a:avLst/>
          </a:prstGeom>
          <a:solidFill>
            <a:srgbClr val="0040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Срок действия реестровой записи</a:t>
            </a:r>
          </a:p>
        </p:txBody>
      </p:sp>
      <p:sp>
        <p:nvSpPr>
          <p:cNvPr id="4" name="Прямоугольник 3">
            <a:extLst>
              <a:ext uri="{FF2B5EF4-FFF2-40B4-BE49-F238E27FC236}">
                <a16:creationId xmlns:a16="http://schemas.microsoft.com/office/drawing/2014/main" id="{E8F7C915-F0FF-82C8-29BD-90FD326260AB}"/>
              </a:ext>
            </a:extLst>
          </p:cNvPr>
          <p:cNvSpPr/>
          <p:nvPr/>
        </p:nvSpPr>
        <p:spPr>
          <a:xfrm>
            <a:off x="1826130" y="1445261"/>
            <a:ext cx="8539740" cy="386137"/>
          </a:xfrm>
          <a:prstGeom prst="rect">
            <a:avLst/>
          </a:prstGeom>
          <a:no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«Старый» реестр </a:t>
            </a:r>
            <a:r>
              <a:rPr lang="en-US" dirty="0">
                <a:solidFill>
                  <a:schemeClr val="tx1"/>
                </a:solidFill>
              </a:rPr>
              <a:t>https://gisp.gov.ru/pprf/marketplace/#/products</a:t>
            </a:r>
            <a:endParaRPr lang="ru-RU" dirty="0"/>
          </a:p>
        </p:txBody>
      </p:sp>
      <p:sp>
        <p:nvSpPr>
          <p:cNvPr id="6" name="Прямоугольник 5">
            <a:extLst>
              <a:ext uri="{FF2B5EF4-FFF2-40B4-BE49-F238E27FC236}">
                <a16:creationId xmlns:a16="http://schemas.microsoft.com/office/drawing/2014/main" id="{517CED91-9F1A-3137-E6DE-C83559F2CD99}"/>
              </a:ext>
            </a:extLst>
          </p:cNvPr>
          <p:cNvSpPr/>
          <p:nvPr/>
        </p:nvSpPr>
        <p:spPr>
          <a:xfrm>
            <a:off x="538519" y="2090835"/>
            <a:ext cx="4570520" cy="1083275"/>
          </a:xfrm>
          <a:prstGeom prst="rect">
            <a:avLst/>
          </a:prstGeom>
          <a:solidFill>
            <a:srgbClr val="009DDB"/>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В разделе «Сертификаты, патенты, знаки качества» указывается дата окончания срока действия реестровой записи</a:t>
            </a:r>
          </a:p>
        </p:txBody>
      </p:sp>
      <p:sp>
        <p:nvSpPr>
          <p:cNvPr id="5" name="Прямоугольник 4">
            <a:extLst>
              <a:ext uri="{FF2B5EF4-FFF2-40B4-BE49-F238E27FC236}">
                <a16:creationId xmlns:a16="http://schemas.microsoft.com/office/drawing/2014/main" id="{574C6C67-7712-B170-8982-A7F718B1511D}"/>
              </a:ext>
            </a:extLst>
          </p:cNvPr>
          <p:cNvSpPr/>
          <p:nvPr/>
        </p:nvSpPr>
        <p:spPr>
          <a:xfrm>
            <a:off x="7082960" y="2090834"/>
            <a:ext cx="4570520" cy="1083275"/>
          </a:xfrm>
          <a:prstGeom prst="rect">
            <a:avLst/>
          </a:prstGeom>
          <a:solidFill>
            <a:srgbClr val="009D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Если в РЭП имеется запись о товаре, и </a:t>
            </a:r>
            <a:r>
              <a:rPr lang="ru-RU" sz="1400" u="sng" dirty="0"/>
              <a:t>отсутствует информация об исключении радиоэлектронной продукции из реестра</a:t>
            </a:r>
            <a:r>
              <a:rPr lang="ru-RU" sz="1400" dirty="0"/>
              <a:t>, то неважно какая дата стоит в разделе «Сертификаты, патенты, знаки качества»</a:t>
            </a:r>
          </a:p>
        </p:txBody>
      </p:sp>
      <p:sp>
        <p:nvSpPr>
          <p:cNvPr id="10" name="Равнобедренный треугольник 9">
            <a:extLst>
              <a:ext uri="{FF2B5EF4-FFF2-40B4-BE49-F238E27FC236}">
                <a16:creationId xmlns:a16="http://schemas.microsoft.com/office/drawing/2014/main" id="{87E29261-4399-1155-974B-C35402F08ECC}"/>
              </a:ext>
            </a:extLst>
          </p:cNvPr>
          <p:cNvSpPr/>
          <p:nvPr/>
        </p:nvSpPr>
        <p:spPr>
          <a:xfrm rot="10800000">
            <a:off x="2686176" y="1845450"/>
            <a:ext cx="275208" cy="207682"/>
          </a:xfrm>
          <a:prstGeom prst="triangle">
            <a:avLst/>
          </a:prstGeom>
          <a:solidFill>
            <a:srgbClr val="7E99AA"/>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Равнобедренный треугольник 10">
            <a:extLst>
              <a:ext uri="{FF2B5EF4-FFF2-40B4-BE49-F238E27FC236}">
                <a16:creationId xmlns:a16="http://schemas.microsoft.com/office/drawing/2014/main" id="{177DF607-7FA3-29D2-A487-9C99F39CAEB6}"/>
              </a:ext>
            </a:extLst>
          </p:cNvPr>
          <p:cNvSpPr/>
          <p:nvPr/>
        </p:nvSpPr>
        <p:spPr>
          <a:xfrm rot="10800000">
            <a:off x="9230616" y="1845449"/>
            <a:ext cx="275208" cy="207682"/>
          </a:xfrm>
          <a:prstGeom prst="triangle">
            <a:avLst/>
          </a:prstGeom>
          <a:solidFill>
            <a:srgbClr val="7E99AA"/>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a:extLst>
              <a:ext uri="{FF2B5EF4-FFF2-40B4-BE49-F238E27FC236}">
                <a16:creationId xmlns:a16="http://schemas.microsoft.com/office/drawing/2014/main" id="{CEAA180B-6785-FD5A-61FF-EB524EA4C89E}"/>
              </a:ext>
            </a:extLst>
          </p:cNvPr>
          <p:cNvSpPr/>
          <p:nvPr/>
        </p:nvSpPr>
        <p:spPr>
          <a:xfrm>
            <a:off x="538519" y="3174109"/>
            <a:ext cx="4570520" cy="3274029"/>
          </a:xfrm>
          <a:prstGeom prst="rect">
            <a:avLst/>
          </a:prstGeom>
          <a:solidFill>
            <a:schemeClr val="bg2"/>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u="sng" dirty="0">
                <a:solidFill>
                  <a:schemeClr val="tx1"/>
                </a:solidFill>
              </a:rPr>
              <a:t>Ямало-Ненецкое УФАС </a:t>
            </a:r>
            <a:r>
              <a:rPr lang="ru-RU" sz="1400" b="1" u="sng" dirty="0" err="1">
                <a:solidFill>
                  <a:schemeClr val="tx1"/>
                </a:solidFill>
              </a:rPr>
              <a:t>изв</a:t>
            </a:r>
            <a:r>
              <a:rPr lang="ru-RU" sz="1400" b="1" u="sng" dirty="0">
                <a:solidFill>
                  <a:schemeClr val="tx1"/>
                </a:solidFill>
              </a:rPr>
              <a:t>.№ №0190200000323005358</a:t>
            </a:r>
          </a:p>
          <a:p>
            <a:pPr algn="ctr"/>
            <a:r>
              <a:rPr lang="ru-RU" sz="1400" b="1" dirty="0">
                <a:solidFill>
                  <a:schemeClr val="tx1"/>
                </a:solidFill>
              </a:rPr>
              <a:t>Для уточнения срока действия указанной участниками в составе своей заявки реестровой записи сотрудник Управления обратился в Минпромторг России. Представитель Минпромторга России пояснил, что реестровые записи РЭ-1339/21 и РЭ-3509/21 не подтверждают соответствие радиоэлектронной продукции требованиям Постановления № 878 и является недействующей так как срок действия истек 31.03.2023.</a:t>
            </a:r>
          </a:p>
        </p:txBody>
      </p:sp>
      <p:sp>
        <p:nvSpPr>
          <p:cNvPr id="16" name="Прямоугольник 15">
            <a:extLst>
              <a:ext uri="{FF2B5EF4-FFF2-40B4-BE49-F238E27FC236}">
                <a16:creationId xmlns:a16="http://schemas.microsoft.com/office/drawing/2014/main" id="{452BC516-BADC-D4D6-45A2-8B3B51DB160A}"/>
              </a:ext>
            </a:extLst>
          </p:cNvPr>
          <p:cNvSpPr/>
          <p:nvPr/>
        </p:nvSpPr>
        <p:spPr>
          <a:xfrm>
            <a:off x="7082960" y="3174110"/>
            <a:ext cx="4570520" cy="3274029"/>
          </a:xfrm>
          <a:prstGeom prst="rect">
            <a:avLst/>
          </a:prstGeom>
          <a:solidFill>
            <a:schemeClr val="bg2"/>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u="sng" dirty="0">
                <a:solidFill>
                  <a:schemeClr val="tx1"/>
                </a:solidFill>
              </a:rPr>
              <a:t>Воронежское УФАС </a:t>
            </a:r>
            <a:r>
              <a:rPr lang="ru-RU" sz="1400" b="1" u="sng" dirty="0" err="1">
                <a:solidFill>
                  <a:schemeClr val="tx1"/>
                </a:solidFill>
              </a:rPr>
              <a:t>изв</a:t>
            </a:r>
            <a:r>
              <a:rPr lang="ru-RU" sz="1400" b="1" u="sng" dirty="0">
                <a:solidFill>
                  <a:schemeClr val="tx1"/>
                </a:solidFill>
              </a:rPr>
              <a:t>. № 0131300000623000628 </a:t>
            </a:r>
          </a:p>
          <a:p>
            <a:pPr algn="ctr"/>
            <a:r>
              <a:rPr lang="ru-RU" sz="1400" b="1" dirty="0">
                <a:solidFill>
                  <a:schemeClr val="tx1"/>
                </a:solidFill>
              </a:rPr>
              <a:t>На заседании Комиссии Заказчик пояснил, что администрацией городского округа город Воронеж сделан запрос в ГИСП в отношении реестровой записи № РЭ-3469/21.</a:t>
            </a:r>
          </a:p>
          <a:p>
            <a:pPr algn="ctr"/>
            <a:r>
              <a:rPr lang="ru-RU" sz="1400" b="1" dirty="0">
                <a:solidFill>
                  <a:schemeClr val="tx1"/>
                </a:solidFill>
              </a:rPr>
              <a:t>Согласно ответу ГИСП, на продукцию с реестровым номером № РЭ-3469/21 срок действия заключения МПТ истек 31.03.2022. При этом такая продукция, на которую истек срок действия Заключения Минпромторга России — не исключается из Единого реестра радиоэлектронной продукции.</a:t>
            </a:r>
          </a:p>
          <a:p>
            <a:pPr algn="ctr"/>
            <a:endParaRPr lang="ru-RU" sz="1400" b="1" u="sng" dirty="0">
              <a:solidFill>
                <a:schemeClr val="tx1"/>
              </a:solidFill>
            </a:endParaRPr>
          </a:p>
        </p:txBody>
      </p:sp>
    </p:spTree>
    <p:extLst>
      <p:ext uri="{BB962C8B-B14F-4D97-AF65-F5344CB8AC3E}">
        <p14:creationId xmlns:p14="http://schemas.microsoft.com/office/powerpoint/2010/main" val="345355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04823" y="1001202"/>
            <a:ext cx="5555634" cy="461665"/>
          </a:xfrm>
          <a:prstGeom prst="rect">
            <a:avLst/>
          </a:prstGeom>
          <a:solidFill>
            <a:schemeClr val="bg2"/>
          </a:solidFill>
          <a:ln>
            <a:solidFill>
              <a:srgbClr val="004065"/>
            </a:solidFill>
          </a:ln>
          <a:effectLst>
            <a:outerShdw blurRad="50800" dist="38100" dir="2700000" algn="tl" rotWithShape="0">
              <a:prstClr val="black">
                <a:alpha val="40000"/>
              </a:prstClr>
            </a:outerShdw>
          </a:effectLst>
        </p:spPr>
        <p:txBody>
          <a:bodyPr wrap="square" rtlCol="0">
            <a:spAutoFit/>
          </a:bodyPr>
          <a:lstStyle/>
          <a:p>
            <a:pPr lvl="0"/>
            <a:r>
              <a:rPr lang="ru-RU" sz="2400" b="1" dirty="0">
                <a:solidFill>
                  <a:prstClr val="black"/>
                </a:solidFill>
              </a:rPr>
              <a:t>Особенности исполнения контракта</a:t>
            </a:r>
          </a:p>
        </p:txBody>
      </p:sp>
      <p:sp>
        <p:nvSpPr>
          <p:cNvPr id="5" name="Прямоугольник 4"/>
          <p:cNvSpPr/>
          <p:nvPr/>
        </p:nvSpPr>
        <p:spPr>
          <a:xfrm>
            <a:off x="406610" y="1594284"/>
            <a:ext cx="10628376" cy="3139321"/>
          </a:xfrm>
          <a:prstGeom prst="rect">
            <a:avLst/>
          </a:prstGeom>
        </p:spPr>
        <p:txBody>
          <a:bodyPr wrap="square">
            <a:spAutoFit/>
          </a:bodyPr>
          <a:lstStyle/>
          <a:p>
            <a:pPr algn="ctr"/>
            <a:r>
              <a:rPr lang="ru-RU" dirty="0"/>
              <a:t>При исполнении контракта, который заключен по результатам определения поставщика (подрядчика, исполнителя) в соответствии с установленными настоящим постановлением ограничениями и которым предусмотрена поставка радиоэлектронной продукции, страной происхождения которой являются только государства - члены Евразийского экономического союза, не допускается замена такой радиоэлектронной продукции на радиоэлектронную продукцию, страной происхождения которой не являются государства - члены Евразийского экономического союза. </a:t>
            </a:r>
          </a:p>
          <a:p>
            <a:pPr algn="ctr"/>
            <a:r>
              <a:rPr lang="ru-RU" dirty="0"/>
              <a:t>При исполнении контракта, заключенного по результатам определения поставщика (подрядчика, исполнителя) в соответствии с пунктом 3(1) настоящего постановления, замена радиоэлектронной продукции первого уровня на радиоэлектронную продукцию, не соответствующую указанному требованию, не допускается.</a:t>
            </a:r>
          </a:p>
        </p:txBody>
      </p:sp>
      <p:sp>
        <p:nvSpPr>
          <p:cNvPr id="4" name="Блок-схема: процесс 3"/>
          <p:cNvSpPr/>
          <p:nvPr/>
        </p:nvSpPr>
        <p:spPr>
          <a:xfrm>
            <a:off x="444137" y="5679696"/>
            <a:ext cx="10877006" cy="1172317"/>
          </a:xfrm>
          <a:prstGeom prst="flowChartProcess">
            <a:avLst/>
          </a:prstGeom>
          <a:solidFill>
            <a:srgbClr val="004065"/>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Wingdings" panose="05000000000000000000" pitchFamily="2" charset="2"/>
              <a:buChar char="ü"/>
            </a:pPr>
            <a:r>
              <a:rPr lang="ru-RU" sz="1600" dirty="0"/>
              <a:t>Нет указания, что номера реестровых записей включаются в контракт</a:t>
            </a:r>
          </a:p>
          <a:p>
            <a:pPr marL="171450" indent="-171450" algn="ctr">
              <a:buFont typeface="Wingdings" panose="05000000000000000000" pitchFamily="2" charset="2"/>
              <a:buChar char="ü"/>
            </a:pPr>
            <a:r>
              <a:rPr lang="ru-RU" sz="1600" dirty="0"/>
              <a:t>Нет указания, что при исполнении контракта поставщик должен предоставить документы, на основании которых товар попал в соответствующий реестр</a:t>
            </a:r>
          </a:p>
          <a:p>
            <a:pPr algn="ctr"/>
            <a:r>
              <a:rPr lang="ru-RU" sz="1600" dirty="0"/>
              <a:t>Можно ли это все равно предусмотреть в контракте??</a:t>
            </a:r>
          </a:p>
        </p:txBody>
      </p:sp>
      <p:sp>
        <p:nvSpPr>
          <p:cNvPr id="2" name="Горизонтальный свиток 1"/>
          <p:cNvSpPr/>
          <p:nvPr/>
        </p:nvSpPr>
        <p:spPr>
          <a:xfrm>
            <a:off x="444137" y="4615543"/>
            <a:ext cx="10877006" cy="1311580"/>
          </a:xfrm>
          <a:prstGeom prst="horizontalScroll">
            <a:avLst/>
          </a:prstGeom>
          <a:solidFill>
            <a:srgbClr val="009DDB"/>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Таким образом, вне зависимости от того, «сработали» ограничения или нет, если предложен товар из ЕВРАЗЕС, при внесении изменений в контракт замена товара на «иностранный» не допускается.</a:t>
            </a:r>
          </a:p>
        </p:txBody>
      </p:sp>
      <p:pic>
        <p:nvPicPr>
          <p:cNvPr id="11" name="Рисунок 10"/>
          <p:cNvPicPr>
            <a:picLocks noChangeAspect="1"/>
          </p:cNvPicPr>
          <p:nvPr/>
        </p:nvPicPr>
        <p:blipFill>
          <a:blip r:embed="rId2"/>
          <a:stretch>
            <a:fillRect/>
          </a:stretch>
        </p:blipFill>
        <p:spPr>
          <a:xfrm>
            <a:off x="406610" y="376654"/>
            <a:ext cx="1816765" cy="237765"/>
          </a:xfrm>
          <a:prstGeom prst="rect">
            <a:avLst/>
          </a:prstGeom>
        </p:spPr>
      </p:pic>
    </p:spTree>
    <p:extLst>
      <p:ext uri="{BB962C8B-B14F-4D97-AF65-F5344CB8AC3E}">
        <p14:creationId xmlns:p14="http://schemas.microsoft.com/office/powerpoint/2010/main" val="387047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9186" y="714963"/>
            <a:ext cx="7601260" cy="523220"/>
          </a:xfrm>
          <a:prstGeom prst="rect">
            <a:avLst/>
          </a:prstGeom>
          <a:solidFill>
            <a:schemeClr val="bg1"/>
          </a:solidFill>
          <a:ln>
            <a:solidFill>
              <a:srgbClr val="004065"/>
            </a:solidFill>
          </a:ln>
          <a:effectLst>
            <a:outerShdw blurRad="50800" dist="38100" dir="2700000" algn="tl" rotWithShape="0">
              <a:prstClr val="black">
                <a:alpha val="40000"/>
              </a:prstClr>
            </a:outerShdw>
          </a:effectLst>
        </p:spPr>
        <p:txBody>
          <a:bodyPr wrap="square" rtlCol="0">
            <a:spAutoFit/>
          </a:bodyPr>
          <a:lstStyle/>
          <a:p>
            <a:r>
              <a:rPr lang="ru-RU" sz="2800" b="1" dirty="0"/>
              <a:t>Что изменилось с 20 апреля 2023 года?</a:t>
            </a:r>
          </a:p>
        </p:txBody>
      </p:sp>
      <p:pic>
        <p:nvPicPr>
          <p:cNvPr id="9" name="Рисунок 8"/>
          <p:cNvPicPr>
            <a:picLocks noChangeAspect="1"/>
          </p:cNvPicPr>
          <p:nvPr/>
        </p:nvPicPr>
        <p:blipFill>
          <a:blip r:embed="rId2"/>
          <a:stretch>
            <a:fillRect/>
          </a:stretch>
        </p:blipFill>
        <p:spPr>
          <a:xfrm>
            <a:off x="606909" y="714963"/>
            <a:ext cx="1816765" cy="237765"/>
          </a:xfrm>
          <a:prstGeom prst="rect">
            <a:avLst/>
          </a:prstGeom>
        </p:spPr>
      </p:pic>
      <p:sp>
        <p:nvSpPr>
          <p:cNvPr id="4" name="Прямоугольник 3"/>
          <p:cNvSpPr/>
          <p:nvPr/>
        </p:nvSpPr>
        <p:spPr>
          <a:xfrm>
            <a:off x="304801" y="1558396"/>
            <a:ext cx="2560319" cy="515027"/>
          </a:xfrm>
          <a:prstGeom prst="rect">
            <a:avLst/>
          </a:prstGeom>
          <a:solidFill>
            <a:srgbClr val="004065"/>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a:t>Перечень - исключены</a:t>
            </a:r>
            <a:endParaRPr lang="ru-RU" sz="1600" dirty="0"/>
          </a:p>
        </p:txBody>
      </p:sp>
      <p:sp>
        <p:nvSpPr>
          <p:cNvPr id="3" name="TextBox 2"/>
          <p:cNvSpPr txBox="1"/>
          <p:nvPr/>
        </p:nvSpPr>
        <p:spPr>
          <a:xfrm>
            <a:off x="243839" y="2386149"/>
            <a:ext cx="11486607" cy="3785652"/>
          </a:xfrm>
          <a:prstGeom prst="rect">
            <a:avLst/>
          </a:prstGeom>
          <a:solidFill>
            <a:srgbClr val="D7E0E8"/>
          </a:solidFill>
          <a:ln>
            <a:solidFill>
              <a:srgbClr val="004065"/>
            </a:solidFill>
          </a:ln>
          <a:effectLst>
            <a:outerShdw blurRad="50800" dist="38100" dir="2700000" algn="tl" rotWithShape="0">
              <a:prstClr val="black">
                <a:alpha val="40000"/>
              </a:prstClr>
            </a:outerShdw>
          </a:effectLst>
        </p:spPr>
        <p:txBody>
          <a:bodyPr wrap="square" rtlCol="0">
            <a:spAutoFit/>
          </a:bodyPr>
          <a:lstStyle/>
          <a:p>
            <a:r>
              <a:rPr lang="ru-RU" sz="1200" dirty="0"/>
              <a:t>26.11.4 Части электронных ламп и трубок и прочих электронных компонентов, не включенные в другие группировки </a:t>
            </a:r>
          </a:p>
          <a:p>
            <a:r>
              <a:rPr lang="ru-RU" sz="1200" dirty="0"/>
              <a:t>26.51.32.120 Машины чертежные</a:t>
            </a:r>
          </a:p>
          <a:p>
            <a:r>
              <a:rPr lang="ru-RU" sz="1200" dirty="0"/>
              <a:t>26.51.32.190 Инструменты для черчения, разметки или математических расчетов прочие</a:t>
            </a:r>
          </a:p>
          <a:p>
            <a:r>
              <a:rPr lang="ru-RU" sz="1200" dirty="0"/>
              <a:t>26.51.33.199 Инструмент измерительный прочий, не включенный в другие группировки</a:t>
            </a:r>
          </a:p>
          <a:p>
            <a:r>
              <a:rPr lang="ru-RU" sz="1200" dirty="0"/>
              <a:t>26.51.43.119 Приборы цифровые электроизмерительные прочие</a:t>
            </a:r>
          </a:p>
          <a:p>
            <a:r>
              <a:rPr lang="ru-RU" sz="1200" dirty="0"/>
              <a:t>26.51.82.110 Комплектующие (запасные части) дальномеров, теодолитов и тахиметров (тахеометров); геодезических, гидрографических, океанографических, гидрологических, метеорологических или геофизических инструментов и прочих приборов, не имеющие самостоятельных группировок</a:t>
            </a:r>
          </a:p>
          <a:p>
            <a:r>
              <a:rPr lang="ru-RU" sz="1200" dirty="0"/>
              <a:t>26.51.85.120 Комплектующие (запасные части) приборов, устройств и машин контрольно-измерительных, не включенные в другие группировки, не имеющие самостоятельных группировок</a:t>
            </a:r>
          </a:p>
          <a:p>
            <a:r>
              <a:rPr lang="ru-RU" sz="1200" dirty="0"/>
              <a:t>26.60.12.120, 26.60.12.124, 26.60.12.129 </a:t>
            </a:r>
            <a:r>
              <a:rPr lang="ru-RU" sz="1200" dirty="0" err="1"/>
              <a:t>Пульсоксиметры</a:t>
            </a:r>
            <a:r>
              <a:rPr lang="ru-RU" sz="1200" dirty="0"/>
              <a:t>, спирометры, аппараты для объемной сфигмографии, соответствующие кодам 145190, 149980, 150000, 150010, 150020, 170280, 218360, 218410, 232490, 249320, 288690, 317710, 345960 вида медицинского изделия в соответствии с номенклатурной классификацией медицинских изделий, утвержденной Министерством здравоохранения Российской Федерации</a:t>
            </a:r>
          </a:p>
          <a:p>
            <a:r>
              <a:rPr lang="ru-RU" sz="1200" dirty="0"/>
              <a:t>27.40.41 Части ламп накаливания или газоразрядных ламп</a:t>
            </a:r>
          </a:p>
          <a:p>
            <a:r>
              <a:rPr lang="ru-RU" sz="1200" dirty="0"/>
              <a:t>27.40.99 Услуги по производству электрического осветительного оборудования отдельные, выполняемые субподрядчиком</a:t>
            </a:r>
          </a:p>
          <a:p>
            <a:r>
              <a:rPr lang="ru-RU" sz="1200" dirty="0"/>
              <a:t>27.90.33.110 Комплектующие (запасные части) прочего электрического оборудования, не имеющие самостоятельных группировок</a:t>
            </a:r>
          </a:p>
          <a:p>
            <a:r>
              <a:rPr lang="ru-RU" sz="1200" dirty="0"/>
              <a:t>Из 29.32.30 </a:t>
            </a:r>
            <a:r>
              <a:rPr lang="ru-RU" sz="1200" dirty="0" err="1"/>
              <a:t>Тахографы</a:t>
            </a:r>
            <a:r>
              <a:rPr lang="ru-RU" sz="1200" dirty="0"/>
              <a:t>, зарядные станции для электромобилей, системы помощи водителю (ADAS) для автотранспорта различного назначения, электронный блок управления двигателем, электронный блок управления кузовной электроникой, блок управления комбинацией приборов, компоненты </a:t>
            </a:r>
            <a:r>
              <a:rPr lang="ru-RU" sz="1200" dirty="0" err="1"/>
              <a:t>телематических</a:t>
            </a:r>
            <a:r>
              <a:rPr lang="ru-RU" sz="1200" dirty="0"/>
              <a:t> систем, система помощи водителю, электронные переключатели, приборы управления подвеской, приборы управления освещением, приборы управления электропитанием, приборы управления климатом, приборы управления </a:t>
            </a:r>
            <a:r>
              <a:rPr lang="ru-RU" sz="1200" dirty="0" err="1"/>
              <a:t>видеообзором</a:t>
            </a:r>
            <a:r>
              <a:rPr lang="ru-RU" sz="1200" dirty="0"/>
              <a:t>, приборы управления функциями комфорта, приборы </a:t>
            </a:r>
            <a:r>
              <a:rPr lang="ru-RU" sz="1200" dirty="0" err="1"/>
              <a:t>бесключевого</a:t>
            </a:r>
            <a:r>
              <a:rPr lang="ru-RU" sz="1200" dirty="0"/>
              <a:t> доступа и </a:t>
            </a:r>
            <a:r>
              <a:rPr lang="ru-RU" sz="1200" dirty="0" err="1"/>
              <a:t>противоугона</a:t>
            </a:r>
            <a:r>
              <a:rPr lang="ru-RU" sz="1200" dirty="0"/>
              <a:t>, приборы расширения функционала ЭБУ, приборы управления системами автомобиля</a:t>
            </a:r>
          </a:p>
        </p:txBody>
      </p:sp>
    </p:spTree>
    <p:extLst>
      <p:ext uri="{BB962C8B-B14F-4D97-AF65-F5344CB8AC3E}">
        <p14:creationId xmlns:p14="http://schemas.microsoft.com/office/powerpoint/2010/main" val="289591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9186" y="714963"/>
            <a:ext cx="7601260" cy="523220"/>
          </a:xfrm>
          <a:prstGeom prst="rect">
            <a:avLst/>
          </a:prstGeom>
          <a:solidFill>
            <a:schemeClr val="bg1"/>
          </a:solidFill>
          <a:ln>
            <a:solidFill>
              <a:srgbClr val="004065"/>
            </a:solidFill>
          </a:ln>
          <a:effectLst>
            <a:outerShdw blurRad="50800" dist="38100" dir="2700000" algn="tl" rotWithShape="0">
              <a:prstClr val="black">
                <a:alpha val="40000"/>
              </a:prstClr>
            </a:outerShdw>
          </a:effectLst>
        </p:spPr>
        <p:txBody>
          <a:bodyPr wrap="square" rtlCol="0">
            <a:spAutoFit/>
          </a:bodyPr>
          <a:lstStyle/>
          <a:p>
            <a:r>
              <a:rPr lang="ru-RU" sz="2800" b="1" dirty="0"/>
              <a:t>Что изменилось с 20 апреля 2023 года?</a:t>
            </a:r>
          </a:p>
        </p:txBody>
      </p:sp>
      <p:pic>
        <p:nvPicPr>
          <p:cNvPr id="9" name="Рисунок 8"/>
          <p:cNvPicPr>
            <a:picLocks noChangeAspect="1"/>
          </p:cNvPicPr>
          <p:nvPr/>
        </p:nvPicPr>
        <p:blipFill>
          <a:blip r:embed="rId2"/>
          <a:stretch>
            <a:fillRect/>
          </a:stretch>
        </p:blipFill>
        <p:spPr>
          <a:xfrm>
            <a:off x="606909" y="714963"/>
            <a:ext cx="1816765" cy="237765"/>
          </a:xfrm>
          <a:prstGeom prst="rect">
            <a:avLst/>
          </a:prstGeom>
        </p:spPr>
      </p:pic>
      <p:sp>
        <p:nvSpPr>
          <p:cNvPr id="4" name="Прямоугольник 3"/>
          <p:cNvSpPr/>
          <p:nvPr/>
        </p:nvSpPr>
        <p:spPr>
          <a:xfrm>
            <a:off x="304801" y="1558396"/>
            <a:ext cx="2560319" cy="515027"/>
          </a:xfrm>
          <a:prstGeom prst="rect">
            <a:avLst/>
          </a:prstGeom>
          <a:solidFill>
            <a:srgbClr val="004065"/>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a:t>Перечень - добавлены</a:t>
            </a:r>
            <a:endParaRPr lang="ru-RU" sz="1600" dirty="0"/>
          </a:p>
        </p:txBody>
      </p:sp>
      <p:graphicFrame>
        <p:nvGraphicFramePr>
          <p:cNvPr id="6" name="Таблица 5"/>
          <p:cNvGraphicFramePr>
            <a:graphicFrameLocks noGrp="1"/>
          </p:cNvGraphicFramePr>
          <p:nvPr>
            <p:extLst>
              <p:ext uri="{D42A27DB-BD31-4B8C-83A1-F6EECF244321}">
                <p14:modId xmlns:p14="http://schemas.microsoft.com/office/powerpoint/2010/main" val="2349282066"/>
              </p:ext>
            </p:extLst>
          </p:nvPr>
        </p:nvGraphicFramePr>
        <p:xfrm>
          <a:off x="304801" y="2348165"/>
          <a:ext cx="11425645" cy="3867714"/>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1425645">
                  <a:extLst>
                    <a:ext uri="{9D8B030D-6E8A-4147-A177-3AD203B41FA5}">
                      <a16:colId xmlns:a16="http://schemas.microsoft.com/office/drawing/2014/main" val="1008874358"/>
                    </a:ext>
                  </a:extLst>
                </a:gridCol>
              </a:tblGrid>
              <a:tr h="708543">
                <a:tc>
                  <a:txBody>
                    <a:bodyPr/>
                    <a:lstStyle/>
                    <a:p>
                      <a:pPr>
                        <a:lnSpc>
                          <a:spcPct val="107000"/>
                        </a:lnSpc>
                        <a:spcAft>
                          <a:spcPts val="0"/>
                        </a:spcAft>
                      </a:pPr>
                      <a:r>
                        <a:rPr lang="ru-RU" sz="1600" dirty="0">
                          <a:solidFill>
                            <a:schemeClr val="tx1"/>
                          </a:solidFill>
                          <a:effectLst/>
                        </a:rPr>
                        <a:t>26.51.52.130</a:t>
                      </a:r>
                    </a:p>
                    <a:p>
                      <a:pPr>
                        <a:lnSpc>
                          <a:spcPct val="107000"/>
                        </a:lnSpc>
                        <a:spcAft>
                          <a:spcPts val="0"/>
                        </a:spcAft>
                      </a:pPr>
                      <a:r>
                        <a:rPr lang="ru-RU" sz="1600" dirty="0">
                          <a:solidFill>
                            <a:schemeClr val="tx1"/>
                          </a:solidFill>
                          <a:effectLst/>
                        </a:rPr>
                        <a:t>Приборы для измерения или контроля давления жидкостей и газов (электронные)</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106" marR="60106" marT="0" marB="0">
                    <a:solidFill>
                      <a:srgbClr val="D7E0E8"/>
                    </a:solidFill>
                  </a:tcPr>
                </a:tc>
                <a:extLst>
                  <a:ext uri="{0D108BD9-81ED-4DB2-BD59-A6C34878D82A}">
                    <a16:rowId xmlns:a16="http://schemas.microsoft.com/office/drawing/2014/main" val="2650610285"/>
                  </a:ext>
                </a:extLst>
              </a:tr>
              <a:tr h="1463040">
                <a:tc>
                  <a:txBody>
                    <a:bodyPr/>
                    <a:lstStyle/>
                    <a:p>
                      <a:pPr>
                        <a:lnSpc>
                          <a:spcPct val="107000"/>
                        </a:lnSpc>
                        <a:spcAft>
                          <a:spcPts val="0"/>
                        </a:spcAft>
                      </a:pPr>
                      <a:r>
                        <a:rPr lang="ru-RU" sz="1600" dirty="0">
                          <a:solidFill>
                            <a:schemeClr val="tx1"/>
                          </a:solidFill>
                          <a:effectLst/>
                        </a:rPr>
                        <a:t>27.40.39</a:t>
                      </a:r>
                    </a:p>
                    <a:p>
                      <a:pPr>
                        <a:lnSpc>
                          <a:spcPct val="107000"/>
                        </a:lnSpc>
                        <a:spcAft>
                          <a:spcPts val="0"/>
                        </a:spcAft>
                      </a:pPr>
                      <a:r>
                        <a:rPr lang="ru-RU" sz="1600" dirty="0">
                          <a:solidFill>
                            <a:schemeClr val="tx1"/>
                          </a:solidFill>
                          <a:effectLst/>
                        </a:rPr>
                        <a:t>32.50.50.190</a:t>
                      </a:r>
                    </a:p>
                    <a:p>
                      <a:pPr>
                        <a:lnSpc>
                          <a:spcPct val="107000"/>
                        </a:lnSpc>
                        <a:spcAft>
                          <a:spcPts val="0"/>
                        </a:spcAft>
                      </a:pPr>
                      <a:r>
                        <a:rPr lang="ru-RU" sz="1600" dirty="0">
                          <a:solidFill>
                            <a:schemeClr val="tx1"/>
                          </a:solidFill>
                          <a:effectLst/>
                        </a:rPr>
                        <a:t>Светильники медицинские, соответствующие кодам 129360, 187160 вида медицинского изделия в соответствии с номенклатурной классификацией медицинских изделий, утвержденной Министерством здравоохранения Российской Федерации</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106" marR="60106" marT="0" marB="0">
                    <a:solidFill>
                      <a:srgbClr val="D7E0E8"/>
                    </a:solidFill>
                  </a:tcPr>
                </a:tc>
                <a:extLst>
                  <a:ext uri="{0D108BD9-81ED-4DB2-BD59-A6C34878D82A}">
                    <a16:rowId xmlns:a16="http://schemas.microsoft.com/office/drawing/2014/main" val="1806732060"/>
                  </a:ext>
                </a:extLst>
              </a:tr>
              <a:tr h="409303">
                <a:tc>
                  <a:txBody>
                    <a:bodyPr/>
                    <a:lstStyle/>
                    <a:p>
                      <a:pPr>
                        <a:lnSpc>
                          <a:spcPct val="107000"/>
                        </a:lnSpc>
                        <a:spcAft>
                          <a:spcPts val="0"/>
                        </a:spcAft>
                      </a:pPr>
                      <a:r>
                        <a:rPr lang="ru-RU" sz="1600" dirty="0">
                          <a:solidFill>
                            <a:schemeClr val="tx1"/>
                          </a:solidFill>
                          <a:effectLst/>
                        </a:rPr>
                        <a:t>29.32.30.163 </a:t>
                      </a:r>
                      <a:r>
                        <a:rPr lang="ru-RU" sz="1600" dirty="0" err="1">
                          <a:solidFill>
                            <a:schemeClr val="tx1"/>
                          </a:solidFill>
                          <a:effectLst/>
                        </a:rPr>
                        <a:t>Тахографы</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106" marR="60106" marT="0" marB="0">
                    <a:solidFill>
                      <a:srgbClr val="D7E0E8"/>
                    </a:solidFill>
                  </a:tcPr>
                </a:tc>
                <a:extLst>
                  <a:ext uri="{0D108BD9-81ED-4DB2-BD59-A6C34878D82A}">
                    <a16:rowId xmlns:a16="http://schemas.microsoft.com/office/drawing/2014/main" val="3840047920"/>
                  </a:ext>
                </a:extLst>
              </a:tr>
              <a:tr h="628890">
                <a:tc>
                  <a:txBody>
                    <a:bodyPr/>
                    <a:lstStyle/>
                    <a:p>
                      <a:pPr>
                        <a:lnSpc>
                          <a:spcPct val="107000"/>
                        </a:lnSpc>
                        <a:spcAft>
                          <a:spcPts val="0"/>
                        </a:spcAft>
                      </a:pPr>
                      <a:r>
                        <a:rPr lang="ru-RU" sz="1600" dirty="0">
                          <a:solidFill>
                            <a:schemeClr val="tx1"/>
                          </a:solidFill>
                          <a:effectLst/>
                        </a:rPr>
                        <a:t>32.50.50</a:t>
                      </a:r>
                    </a:p>
                    <a:p>
                      <a:pPr>
                        <a:lnSpc>
                          <a:spcPct val="107000"/>
                        </a:lnSpc>
                        <a:spcAft>
                          <a:spcPts val="0"/>
                        </a:spcAft>
                      </a:pPr>
                      <a:r>
                        <a:rPr lang="ru-RU" sz="1600" dirty="0">
                          <a:solidFill>
                            <a:schemeClr val="tx1"/>
                          </a:solidFill>
                          <a:effectLst/>
                        </a:rPr>
                        <a:t>32.50.50.190</a:t>
                      </a:r>
                    </a:p>
                    <a:p>
                      <a:pPr>
                        <a:lnSpc>
                          <a:spcPct val="107000"/>
                        </a:lnSpc>
                        <a:spcAft>
                          <a:spcPts val="0"/>
                        </a:spcAft>
                      </a:pPr>
                      <a:r>
                        <a:rPr lang="ru-RU" sz="1600" dirty="0">
                          <a:solidFill>
                            <a:schemeClr val="tx1"/>
                          </a:solidFill>
                          <a:effectLst/>
                        </a:rPr>
                        <a:t>Ванна ультразвуковая для очистки и дезинфекции инструментов, соответствующая коду 127550 вида медицинского изделия в соответствии с номенклатурной классификацией медицинских изделий, утвержденной Министерством здравоохранения Российской Федерации</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106" marR="60106" marT="0" marB="0">
                    <a:solidFill>
                      <a:srgbClr val="D7E0E8"/>
                    </a:solidFill>
                  </a:tcPr>
                </a:tc>
                <a:extLst>
                  <a:ext uri="{0D108BD9-81ED-4DB2-BD59-A6C34878D82A}">
                    <a16:rowId xmlns:a16="http://schemas.microsoft.com/office/drawing/2014/main" val="3920255750"/>
                  </a:ext>
                </a:extLst>
              </a:tr>
            </a:tbl>
          </a:graphicData>
        </a:graphic>
      </p:graphicFrame>
    </p:spTree>
    <p:extLst>
      <p:ext uri="{BB962C8B-B14F-4D97-AF65-F5344CB8AC3E}">
        <p14:creationId xmlns:p14="http://schemas.microsoft.com/office/powerpoint/2010/main" val="129303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9186" y="714963"/>
            <a:ext cx="7601260" cy="523220"/>
          </a:xfrm>
          <a:prstGeom prst="rect">
            <a:avLst/>
          </a:prstGeom>
          <a:solidFill>
            <a:schemeClr val="bg1"/>
          </a:solidFill>
          <a:ln>
            <a:solidFill>
              <a:srgbClr val="004065"/>
            </a:solidFill>
          </a:ln>
          <a:effectLst>
            <a:outerShdw blurRad="50800" dist="38100" dir="2700000" algn="tl" rotWithShape="0">
              <a:prstClr val="black">
                <a:alpha val="40000"/>
              </a:prstClr>
            </a:outerShdw>
          </a:effectLst>
        </p:spPr>
        <p:txBody>
          <a:bodyPr wrap="square" rtlCol="0">
            <a:spAutoFit/>
          </a:bodyPr>
          <a:lstStyle/>
          <a:p>
            <a:r>
              <a:rPr lang="ru-RU" sz="2800" b="1" dirty="0"/>
              <a:t>Что изменилось с 20 апреля 2023 года?</a:t>
            </a:r>
          </a:p>
        </p:txBody>
      </p:sp>
      <p:pic>
        <p:nvPicPr>
          <p:cNvPr id="9" name="Рисунок 8"/>
          <p:cNvPicPr>
            <a:picLocks noChangeAspect="1"/>
          </p:cNvPicPr>
          <p:nvPr/>
        </p:nvPicPr>
        <p:blipFill>
          <a:blip r:embed="rId2"/>
          <a:stretch>
            <a:fillRect/>
          </a:stretch>
        </p:blipFill>
        <p:spPr>
          <a:xfrm>
            <a:off x="606909" y="714963"/>
            <a:ext cx="1816765" cy="237765"/>
          </a:xfrm>
          <a:prstGeom prst="rect">
            <a:avLst/>
          </a:prstGeom>
        </p:spPr>
      </p:pic>
      <p:sp>
        <p:nvSpPr>
          <p:cNvPr id="4" name="Прямоугольник 3"/>
          <p:cNvSpPr/>
          <p:nvPr/>
        </p:nvSpPr>
        <p:spPr>
          <a:xfrm>
            <a:off x="304801" y="1238183"/>
            <a:ext cx="2560319" cy="515027"/>
          </a:xfrm>
          <a:prstGeom prst="rect">
            <a:avLst/>
          </a:prstGeom>
          <a:solidFill>
            <a:srgbClr val="004065"/>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a:t>Перечень - изменены</a:t>
            </a:r>
            <a:endParaRPr lang="ru-RU" sz="1600" dirty="0"/>
          </a:p>
        </p:txBody>
      </p:sp>
      <p:graphicFrame>
        <p:nvGraphicFramePr>
          <p:cNvPr id="3" name="Таблица 2"/>
          <p:cNvGraphicFramePr>
            <a:graphicFrameLocks noGrp="1"/>
          </p:cNvGraphicFramePr>
          <p:nvPr>
            <p:extLst>
              <p:ext uri="{D42A27DB-BD31-4B8C-83A1-F6EECF244321}">
                <p14:modId xmlns:p14="http://schemas.microsoft.com/office/powerpoint/2010/main" val="935902019"/>
              </p:ext>
            </p:extLst>
          </p:nvPr>
        </p:nvGraphicFramePr>
        <p:xfrm>
          <a:off x="304801" y="1912429"/>
          <a:ext cx="11591108" cy="4754629"/>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5720687">
                  <a:extLst>
                    <a:ext uri="{9D8B030D-6E8A-4147-A177-3AD203B41FA5}">
                      <a16:colId xmlns:a16="http://schemas.microsoft.com/office/drawing/2014/main" val="1347796356"/>
                    </a:ext>
                  </a:extLst>
                </a:gridCol>
                <a:gridCol w="5870421">
                  <a:extLst>
                    <a:ext uri="{9D8B030D-6E8A-4147-A177-3AD203B41FA5}">
                      <a16:colId xmlns:a16="http://schemas.microsoft.com/office/drawing/2014/main" val="2690669941"/>
                    </a:ext>
                  </a:extLst>
                </a:gridCol>
              </a:tblGrid>
              <a:tr h="935274">
                <a:tc>
                  <a:txBody>
                    <a:bodyPr/>
                    <a:lstStyle/>
                    <a:p>
                      <a:pPr>
                        <a:lnSpc>
                          <a:spcPct val="107000"/>
                        </a:lnSpc>
                        <a:spcAft>
                          <a:spcPts val="0"/>
                        </a:spcAft>
                      </a:pPr>
                      <a:r>
                        <a:rPr lang="ru-RU" sz="1100" b="1" dirty="0">
                          <a:solidFill>
                            <a:schemeClr val="tx1"/>
                          </a:solidFill>
                          <a:effectLst/>
                        </a:rPr>
                        <a:t>26.60.11.120</a:t>
                      </a:r>
                    </a:p>
                    <a:p>
                      <a:pPr>
                        <a:lnSpc>
                          <a:spcPct val="107000"/>
                        </a:lnSpc>
                        <a:spcAft>
                          <a:spcPts val="0"/>
                        </a:spcAft>
                      </a:pPr>
                      <a:r>
                        <a:rPr lang="ru-RU" sz="1100" b="1" dirty="0">
                          <a:solidFill>
                            <a:schemeClr val="tx1"/>
                          </a:solidFill>
                          <a:effectLst/>
                        </a:rPr>
                        <a:t>Системы однофотонной эмиссионной компьютерной томографии (гамма-камеры), соответствующие кодам 191060, </a:t>
                      </a:r>
                      <a:r>
                        <a:rPr lang="ru-RU" sz="1100" b="1" strike="sngStrike" dirty="0">
                          <a:solidFill>
                            <a:schemeClr val="tx1"/>
                          </a:solidFill>
                          <a:effectLst/>
                        </a:rPr>
                        <a:t>209240</a:t>
                      </a:r>
                      <a:r>
                        <a:rPr lang="ru-RU" sz="1100" b="1" dirty="0">
                          <a:solidFill>
                            <a:schemeClr val="tx1"/>
                          </a:solidFill>
                          <a:effectLst/>
                        </a:rPr>
                        <a:t>, 280530 вида медицинского изделия в соответствии с номенклатурной классификацией медицинских изделий, утвержденной Министерством здравоохранения Российской Федерации</a:t>
                      </a:r>
                    </a:p>
                  </a:txBody>
                  <a:tcPr marL="36192" marR="36192" marT="0" marB="0">
                    <a:solidFill>
                      <a:srgbClr val="D7E0E8"/>
                    </a:solidFill>
                  </a:tcPr>
                </a:tc>
                <a:tc>
                  <a:txBody>
                    <a:bodyPr/>
                    <a:lstStyle/>
                    <a:p>
                      <a:pPr>
                        <a:lnSpc>
                          <a:spcPct val="107000"/>
                        </a:lnSpc>
                        <a:spcAft>
                          <a:spcPts val="0"/>
                        </a:spcAft>
                      </a:pPr>
                      <a:r>
                        <a:rPr lang="ru-RU" sz="1100" b="1" dirty="0">
                          <a:solidFill>
                            <a:schemeClr val="tx1"/>
                          </a:solidFill>
                          <a:effectLst/>
                        </a:rPr>
                        <a:t>26.60.11.120</a:t>
                      </a:r>
                    </a:p>
                    <a:p>
                      <a:pPr>
                        <a:lnSpc>
                          <a:spcPct val="107000"/>
                        </a:lnSpc>
                        <a:spcAft>
                          <a:spcPts val="0"/>
                        </a:spcAft>
                      </a:pPr>
                      <a:r>
                        <a:rPr lang="ru-RU" sz="1100" b="1" dirty="0">
                          <a:solidFill>
                            <a:schemeClr val="tx1"/>
                          </a:solidFill>
                          <a:effectLst/>
                        </a:rPr>
                        <a:t>Системы однофотонной эмиссионной компьютерной томографии (гамма-камеры), соответствующие кодам 191060, 280530 вида медицинского изделия в соответствии с номенклатурной классификацией медицинских изделий, утвержденной Министерством здравоохранения Российской Федерации</a:t>
                      </a:r>
                    </a:p>
                  </a:txBody>
                  <a:tcPr marL="36192" marR="36192" marT="0" marB="0">
                    <a:solidFill>
                      <a:srgbClr val="D7E0E8"/>
                    </a:solidFill>
                  </a:tcPr>
                </a:tc>
                <a:extLst>
                  <a:ext uri="{0D108BD9-81ED-4DB2-BD59-A6C34878D82A}">
                    <a16:rowId xmlns:a16="http://schemas.microsoft.com/office/drawing/2014/main" val="3325353866"/>
                  </a:ext>
                </a:extLst>
              </a:tr>
              <a:tr h="1041361">
                <a:tc>
                  <a:txBody>
                    <a:bodyPr/>
                    <a:lstStyle/>
                    <a:p>
                      <a:pPr>
                        <a:lnSpc>
                          <a:spcPct val="107000"/>
                        </a:lnSpc>
                        <a:spcAft>
                          <a:spcPts val="0"/>
                        </a:spcAft>
                      </a:pPr>
                      <a:r>
                        <a:rPr lang="ru-RU" sz="1100" b="1" dirty="0">
                          <a:solidFill>
                            <a:schemeClr val="tx1"/>
                          </a:solidFill>
                          <a:effectLst/>
                        </a:rPr>
                        <a:t>26.60.11.120, 26.60.11.129</a:t>
                      </a:r>
                    </a:p>
                    <a:p>
                      <a:pPr>
                        <a:lnSpc>
                          <a:spcPct val="107000"/>
                        </a:lnSpc>
                        <a:spcAft>
                          <a:spcPts val="0"/>
                        </a:spcAft>
                      </a:pPr>
                      <a:r>
                        <a:rPr lang="ru-RU" sz="1100" b="1" dirty="0">
                          <a:solidFill>
                            <a:schemeClr val="tx1"/>
                          </a:solidFill>
                          <a:effectLst/>
                        </a:rPr>
                        <a:t>Приборы, аппараты и комплексы гамма-терапевтические контактной лучевой терапии средней и высокой мощности дозы, соответствующие кодам </a:t>
                      </a:r>
                      <a:r>
                        <a:rPr lang="ru-RU" sz="1100" b="1" strike="sngStrike" dirty="0">
                          <a:solidFill>
                            <a:schemeClr val="tx1"/>
                          </a:solidFill>
                          <a:effectLst/>
                        </a:rPr>
                        <a:t>125700</a:t>
                      </a:r>
                      <a:r>
                        <a:rPr lang="ru-RU" sz="1100" b="1" dirty="0">
                          <a:solidFill>
                            <a:schemeClr val="tx1"/>
                          </a:solidFill>
                          <a:effectLst/>
                        </a:rPr>
                        <a:t>, 142570, </a:t>
                      </a:r>
                      <a:r>
                        <a:rPr lang="ru-RU" sz="1100" b="1" strike="sngStrike" dirty="0">
                          <a:solidFill>
                            <a:schemeClr val="tx1"/>
                          </a:solidFill>
                          <a:effectLst/>
                        </a:rPr>
                        <a:t>310440</a:t>
                      </a:r>
                      <a:r>
                        <a:rPr lang="ru-RU" sz="1100" b="1" dirty="0">
                          <a:solidFill>
                            <a:schemeClr val="tx1"/>
                          </a:solidFill>
                          <a:effectLst/>
                        </a:rPr>
                        <a:t>, 310450, </a:t>
                      </a:r>
                      <a:r>
                        <a:rPr lang="ru-RU" sz="1100" b="1" strike="sngStrike" dirty="0">
                          <a:solidFill>
                            <a:schemeClr val="tx1"/>
                          </a:solidFill>
                          <a:effectLst/>
                        </a:rPr>
                        <a:t>314140</a:t>
                      </a:r>
                      <a:r>
                        <a:rPr lang="ru-RU" sz="1100" b="1" dirty="0">
                          <a:solidFill>
                            <a:schemeClr val="tx1"/>
                          </a:solidFill>
                          <a:effectLst/>
                        </a:rPr>
                        <a:t> вида медицинского изделия в соответствии с номенклатурной классификацией медицинских изделий, утвержденной Министерством здравоохранения Российской Федерации</a:t>
                      </a:r>
                      <a:endParaRPr lang="ru-RU"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192" marR="36192" marT="0" marB="0">
                    <a:solidFill>
                      <a:srgbClr val="D7E0E8"/>
                    </a:solidFill>
                  </a:tcPr>
                </a:tc>
                <a:tc>
                  <a:txBody>
                    <a:bodyPr/>
                    <a:lstStyle/>
                    <a:p>
                      <a:pPr>
                        <a:lnSpc>
                          <a:spcPct val="107000"/>
                        </a:lnSpc>
                        <a:spcAft>
                          <a:spcPts val="0"/>
                        </a:spcAft>
                      </a:pPr>
                      <a:r>
                        <a:rPr lang="ru-RU" sz="1100" b="1" dirty="0">
                          <a:solidFill>
                            <a:schemeClr val="tx1"/>
                          </a:solidFill>
                          <a:effectLst/>
                        </a:rPr>
                        <a:t>26.60.11.120, 26.60.11.129, </a:t>
                      </a:r>
                      <a:r>
                        <a:rPr lang="ru-RU" sz="1100" b="1" u="sng" dirty="0">
                          <a:solidFill>
                            <a:schemeClr val="tx1"/>
                          </a:solidFill>
                          <a:effectLst/>
                        </a:rPr>
                        <a:t>26.60.13.190, 32.50.50.190</a:t>
                      </a:r>
                      <a:endParaRPr lang="ru-RU" sz="1100" b="1" dirty="0">
                        <a:solidFill>
                          <a:schemeClr val="tx1"/>
                        </a:solidFill>
                        <a:effectLst/>
                      </a:endParaRPr>
                    </a:p>
                    <a:p>
                      <a:pPr>
                        <a:lnSpc>
                          <a:spcPct val="107000"/>
                        </a:lnSpc>
                        <a:spcAft>
                          <a:spcPts val="0"/>
                        </a:spcAft>
                      </a:pPr>
                      <a:r>
                        <a:rPr lang="ru-RU" sz="1100" b="1" dirty="0">
                          <a:solidFill>
                            <a:schemeClr val="tx1"/>
                          </a:solidFill>
                          <a:effectLst/>
                        </a:rPr>
                        <a:t>Приборы, аппараты и комплексы гамма-терапевтические контактной лучевой терапии средней и высокой мощности дозы, линейные медицинские ускорители, соответствующие кодам </a:t>
                      </a:r>
                      <a:r>
                        <a:rPr lang="ru-RU" sz="1100" b="1" u="sng" dirty="0">
                          <a:solidFill>
                            <a:schemeClr val="tx1"/>
                          </a:solidFill>
                          <a:effectLst/>
                        </a:rPr>
                        <a:t>125970</a:t>
                      </a:r>
                      <a:r>
                        <a:rPr lang="ru-RU" sz="1100" b="1" dirty="0">
                          <a:solidFill>
                            <a:schemeClr val="tx1"/>
                          </a:solidFill>
                          <a:effectLst/>
                        </a:rPr>
                        <a:t>, 142570, </a:t>
                      </a:r>
                      <a:r>
                        <a:rPr lang="ru-RU" sz="1100" b="1" u="sng" dirty="0">
                          <a:solidFill>
                            <a:schemeClr val="tx1"/>
                          </a:solidFill>
                          <a:effectLst/>
                        </a:rPr>
                        <a:t>158270</a:t>
                      </a:r>
                      <a:r>
                        <a:rPr lang="ru-RU" sz="1100" b="1" dirty="0">
                          <a:solidFill>
                            <a:schemeClr val="tx1"/>
                          </a:solidFill>
                          <a:effectLst/>
                        </a:rPr>
                        <a:t>, 310450 вида медицинского изделия в соответствии с номенклатурной классификацией медицинских изделий, утвержденной Министерством здравоохранения Российской Федерации</a:t>
                      </a:r>
                    </a:p>
                  </a:txBody>
                  <a:tcPr marL="36192" marR="36192" marT="0" marB="0">
                    <a:solidFill>
                      <a:srgbClr val="D7E0E8"/>
                    </a:solidFill>
                  </a:tcPr>
                </a:tc>
                <a:extLst>
                  <a:ext uri="{0D108BD9-81ED-4DB2-BD59-A6C34878D82A}">
                    <a16:rowId xmlns:a16="http://schemas.microsoft.com/office/drawing/2014/main" val="2648025096"/>
                  </a:ext>
                </a:extLst>
              </a:tr>
              <a:tr h="778637">
                <a:tc>
                  <a:txBody>
                    <a:bodyPr/>
                    <a:lstStyle/>
                    <a:p>
                      <a:pPr>
                        <a:lnSpc>
                          <a:spcPct val="107000"/>
                        </a:lnSpc>
                        <a:spcAft>
                          <a:spcPts val="0"/>
                        </a:spcAft>
                      </a:pPr>
                      <a:r>
                        <a:rPr lang="ru-RU" sz="1100" b="1" dirty="0">
                          <a:solidFill>
                            <a:schemeClr val="tx1"/>
                          </a:solidFill>
                          <a:effectLst/>
                        </a:rPr>
                        <a:t>26.60.12.119, 26.60.12.129, 27.40.39.110, </a:t>
                      </a:r>
                      <a:r>
                        <a:rPr lang="ru-RU" sz="1100" b="1" strike="sngStrike" dirty="0">
                          <a:solidFill>
                            <a:schemeClr val="tx1"/>
                          </a:solidFill>
                          <a:effectLst/>
                        </a:rPr>
                        <a:t>32.50.13.190</a:t>
                      </a:r>
                      <a:endParaRPr lang="ru-RU" sz="1100" b="1" dirty="0">
                        <a:solidFill>
                          <a:schemeClr val="tx1"/>
                        </a:solidFill>
                        <a:effectLst/>
                      </a:endParaRPr>
                    </a:p>
                    <a:p>
                      <a:pPr>
                        <a:lnSpc>
                          <a:spcPct val="107000"/>
                        </a:lnSpc>
                        <a:spcAft>
                          <a:spcPts val="0"/>
                        </a:spcAft>
                      </a:pPr>
                      <a:r>
                        <a:rPr lang="ru-RU" sz="1100" b="1" dirty="0" err="1">
                          <a:solidFill>
                            <a:schemeClr val="tx1"/>
                          </a:solidFill>
                          <a:effectLst/>
                        </a:rPr>
                        <a:t>Оториноскопы</a:t>
                      </a:r>
                      <a:r>
                        <a:rPr lang="ru-RU" sz="1100" b="1" dirty="0">
                          <a:solidFill>
                            <a:schemeClr val="tx1"/>
                          </a:solidFill>
                          <a:effectLst/>
                        </a:rPr>
                        <a:t>, соответствующие кодам 279450, 172070 вида медицинского изделия в соответствии с номенклатурной классификацией медицинских изделий, утвержденной Министерством здравоохранения Российской Федерации</a:t>
                      </a:r>
                      <a:endParaRPr lang="ru-RU"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192" marR="36192" marT="0" marB="0">
                    <a:solidFill>
                      <a:srgbClr val="D7E0E8"/>
                    </a:solidFill>
                  </a:tcPr>
                </a:tc>
                <a:tc>
                  <a:txBody>
                    <a:bodyPr/>
                    <a:lstStyle/>
                    <a:p>
                      <a:pPr>
                        <a:lnSpc>
                          <a:spcPct val="107000"/>
                        </a:lnSpc>
                        <a:spcAft>
                          <a:spcPts val="0"/>
                        </a:spcAft>
                      </a:pPr>
                      <a:r>
                        <a:rPr lang="ru-RU" sz="1100" b="1" dirty="0">
                          <a:solidFill>
                            <a:schemeClr val="tx1"/>
                          </a:solidFill>
                          <a:effectLst/>
                        </a:rPr>
                        <a:t>26.60.12.119, 26.60.12.129, </a:t>
                      </a:r>
                      <a:r>
                        <a:rPr lang="ru-RU" sz="1100" b="1" u="sng" dirty="0">
                          <a:solidFill>
                            <a:schemeClr val="tx1"/>
                          </a:solidFill>
                          <a:effectLst/>
                        </a:rPr>
                        <a:t>26.70.22.150, </a:t>
                      </a:r>
                      <a:r>
                        <a:rPr lang="ru-RU" sz="1100" b="1" dirty="0">
                          <a:solidFill>
                            <a:schemeClr val="tx1"/>
                          </a:solidFill>
                          <a:effectLst/>
                        </a:rPr>
                        <a:t>27.40.39.110, </a:t>
                      </a:r>
                      <a:r>
                        <a:rPr lang="ru-RU" sz="1100" b="1" u="sng" dirty="0">
                          <a:solidFill>
                            <a:schemeClr val="tx1"/>
                          </a:solidFill>
                          <a:effectLst/>
                        </a:rPr>
                        <a:t>32.50.13.120 </a:t>
                      </a:r>
                      <a:endParaRPr lang="ru-RU" sz="1100" b="1" dirty="0">
                        <a:solidFill>
                          <a:schemeClr val="tx1"/>
                        </a:solidFill>
                        <a:effectLst/>
                      </a:endParaRPr>
                    </a:p>
                    <a:p>
                      <a:pPr>
                        <a:lnSpc>
                          <a:spcPct val="107000"/>
                        </a:lnSpc>
                        <a:spcAft>
                          <a:spcPts val="0"/>
                        </a:spcAft>
                      </a:pPr>
                      <a:r>
                        <a:rPr lang="ru-RU" sz="1100" b="1" dirty="0" err="1">
                          <a:solidFill>
                            <a:schemeClr val="tx1"/>
                          </a:solidFill>
                          <a:effectLst/>
                        </a:rPr>
                        <a:t>Оториноскопы</a:t>
                      </a:r>
                      <a:r>
                        <a:rPr lang="ru-RU" sz="1100" b="1" dirty="0">
                          <a:solidFill>
                            <a:schemeClr val="tx1"/>
                          </a:solidFill>
                          <a:effectLst/>
                        </a:rPr>
                        <a:t>, соответствующие кодам 279450, 172070 вида медицинского изделия в соответствии с номенклатурной классификацией медицинских изделий, утвержденной Министерством здравоохранения Российской Федерации</a:t>
                      </a:r>
                      <a:endParaRPr lang="ru-RU"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192" marR="36192" marT="0" marB="0">
                    <a:solidFill>
                      <a:srgbClr val="D7E0E8"/>
                    </a:solidFill>
                  </a:tcPr>
                </a:tc>
                <a:extLst>
                  <a:ext uri="{0D108BD9-81ED-4DB2-BD59-A6C34878D82A}">
                    <a16:rowId xmlns:a16="http://schemas.microsoft.com/office/drawing/2014/main" val="2930164200"/>
                  </a:ext>
                </a:extLst>
              </a:tr>
              <a:tr h="1450614">
                <a:tc>
                  <a:txBody>
                    <a:bodyPr/>
                    <a:lstStyle/>
                    <a:p>
                      <a:pPr>
                        <a:lnSpc>
                          <a:spcPct val="107000"/>
                        </a:lnSpc>
                        <a:spcAft>
                          <a:spcPts val="0"/>
                        </a:spcAft>
                      </a:pPr>
                      <a:r>
                        <a:rPr lang="ru-RU" sz="1100" b="1" strike="sngStrike" dirty="0">
                          <a:solidFill>
                            <a:schemeClr val="tx1"/>
                          </a:solidFill>
                          <a:effectLst/>
                        </a:rPr>
                        <a:t>26.60.12.121, 26.60.12.124</a:t>
                      </a:r>
                      <a:endParaRPr lang="ru-RU" sz="1100" b="1" dirty="0">
                        <a:solidFill>
                          <a:schemeClr val="tx1"/>
                        </a:solidFill>
                        <a:effectLst/>
                      </a:endParaRPr>
                    </a:p>
                    <a:p>
                      <a:pPr>
                        <a:lnSpc>
                          <a:spcPct val="107000"/>
                        </a:lnSpc>
                        <a:spcAft>
                          <a:spcPts val="0"/>
                        </a:spcAft>
                      </a:pPr>
                      <a:r>
                        <a:rPr lang="ru-RU" sz="1100" b="1" strike="sngStrike" dirty="0" err="1">
                          <a:solidFill>
                            <a:schemeClr val="tx1"/>
                          </a:solidFill>
                          <a:effectLst/>
                        </a:rPr>
                        <a:t>Электроэнцефалограф</a:t>
                      </a:r>
                      <a:r>
                        <a:rPr lang="ru-RU" sz="1100" b="1" strike="sngStrike" dirty="0">
                          <a:solidFill>
                            <a:schemeClr val="tx1"/>
                          </a:solidFill>
                          <a:effectLst/>
                        </a:rPr>
                        <a:t>, </a:t>
                      </a:r>
                      <a:r>
                        <a:rPr lang="ru-RU" sz="1100" b="1" strike="sngStrike" dirty="0" err="1">
                          <a:solidFill>
                            <a:schemeClr val="tx1"/>
                          </a:solidFill>
                          <a:effectLst/>
                        </a:rPr>
                        <a:t>электромиограф</a:t>
                      </a:r>
                      <a:r>
                        <a:rPr lang="ru-RU" sz="1100" b="1" strike="sngStrike" dirty="0">
                          <a:solidFill>
                            <a:schemeClr val="tx1"/>
                          </a:solidFill>
                          <a:effectLst/>
                        </a:rPr>
                        <a:t>, спирограф, соответствующие кодам 152710, 232490, 260980, 291870, 291820, 291830, 292080 вида медицинского изделия в соответствии с номенклатурной классификацией медицинских изделий, утвержденной Министерством здравоохранения Российской Федерации</a:t>
                      </a:r>
                      <a:endParaRPr lang="ru-RU" sz="1100" b="1" dirty="0">
                        <a:solidFill>
                          <a:schemeClr val="tx1"/>
                        </a:solidFill>
                        <a:effectLst/>
                      </a:endParaRPr>
                    </a:p>
                    <a:p>
                      <a:pPr>
                        <a:lnSpc>
                          <a:spcPct val="107000"/>
                        </a:lnSpc>
                        <a:spcAft>
                          <a:spcPts val="0"/>
                        </a:spcAft>
                      </a:pPr>
                      <a:r>
                        <a:rPr lang="ru-RU" sz="1100" b="1" u="none" strike="noStrike" dirty="0">
                          <a:solidFill>
                            <a:schemeClr val="tx1"/>
                          </a:solidFill>
                          <a:effectLst/>
                        </a:rPr>
                        <a:t> </a:t>
                      </a:r>
                      <a:endParaRPr lang="ru-RU"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192" marR="36192" marT="0" marB="0">
                    <a:solidFill>
                      <a:srgbClr val="D7E0E8"/>
                    </a:solidFill>
                  </a:tcPr>
                </a:tc>
                <a:tc>
                  <a:txBody>
                    <a:bodyPr/>
                    <a:lstStyle/>
                    <a:p>
                      <a:pPr>
                        <a:lnSpc>
                          <a:spcPct val="107000"/>
                        </a:lnSpc>
                        <a:spcAft>
                          <a:spcPts val="0"/>
                        </a:spcAft>
                      </a:pPr>
                      <a:r>
                        <a:rPr lang="ru-RU" sz="1100" b="1" dirty="0">
                          <a:solidFill>
                            <a:schemeClr val="tx1"/>
                          </a:solidFill>
                          <a:effectLst/>
                        </a:rPr>
                        <a:t>26.60.12.120 </a:t>
                      </a:r>
                    </a:p>
                    <a:p>
                      <a:pPr>
                        <a:lnSpc>
                          <a:spcPct val="107000"/>
                        </a:lnSpc>
                        <a:spcAft>
                          <a:spcPts val="0"/>
                        </a:spcAft>
                      </a:pPr>
                      <a:r>
                        <a:rPr lang="ru-RU" sz="1100" b="1" dirty="0">
                          <a:solidFill>
                            <a:schemeClr val="tx1"/>
                          </a:solidFill>
                          <a:effectLst/>
                        </a:rPr>
                        <a:t>Аппараты для функциональных диагностических исследований или для контроля физиологических параметров, применяемые в медицинских целях, не включенные в другие группировки, соответствующие кодам 145190, 149980, 150000, 150010, 150020, 170280, 218360, 218410, 232490, 249320, 288690, 317710, 345960, 152710, 232490, 260980, 291870, 291820, 291830, 292080 вида медицинского изделия в соответствии с номенклатурной классификацией медицинских изделий, утвержденной Министерством здравоохранения Российской Федерации</a:t>
                      </a:r>
                    </a:p>
                  </a:txBody>
                  <a:tcPr marL="36192" marR="36192" marT="0" marB="0">
                    <a:solidFill>
                      <a:srgbClr val="D7E0E8"/>
                    </a:solidFill>
                  </a:tcPr>
                </a:tc>
                <a:extLst>
                  <a:ext uri="{0D108BD9-81ED-4DB2-BD59-A6C34878D82A}">
                    <a16:rowId xmlns:a16="http://schemas.microsoft.com/office/drawing/2014/main" val="2522720618"/>
                  </a:ext>
                </a:extLst>
              </a:tr>
              <a:tr h="378677">
                <a:tc>
                  <a:txBody>
                    <a:bodyPr/>
                    <a:lstStyle/>
                    <a:p>
                      <a:pPr>
                        <a:lnSpc>
                          <a:spcPct val="107000"/>
                        </a:lnSpc>
                        <a:spcAft>
                          <a:spcPts val="0"/>
                        </a:spcAft>
                      </a:pPr>
                      <a:r>
                        <a:rPr lang="ru-RU" sz="1100" b="1" dirty="0">
                          <a:solidFill>
                            <a:schemeClr val="tx1"/>
                          </a:solidFill>
                          <a:effectLst/>
                        </a:rPr>
                        <a:t>27.40.31 </a:t>
                      </a:r>
                    </a:p>
                    <a:p>
                      <a:pPr>
                        <a:lnSpc>
                          <a:spcPct val="107000"/>
                        </a:lnSpc>
                        <a:spcAft>
                          <a:spcPts val="0"/>
                        </a:spcAft>
                      </a:pPr>
                      <a:r>
                        <a:rPr lang="ru-RU" sz="1100" b="1" strike="sngStrike" dirty="0">
                          <a:solidFill>
                            <a:schemeClr val="tx1"/>
                          </a:solidFill>
                          <a:effectLst/>
                        </a:rPr>
                        <a:t>Люстры-вспышки</a:t>
                      </a:r>
                      <a:r>
                        <a:rPr lang="ru-RU" sz="1100" b="1" dirty="0">
                          <a:solidFill>
                            <a:schemeClr val="tx1"/>
                          </a:solidFill>
                          <a:effectLst/>
                        </a:rPr>
                        <a:t> фотографические, </a:t>
                      </a:r>
                      <a:r>
                        <a:rPr lang="ru-RU" sz="1100" b="1" dirty="0" err="1">
                          <a:solidFill>
                            <a:schemeClr val="tx1"/>
                          </a:solidFill>
                          <a:effectLst/>
                        </a:rPr>
                        <a:t>фотоосветители</a:t>
                      </a:r>
                      <a:r>
                        <a:rPr lang="ru-RU" sz="1100" b="1" dirty="0">
                          <a:solidFill>
                            <a:schemeClr val="tx1"/>
                          </a:solidFill>
                          <a:effectLst/>
                        </a:rPr>
                        <a:t> типа "кубик" и аналогичные изделия</a:t>
                      </a:r>
                      <a:r>
                        <a:rPr lang="ru-RU" sz="1100" b="1" u="none" strike="noStrike" dirty="0">
                          <a:solidFill>
                            <a:schemeClr val="tx1"/>
                          </a:solidFill>
                          <a:effectLst/>
                        </a:rPr>
                        <a:t> </a:t>
                      </a:r>
                      <a:endParaRPr lang="ru-RU"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192" marR="36192" marT="0" marB="0">
                    <a:solidFill>
                      <a:srgbClr val="D7E0E8"/>
                    </a:solidFill>
                  </a:tcPr>
                </a:tc>
                <a:tc>
                  <a:txBody>
                    <a:bodyPr/>
                    <a:lstStyle/>
                    <a:p>
                      <a:pPr>
                        <a:lnSpc>
                          <a:spcPct val="107000"/>
                        </a:lnSpc>
                        <a:spcAft>
                          <a:spcPts val="0"/>
                        </a:spcAft>
                      </a:pPr>
                      <a:r>
                        <a:rPr lang="ru-RU" sz="1100" b="1" dirty="0">
                          <a:solidFill>
                            <a:schemeClr val="tx1"/>
                          </a:solidFill>
                          <a:effectLst/>
                        </a:rPr>
                        <a:t>27.40.31</a:t>
                      </a:r>
                    </a:p>
                    <a:p>
                      <a:pPr>
                        <a:lnSpc>
                          <a:spcPct val="107000"/>
                        </a:lnSpc>
                        <a:spcAft>
                          <a:spcPts val="0"/>
                        </a:spcAft>
                      </a:pPr>
                      <a:r>
                        <a:rPr lang="ru-RU" sz="1100" b="1" u="sng" dirty="0">
                          <a:solidFill>
                            <a:schemeClr val="tx1"/>
                          </a:solidFill>
                          <a:effectLst/>
                        </a:rPr>
                        <a:t>Лампы-вспышки</a:t>
                      </a:r>
                      <a:r>
                        <a:rPr lang="ru-RU" sz="1100" b="1" dirty="0">
                          <a:solidFill>
                            <a:schemeClr val="tx1"/>
                          </a:solidFill>
                          <a:effectLst/>
                        </a:rPr>
                        <a:t> фотографические, </a:t>
                      </a:r>
                      <a:r>
                        <a:rPr lang="ru-RU" sz="1100" b="1" dirty="0" err="1">
                          <a:solidFill>
                            <a:schemeClr val="tx1"/>
                          </a:solidFill>
                          <a:effectLst/>
                        </a:rPr>
                        <a:t>фотоосветители</a:t>
                      </a:r>
                      <a:r>
                        <a:rPr lang="ru-RU" sz="1100" b="1" dirty="0">
                          <a:solidFill>
                            <a:schemeClr val="tx1"/>
                          </a:solidFill>
                          <a:effectLst/>
                        </a:rPr>
                        <a:t> типа "кубик" и аналогичные изделия</a:t>
                      </a:r>
                    </a:p>
                  </a:txBody>
                  <a:tcPr marL="36192" marR="36192" marT="0" marB="0">
                    <a:solidFill>
                      <a:srgbClr val="D7E0E8"/>
                    </a:solidFill>
                  </a:tcPr>
                </a:tc>
                <a:extLst>
                  <a:ext uri="{0D108BD9-81ED-4DB2-BD59-A6C34878D82A}">
                    <a16:rowId xmlns:a16="http://schemas.microsoft.com/office/drawing/2014/main" val="463210614"/>
                  </a:ext>
                </a:extLst>
              </a:tr>
            </a:tbl>
          </a:graphicData>
        </a:graphic>
      </p:graphicFrame>
      <p:sp>
        <p:nvSpPr>
          <p:cNvPr id="5" name="Прямоугольник 4"/>
          <p:cNvSpPr/>
          <p:nvPr/>
        </p:nvSpPr>
        <p:spPr>
          <a:xfrm>
            <a:off x="4415246" y="1753210"/>
            <a:ext cx="984068" cy="310721"/>
          </a:xfrm>
          <a:prstGeom prst="rect">
            <a:avLst/>
          </a:prstGeom>
          <a:solidFill>
            <a:srgbClr val="004065"/>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Было</a:t>
            </a:r>
          </a:p>
        </p:txBody>
      </p:sp>
      <p:sp>
        <p:nvSpPr>
          <p:cNvPr id="8" name="Прямоугольник 7"/>
          <p:cNvSpPr/>
          <p:nvPr/>
        </p:nvSpPr>
        <p:spPr>
          <a:xfrm>
            <a:off x="10324012" y="1741045"/>
            <a:ext cx="984068" cy="310721"/>
          </a:xfrm>
          <a:prstGeom prst="rect">
            <a:avLst/>
          </a:prstGeom>
          <a:solidFill>
            <a:srgbClr val="004065"/>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Стало</a:t>
            </a:r>
          </a:p>
        </p:txBody>
      </p:sp>
    </p:spTree>
    <p:extLst>
      <p:ext uri="{BB962C8B-B14F-4D97-AF65-F5344CB8AC3E}">
        <p14:creationId xmlns:p14="http://schemas.microsoft.com/office/powerpoint/2010/main" val="322474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547" y="409861"/>
            <a:ext cx="1822136" cy="234325"/>
          </a:xfrm>
          <a:prstGeom prst="rect">
            <a:avLst/>
          </a:prstGeom>
        </p:spPr>
      </p:pic>
      <p:sp>
        <p:nvSpPr>
          <p:cNvPr id="5" name="TextBox 4"/>
          <p:cNvSpPr txBox="1"/>
          <p:nvPr/>
        </p:nvSpPr>
        <p:spPr>
          <a:xfrm>
            <a:off x="188615" y="714352"/>
            <a:ext cx="11907590" cy="6463308"/>
          </a:xfrm>
          <a:prstGeom prst="rect">
            <a:avLst/>
          </a:prstGeom>
          <a:noFill/>
        </p:spPr>
        <p:txBody>
          <a:bodyPr wrap="square" rtlCol="0">
            <a:spAutoFit/>
          </a:bodyPr>
          <a:lstStyle/>
          <a:p>
            <a:pPr marL="285750" indent="-285750">
              <a:buFont typeface="Wingdings" panose="05000000000000000000" pitchFamily="2" charset="2"/>
              <a:buChar char="ü"/>
            </a:pPr>
            <a:r>
              <a:rPr lang="ru-RU" sz="1600" dirty="0"/>
              <a:t>Часть 17 статьи 22: Определение идентичности и однородности товаров, работ, услуг для обеспечения государственных и муниципальных нужд, сопоставимости коммерческих и (или) финансовых условий поставок товаров, выполнения работ, оказания услуг </a:t>
            </a:r>
            <a:r>
              <a:rPr lang="ru-RU" sz="1600" b="1" dirty="0"/>
              <a:t>может осуществляться </a:t>
            </a:r>
            <a:r>
              <a:rPr lang="ru-RU" sz="1600" dirty="0"/>
              <a:t>в соответствии с методическими рекомендациями, предусмотренными частью 20 настоящей статьи.</a:t>
            </a:r>
          </a:p>
          <a:p>
            <a:pPr marL="285750" indent="-285750">
              <a:buFont typeface="Wingdings" panose="05000000000000000000" pitchFamily="2" charset="2"/>
              <a:buChar char="ü"/>
            </a:pPr>
            <a:endParaRPr lang="ru-RU" sz="1600" dirty="0"/>
          </a:p>
          <a:p>
            <a:pPr marL="285750" indent="-285750">
              <a:buFont typeface="Wingdings" panose="05000000000000000000" pitchFamily="2" charset="2"/>
              <a:buChar char="ü"/>
            </a:pPr>
            <a:r>
              <a:rPr lang="ru-RU" sz="1600" dirty="0"/>
              <a:t>Увеличение НМЦК при проведении запросов котировок до 10 млн. руб. </a:t>
            </a:r>
            <a:r>
              <a:rPr lang="ru-RU" sz="1600" b="1" dirty="0"/>
              <a:t>При этом: до 31 декабря 2026 года не действуют установленные пунктом 1 части 10 статьи 24 44-ФЗ ограничения размера годового объема закупок, осуществляемых путем проведения электронного запроса котировок (то есть ограничение по СГОЗ не действует – новая часть 75 статьи 112)</a:t>
            </a:r>
          </a:p>
          <a:p>
            <a:pPr marL="285750" indent="-285750">
              <a:buFont typeface="Wingdings" panose="05000000000000000000" pitchFamily="2" charset="2"/>
              <a:buChar char="ü"/>
            </a:pPr>
            <a:endParaRPr lang="ru-RU" sz="1600" dirty="0"/>
          </a:p>
          <a:p>
            <a:pPr marL="285750" indent="-285750">
              <a:buFont typeface="Wingdings" panose="05000000000000000000" pitchFamily="2" charset="2"/>
              <a:buChar char="ü"/>
            </a:pPr>
            <a:r>
              <a:rPr lang="ru-RU" sz="1600" dirty="0"/>
              <a:t>Полностью изменился пункт 1 части 1 статьи 33 (Описание объекта закупки). Теперь его редакция выглядит так:</a:t>
            </a:r>
          </a:p>
          <a:p>
            <a:endParaRPr lang="ru-RU" sz="1400" dirty="0"/>
          </a:p>
          <a:p>
            <a:r>
              <a:rPr lang="ru-RU" sz="1400" dirty="0"/>
              <a:t>1) в описании объекта закупки указываются функциональные, технические и качественные характеристики, эксплуатационные характеристики объекта закупки (при необходимости). В описание объекта закупки не должны включаться требования или указания в отношении товарных знаков, знаков обслуживания, фирменных наименований, патентов, полезных моделей, промышленных образцов, наименование страны происхождения товара, требования к товарам, информации, работам, услугам при условии, что такие требования или указания влекут за собой ограничение количества участников закупки. Допускается использование в описании объекта закупки указания на товарный знак в следующих случаях:</a:t>
            </a:r>
          </a:p>
          <a:p>
            <a:r>
              <a:rPr lang="ru-RU" sz="1400" dirty="0"/>
              <a:t>а) сопровождение такого указания словами «или эквивалент»;</a:t>
            </a:r>
          </a:p>
          <a:p>
            <a:r>
              <a:rPr lang="ru-RU" sz="1400" dirty="0"/>
              <a:t>б) несовместимость товаров, на которых размещаются другие товарные знаки, и необходимость обеспечения взаимодействия таких товаров с товарами, используемыми заказчиком;</a:t>
            </a:r>
          </a:p>
          <a:p>
            <a:r>
              <a:rPr lang="ru-RU" sz="1400" dirty="0"/>
              <a:t>в) осуществление закупки запасных частей и расходных материалов к машинам и оборудованию, используемым заказчиком, в соответствии с технической документацией на указанные машины и оборудование;</a:t>
            </a:r>
          </a:p>
          <a:p>
            <a:r>
              <a:rPr lang="ru-RU" sz="1400" dirty="0"/>
              <a:t>г) осуществление закупки медицинских изделий, специализированных продуктов лечебного питания, необходимых для назначения пациенту по медицинским показаниям (индивидуальная непереносимость, по жизненным показаниям) по решению врачебной комиссии, которое фиксируется в медицинской документации пациента и журнале врачебной комиссии. Перечень указанных медицинских изделий, специализированных продуктов лечебного питания и порядок его формирования утверждаются Правительством Российской Федерации;</a:t>
            </a:r>
          </a:p>
          <a:p>
            <a:pPr marL="285750" indent="-285750">
              <a:buFont typeface="Wingdings" panose="05000000000000000000" pitchFamily="2" charset="2"/>
              <a:buChar char="ü"/>
            </a:pPr>
            <a:endParaRPr lang="ru-RU" sz="1400" dirty="0"/>
          </a:p>
        </p:txBody>
      </p:sp>
    </p:spTree>
    <p:extLst>
      <p:ext uri="{BB962C8B-B14F-4D97-AF65-F5344CB8AC3E}">
        <p14:creationId xmlns:p14="http://schemas.microsoft.com/office/powerpoint/2010/main" val="120696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6909" y="1852474"/>
            <a:ext cx="10635857" cy="4154984"/>
          </a:xfrm>
          <a:prstGeom prst="rect">
            <a:avLst/>
          </a:prstGeom>
          <a:noFill/>
        </p:spPr>
        <p:txBody>
          <a:bodyPr wrap="square" rtlCol="0">
            <a:spAutoFit/>
          </a:bodyPr>
          <a:lstStyle/>
          <a:p>
            <a:r>
              <a:rPr lang="ru-RU" sz="2400" b="1" dirty="0"/>
              <a:t>Постановление Правительства РФ от 30.04.2020 </a:t>
            </a:r>
          </a:p>
          <a:p>
            <a:r>
              <a:rPr lang="ru-RU" sz="2400" b="1" dirty="0"/>
              <a:t>N 616 (ред. от 31.05.2023)</a:t>
            </a:r>
          </a:p>
          <a:p>
            <a:endParaRPr lang="ru-RU" sz="2400" dirty="0"/>
          </a:p>
          <a:p>
            <a:r>
              <a:rPr lang="ru-RU" sz="2400" dirty="0"/>
              <a:t>«Об установлении запрета на допуск промышленных товаров, происходящих из иностранных государств, для целей осуществления закупок для государственных и муниципальных нужд, а также промышленных товаров, происходящих из иностранных государств, работ (услуг), выполняемых (оказываемых) иностранными лицами, для целей осуществления закупок для нужд обороны страны и безопасности государств»</a:t>
            </a:r>
          </a:p>
          <a:p>
            <a:endParaRPr lang="ru-RU" sz="2400" dirty="0"/>
          </a:p>
        </p:txBody>
      </p:sp>
      <p:pic>
        <p:nvPicPr>
          <p:cNvPr id="2" name="Рисунок 1"/>
          <p:cNvPicPr>
            <a:picLocks noChangeAspect="1"/>
          </p:cNvPicPr>
          <p:nvPr/>
        </p:nvPicPr>
        <p:blipFill>
          <a:blip r:embed="rId2"/>
          <a:stretch>
            <a:fillRect/>
          </a:stretch>
        </p:blipFill>
        <p:spPr>
          <a:xfrm>
            <a:off x="606909" y="714963"/>
            <a:ext cx="1816765" cy="237765"/>
          </a:xfrm>
          <a:prstGeom prst="rect">
            <a:avLst/>
          </a:prstGeom>
        </p:spPr>
      </p:pic>
    </p:spTree>
    <p:extLst>
      <p:ext uri="{BB962C8B-B14F-4D97-AF65-F5344CB8AC3E}">
        <p14:creationId xmlns:p14="http://schemas.microsoft.com/office/powerpoint/2010/main" val="359112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5621" y="1556594"/>
            <a:ext cx="7078745" cy="523220"/>
          </a:xfrm>
          <a:prstGeom prst="rect">
            <a:avLst/>
          </a:prstGeom>
          <a:noFill/>
        </p:spPr>
        <p:txBody>
          <a:bodyPr wrap="square" rtlCol="0">
            <a:spAutoFit/>
          </a:bodyPr>
          <a:lstStyle/>
          <a:p>
            <a:r>
              <a:rPr lang="ru-RU" sz="2800" b="1" dirty="0"/>
              <a:t>Что изменилось с 1 марта 2023 года?</a:t>
            </a:r>
          </a:p>
        </p:txBody>
      </p:sp>
      <p:pic>
        <p:nvPicPr>
          <p:cNvPr id="9" name="Рисунок 8"/>
          <p:cNvPicPr>
            <a:picLocks noChangeAspect="1"/>
          </p:cNvPicPr>
          <p:nvPr/>
        </p:nvPicPr>
        <p:blipFill>
          <a:blip r:embed="rId2"/>
          <a:stretch>
            <a:fillRect/>
          </a:stretch>
        </p:blipFill>
        <p:spPr>
          <a:xfrm>
            <a:off x="606909" y="714963"/>
            <a:ext cx="1816765" cy="237765"/>
          </a:xfrm>
          <a:prstGeom prst="rect">
            <a:avLst/>
          </a:prstGeom>
        </p:spPr>
      </p:pic>
      <p:sp>
        <p:nvSpPr>
          <p:cNvPr id="4" name="TextBox 3"/>
          <p:cNvSpPr txBox="1"/>
          <p:nvPr/>
        </p:nvSpPr>
        <p:spPr>
          <a:xfrm>
            <a:off x="445460" y="2585684"/>
            <a:ext cx="11006311" cy="646331"/>
          </a:xfrm>
          <a:prstGeom prst="rect">
            <a:avLst/>
          </a:prstGeom>
          <a:noFill/>
        </p:spPr>
        <p:txBody>
          <a:bodyPr wrap="square" rtlCol="0">
            <a:spAutoFit/>
          </a:bodyPr>
          <a:lstStyle/>
          <a:p>
            <a:r>
              <a:rPr lang="ru-RU" dirty="0"/>
              <a:t>Общее изменение: все специальные режимы, введенные ранее для товаров из ДНР и ЛНР исключены. Товары из данных республик участвуют в закупках как российские товары.</a:t>
            </a:r>
          </a:p>
        </p:txBody>
      </p:sp>
      <p:sp>
        <p:nvSpPr>
          <p:cNvPr id="7" name="TextBox 6"/>
          <p:cNvSpPr txBox="1"/>
          <p:nvPr/>
        </p:nvSpPr>
        <p:spPr>
          <a:xfrm>
            <a:off x="445460" y="3835881"/>
            <a:ext cx="10492505" cy="1754326"/>
          </a:xfrm>
          <a:prstGeom prst="rect">
            <a:avLst/>
          </a:prstGeom>
          <a:noFill/>
        </p:spPr>
        <p:txBody>
          <a:bodyPr wrap="square" rtlCol="0">
            <a:spAutoFit/>
          </a:bodyPr>
          <a:lstStyle/>
          <a:p>
            <a:r>
              <a:rPr lang="ru-RU" dirty="0"/>
              <a:t>Изменены случаи, когда ПП 616 не применяется при осуществлении закупок Федеральной службой безопасности Российской Федерации, Федеральной службой охраны Российской Федерации, Службой внешней разведки Российской Федерации, органами внешней разведки Министерства обороны Российской Федерации, Министерством внутренних дел Российской Федерации, Федеральной службой войск национальной гвардии Российской Федерации и подведомственными им организациями </a:t>
            </a:r>
          </a:p>
        </p:txBody>
      </p:sp>
    </p:spTree>
    <p:extLst>
      <p:ext uri="{BB962C8B-B14F-4D97-AF65-F5344CB8AC3E}">
        <p14:creationId xmlns:p14="http://schemas.microsoft.com/office/powerpoint/2010/main" val="198578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7872" y="1024637"/>
            <a:ext cx="7226791" cy="523220"/>
          </a:xfrm>
          <a:prstGeom prst="rect">
            <a:avLst/>
          </a:prstGeom>
          <a:noFill/>
        </p:spPr>
        <p:txBody>
          <a:bodyPr wrap="square" rtlCol="0">
            <a:spAutoFit/>
          </a:bodyPr>
          <a:lstStyle/>
          <a:p>
            <a:r>
              <a:rPr lang="ru-RU" sz="2800" b="1" dirty="0"/>
              <a:t>Что изменилось с 1 марта 2023 года?</a:t>
            </a:r>
          </a:p>
        </p:txBody>
      </p:sp>
      <p:pic>
        <p:nvPicPr>
          <p:cNvPr id="9" name="Рисунок 8"/>
          <p:cNvPicPr>
            <a:picLocks noChangeAspect="1"/>
          </p:cNvPicPr>
          <p:nvPr/>
        </p:nvPicPr>
        <p:blipFill>
          <a:blip r:embed="rId2"/>
          <a:stretch>
            <a:fillRect/>
          </a:stretch>
        </p:blipFill>
        <p:spPr>
          <a:xfrm>
            <a:off x="606909" y="714963"/>
            <a:ext cx="1816765" cy="237765"/>
          </a:xfrm>
          <a:prstGeom prst="rect">
            <a:avLst/>
          </a:prstGeom>
        </p:spPr>
      </p:pic>
      <p:graphicFrame>
        <p:nvGraphicFramePr>
          <p:cNvPr id="8" name="Таблица 7"/>
          <p:cNvGraphicFramePr>
            <a:graphicFrameLocks noGrp="1"/>
          </p:cNvGraphicFramePr>
          <p:nvPr>
            <p:extLst>
              <p:ext uri="{D42A27DB-BD31-4B8C-83A1-F6EECF244321}">
                <p14:modId xmlns:p14="http://schemas.microsoft.com/office/powerpoint/2010/main" val="1717388216"/>
              </p:ext>
            </p:extLst>
          </p:nvPr>
        </p:nvGraphicFramePr>
        <p:xfrm>
          <a:off x="511114" y="2036151"/>
          <a:ext cx="11062577" cy="4260146"/>
        </p:xfrm>
        <a:graphic>
          <a:graphicData uri="http://schemas.openxmlformats.org/drawingml/2006/table">
            <a:tbl>
              <a:tblPr firstRow="1" firstCol="1" bandRow="1">
                <a:tableStyleId>{5C22544A-7EE6-4342-B048-85BDC9FD1C3A}</a:tableStyleId>
              </a:tblPr>
              <a:tblGrid>
                <a:gridCol w="944992">
                  <a:extLst>
                    <a:ext uri="{9D8B030D-6E8A-4147-A177-3AD203B41FA5}">
                      <a16:colId xmlns:a16="http://schemas.microsoft.com/office/drawing/2014/main" val="3859334075"/>
                    </a:ext>
                  </a:extLst>
                </a:gridCol>
                <a:gridCol w="3516489">
                  <a:extLst>
                    <a:ext uri="{9D8B030D-6E8A-4147-A177-3AD203B41FA5}">
                      <a16:colId xmlns:a16="http://schemas.microsoft.com/office/drawing/2014/main" val="489304112"/>
                    </a:ext>
                  </a:extLst>
                </a:gridCol>
                <a:gridCol w="6601096">
                  <a:extLst>
                    <a:ext uri="{9D8B030D-6E8A-4147-A177-3AD203B41FA5}">
                      <a16:colId xmlns:a16="http://schemas.microsoft.com/office/drawing/2014/main" val="3772028772"/>
                    </a:ext>
                  </a:extLst>
                </a:gridCol>
              </a:tblGrid>
              <a:tr h="4260146">
                <a:tc>
                  <a:txBody>
                    <a:bodyPr/>
                    <a:lstStyle/>
                    <a:p>
                      <a:pPr>
                        <a:lnSpc>
                          <a:spcPct val="107000"/>
                        </a:lnSpc>
                        <a:spcAft>
                          <a:spcPts val="0"/>
                        </a:spcAft>
                      </a:pPr>
                      <a:r>
                        <a:rPr lang="ru-RU" sz="1600" dirty="0">
                          <a:solidFill>
                            <a:schemeClr val="tx1"/>
                          </a:solidFill>
                          <a:effectLst/>
                        </a:rPr>
                        <a:t>Пункт 3 подпункт «б»</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397" marR="62397" marT="0" marB="0">
                    <a:solidFill>
                      <a:srgbClr val="D7E0E8"/>
                    </a:solidFill>
                  </a:tcPr>
                </a:tc>
                <a:tc>
                  <a:txBody>
                    <a:bodyPr/>
                    <a:lstStyle/>
                    <a:p>
                      <a:pPr>
                        <a:lnSpc>
                          <a:spcPct val="107000"/>
                        </a:lnSpc>
                        <a:spcAft>
                          <a:spcPts val="0"/>
                        </a:spcAft>
                      </a:pPr>
                      <a:r>
                        <a:rPr lang="ru-RU" sz="1600" u="sng" dirty="0">
                          <a:solidFill>
                            <a:schemeClr val="tx1"/>
                          </a:solidFill>
                          <a:effectLst/>
                        </a:rPr>
                        <a:t>БЫЛО</a:t>
                      </a:r>
                    </a:p>
                    <a:p>
                      <a:pPr>
                        <a:lnSpc>
                          <a:spcPct val="107000"/>
                        </a:lnSpc>
                        <a:spcAft>
                          <a:spcPts val="0"/>
                        </a:spcAft>
                      </a:pPr>
                      <a:r>
                        <a:rPr lang="ru-RU" sz="1600" dirty="0">
                          <a:solidFill>
                            <a:schemeClr val="tx1"/>
                          </a:solidFill>
                          <a:effectLst/>
                        </a:rPr>
                        <a:t>Установить, что указанные в пунктах 1 и 2 настоящего постановления запреты не применяются в следующих случаях:</a:t>
                      </a:r>
                    </a:p>
                    <a:p>
                      <a:pPr>
                        <a:lnSpc>
                          <a:spcPct val="107000"/>
                        </a:lnSpc>
                        <a:spcAft>
                          <a:spcPts val="0"/>
                        </a:spcAft>
                      </a:pPr>
                      <a:r>
                        <a:rPr lang="ru-RU" sz="1600" dirty="0">
                          <a:solidFill>
                            <a:schemeClr val="tx1"/>
                          </a:solidFill>
                          <a:effectLst/>
                        </a:rPr>
                        <a:t>…</a:t>
                      </a:r>
                    </a:p>
                    <a:p>
                      <a:pPr>
                        <a:lnSpc>
                          <a:spcPct val="107000"/>
                        </a:lnSpc>
                        <a:spcAft>
                          <a:spcPts val="0"/>
                        </a:spcAft>
                      </a:pPr>
                      <a:r>
                        <a:rPr lang="ru-RU" sz="1600" dirty="0">
                          <a:solidFill>
                            <a:schemeClr val="tx1"/>
                          </a:solidFill>
                          <a:effectLst/>
                        </a:rPr>
                        <a:t>б) закупка одной единицы товара, стоимость которой не превышает 300 тыс. рублей, и закупки совокупности таких товаров, суммарная стоимость которых составляет менее 1 млн. рублей (за исключением закупок товаров, указанных в пунктах 19 - 21, 28, 50, 142 и 145 перечня);</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397" marR="62397" marT="0" marB="0">
                    <a:solidFill>
                      <a:schemeClr val="bg1"/>
                    </a:solidFill>
                  </a:tcPr>
                </a:tc>
                <a:tc>
                  <a:txBody>
                    <a:bodyPr/>
                    <a:lstStyle/>
                    <a:p>
                      <a:pPr>
                        <a:lnSpc>
                          <a:spcPct val="107000"/>
                        </a:lnSpc>
                        <a:spcAft>
                          <a:spcPts val="0"/>
                        </a:spcAft>
                      </a:pPr>
                      <a:r>
                        <a:rPr lang="ru-RU" sz="1600" u="sng" dirty="0">
                          <a:solidFill>
                            <a:schemeClr val="bg1"/>
                          </a:solidFill>
                          <a:effectLst/>
                        </a:rPr>
                        <a:t>СТАЛО</a:t>
                      </a:r>
                    </a:p>
                    <a:p>
                      <a:pPr>
                        <a:lnSpc>
                          <a:spcPct val="107000"/>
                        </a:lnSpc>
                        <a:spcAft>
                          <a:spcPts val="0"/>
                        </a:spcAft>
                      </a:pPr>
                      <a:r>
                        <a:rPr lang="ru-RU" sz="1600" dirty="0">
                          <a:solidFill>
                            <a:schemeClr val="bg1"/>
                          </a:solidFill>
                          <a:effectLst/>
                        </a:rPr>
                        <a:t>Установить, что указанные в пунктах 1 и 2 настоящего постановления запреты не применяются в следующих случаях:</a:t>
                      </a:r>
                    </a:p>
                    <a:p>
                      <a:pPr>
                        <a:lnSpc>
                          <a:spcPct val="107000"/>
                        </a:lnSpc>
                        <a:spcAft>
                          <a:spcPts val="0"/>
                        </a:spcAft>
                      </a:pPr>
                      <a:r>
                        <a:rPr lang="ru-RU" sz="1600" dirty="0">
                          <a:solidFill>
                            <a:schemeClr val="bg1"/>
                          </a:solidFill>
                          <a:effectLst/>
                        </a:rPr>
                        <a:t>…</a:t>
                      </a:r>
                    </a:p>
                    <a:p>
                      <a:pPr>
                        <a:lnSpc>
                          <a:spcPct val="107000"/>
                        </a:lnSpc>
                        <a:spcAft>
                          <a:spcPts val="0"/>
                        </a:spcAft>
                      </a:pPr>
                      <a:r>
                        <a:rPr lang="ru-RU" sz="1600" dirty="0">
                          <a:solidFill>
                            <a:schemeClr val="bg1"/>
                          </a:solidFill>
                          <a:effectLst/>
                        </a:rPr>
                        <a:t>б) закупка одной единицы товара, стоимость которой не превышает 300 тыс. рублей, и закупки совокупности таких товаров, суммарная стоимость которых составляет менее 1 млн. рублей (за исключением закупок товаров, указанных в пунктах в пунктах 28, 50, 142, 145 и 147 перечня</a:t>
                      </a:r>
                    </a:p>
                    <a:p>
                      <a:pPr>
                        <a:lnSpc>
                          <a:spcPct val="107000"/>
                        </a:lnSpc>
                        <a:spcAft>
                          <a:spcPts val="0"/>
                        </a:spcAft>
                      </a:pPr>
                      <a:r>
                        <a:rPr lang="ru-RU" sz="1600" dirty="0">
                          <a:solidFill>
                            <a:schemeClr val="bg1"/>
                          </a:solidFill>
                          <a:effectLst/>
                        </a:rPr>
                        <a:t> </a:t>
                      </a:r>
                    </a:p>
                    <a:p>
                      <a:pPr>
                        <a:lnSpc>
                          <a:spcPct val="107000"/>
                        </a:lnSpc>
                        <a:spcAft>
                          <a:spcPts val="0"/>
                        </a:spcAft>
                      </a:pPr>
                      <a:r>
                        <a:rPr lang="ru-RU" sz="1600" dirty="0">
                          <a:solidFill>
                            <a:schemeClr val="bg1"/>
                          </a:solidFill>
                          <a:effectLst/>
                        </a:rPr>
                        <a:t>*т.е. теперь при закупках товаров из пунктов 19-21 перечня (25.73.30 - Инструмент ручной прочий, 25.73.40 - Инструменты рабочие сменные для станков или для ручного инструмента (с механическим приводом или без него), 25.73.60 - Инструмент прочий) запрет не будет устанавливаться, если цена единицы до 300 тыс. руб., а суммарная стоимость менее 1 млн. руб.</a:t>
                      </a:r>
                      <a:endParaRPr lang="ru-RU"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397" marR="62397" marT="0" marB="0">
                    <a:solidFill>
                      <a:srgbClr val="004065"/>
                    </a:solidFill>
                  </a:tcPr>
                </a:tc>
                <a:extLst>
                  <a:ext uri="{0D108BD9-81ED-4DB2-BD59-A6C34878D82A}">
                    <a16:rowId xmlns:a16="http://schemas.microsoft.com/office/drawing/2014/main" val="541742604"/>
                  </a:ext>
                </a:extLst>
              </a:tr>
            </a:tbl>
          </a:graphicData>
        </a:graphic>
      </p:graphicFrame>
    </p:spTree>
    <p:extLst>
      <p:ext uri="{BB962C8B-B14F-4D97-AF65-F5344CB8AC3E}">
        <p14:creationId xmlns:p14="http://schemas.microsoft.com/office/powerpoint/2010/main" val="106248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7872" y="1024637"/>
            <a:ext cx="7427088" cy="523220"/>
          </a:xfrm>
          <a:prstGeom prst="rect">
            <a:avLst/>
          </a:prstGeom>
          <a:noFill/>
        </p:spPr>
        <p:txBody>
          <a:bodyPr wrap="square" rtlCol="0">
            <a:spAutoFit/>
          </a:bodyPr>
          <a:lstStyle/>
          <a:p>
            <a:r>
              <a:rPr lang="ru-RU" sz="2800" b="1" dirty="0"/>
              <a:t>Что изменилось с 1 марта 2023 года?</a:t>
            </a:r>
          </a:p>
        </p:txBody>
      </p:sp>
      <p:pic>
        <p:nvPicPr>
          <p:cNvPr id="9" name="Рисунок 8"/>
          <p:cNvPicPr>
            <a:picLocks noChangeAspect="1"/>
          </p:cNvPicPr>
          <p:nvPr/>
        </p:nvPicPr>
        <p:blipFill>
          <a:blip r:embed="rId2"/>
          <a:stretch>
            <a:fillRect/>
          </a:stretch>
        </p:blipFill>
        <p:spPr>
          <a:xfrm>
            <a:off x="606909" y="714963"/>
            <a:ext cx="1816765" cy="237765"/>
          </a:xfrm>
          <a:prstGeom prst="rect">
            <a:avLst/>
          </a:prstGeom>
        </p:spPr>
      </p:pic>
      <p:graphicFrame>
        <p:nvGraphicFramePr>
          <p:cNvPr id="8" name="Таблица 7"/>
          <p:cNvGraphicFramePr>
            <a:graphicFrameLocks noGrp="1"/>
          </p:cNvGraphicFramePr>
          <p:nvPr>
            <p:extLst>
              <p:ext uri="{D42A27DB-BD31-4B8C-83A1-F6EECF244321}">
                <p14:modId xmlns:p14="http://schemas.microsoft.com/office/powerpoint/2010/main" val="2958099634"/>
              </p:ext>
            </p:extLst>
          </p:nvPr>
        </p:nvGraphicFramePr>
        <p:xfrm>
          <a:off x="606909" y="1870688"/>
          <a:ext cx="11062577" cy="4417124"/>
        </p:xfrm>
        <a:graphic>
          <a:graphicData uri="http://schemas.openxmlformats.org/drawingml/2006/table">
            <a:tbl>
              <a:tblPr firstRow="1" firstCol="1" bandRow="1">
                <a:tableStyleId>{5C22544A-7EE6-4342-B048-85BDC9FD1C3A}</a:tableStyleId>
              </a:tblPr>
              <a:tblGrid>
                <a:gridCol w="944992">
                  <a:extLst>
                    <a:ext uri="{9D8B030D-6E8A-4147-A177-3AD203B41FA5}">
                      <a16:colId xmlns:a16="http://schemas.microsoft.com/office/drawing/2014/main" val="3859334075"/>
                    </a:ext>
                  </a:extLst>
                </a:gridCol>
                <a:gridCol w="3699368">
                  <a:extLst>
                    <a:ext uri="{9D8B030D-6E8A-4147-A177-3AD203B41FA5}">
                      <a16:colId xmlns:a16="http://schemas.microsoft.com/office/drawing/2014/main" val="489304112"/>
                    </a:ext>
                  </a:extLst>
                </a:gridCol>
                <a:gridCol w="6418217">
                  <a:extLst>
                    <a:ext uri="{9D8B030D-6E8A-4147-A177-3AD203B41FA5}">
                      <a16:colId xmlns:a16="http://schemas.microsoft.com/office/drawing/2014/main" val="3772028772"/>
                    </a:ext>
                  </a:extLst>
                </a:gridCol>
              </a:tblGrid>
              <a:tr h="4382065">
                <a:tc>
                  <a:txBody>
                    <a:bodyPr/>
                    <a:lstStyle/>
                    <a:p>
                      <a:pPr>
                        <a:lnSpc>
                          <a:spcPct val="107000"/>
                        </a:lnSpc>
                        <a:spcAft>
                          <a:spcPts val="0"/>
                        </a:spcAft>
                      </a:pPr>
                      <a:r>
                        <a:rPr lang="ru-RU" sz="1600" dirty="0">
                          <a:solidFill>
                            <a:schemeClr val="tx1"/>
                          </a:solidFill>
                          <a:effectLst/>
                          <a:latin typeface="+mn-lt"/>
                          <a:ea typeface="Calibri" panose="020F0502020204030204" pitchFamily="34" charset="0"/>
                          <a:cs typeface="Times New Roman" panose="02020603050405020304" pitchFamily="18" charset="0"/>
                        </a:rPr>
                        <a:t>Пункт 3 подпункт «в»</a:t>
                      </a:r>
                    </a:p>
                  </a:txBody>
                  <a:tcPr marL="68580" marR="68580" marT="0" marB="0">
                    <a:solidFill>
                      <a:srgbClr val="D7E0E8"/>
                    </a:solidFill>
                  </a:tcPr>
                </a:tc>
                <a:tc>
                  <a:txBody>
                    <a:bodyPr/>
                    <a:lstStyle/>
                    <a:p>
                      <a:pPr>
                        <a:lnSpc>
                          <a:spcPct val="107000"/>
                        </a:lnSpc>
                        <a:spcAft>
                          <a:spcPts val="0"/>
                        </a:spcAft>
                      </a:pPr>
                      <a:r>
                        <a:rPr lang="ru-RU" sz="1600" u="sng" dirty="0">
                          <a:solidFill>
                            <a:schemeClr val="tx1"/>
                          </a:solidFill>
                          <a:effectLst/>
                          <a:latin typeface="+mn-lt"/>
                          <a:ea typeface="Times New Roman" panose="02020603050405020304" pitchFamily="18" charset="0"/>
                          <a:cs typeface="Times New Roman" panose="02020603050405020304" pitchFamily="18" charset="0"/>
                        </a:rPr>
                        <a:t>БЫЛО:</a:t>
                      </a:r>
                    </a:p>
                    <a:p>
                      <a:pPr>
                        <a:lnSpc>
                          <a:spcPct val="107000"/>
                        </a:lnSpc>
                        <a:spcAft>
                          <a:spcPts val="0"/>
                        </a:spcAft>
                      </a:pPr>
                      <a:r>
                        <a:rPr lang="ru-RU" sz="1600" dirty="0">
                          <a:solidFill>
                            <a:schemeClr val="tx1"/>
                          </a:solidFill>
                          <a:effectLst/>
                          <a:latin typeface="+mn-lt"/>
                          <a:ea typeface="Times New Roman" panose="02020603050405020304" pitchFamily="18" charset="0"/>
                          <a:cs typeface="Times New Roman" panose="02020603050405020304" pitchFamily="18" charset="0"/>
                        </a:rPr>
                        <a:t>Установить, что указанные в пунктах 1 и 2 настоящего постановления запреты не применяются в следующих случаях:</a:t>
                      </a:r>
                      <a:endParaRPr lang="ru-RU" sz="1600" dirty="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ru-RU" sz="1600" dirty="0">
                          <a:solidFill>
                            <a:schemeClr val="tx1"/>
                          </a:solidFill>
                          <a:effectLst/>
                          <a:latin typeface="+mn-lt"/>
                          <a:ea typeface="Times New Roman" panose="02020603050405020304" pitchFamily="18" charset="0"/>
                          <a:cs typeface="Times New Roman" panose="02020603050405020304" pitchFamily="18" charset="0"/>
                        </a:rPr>
                        <a:t>…</a:t>
                      </a:r>
                      <a:endParaRPr lang="ru-RU" sz="1600" dirty="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ru-RU" sz="1600" dirty="0">
                          <a:solidFill>
                            <a:schemeClr val="tx1"/>
                          </a:solidFill>
                          <a:effectLst/>
                          <a:latin typeface="+mn-lt"/>
                          <a:ea typeface="Times New Roman" panose="02020603050405020304" pitchFamily="18" charset="0"/>
                          <a:cs typeface="Times New Roman" panose="02020603050405020304" pitchFamily="18" charset="0"/>
                        </a:rPr>
                        <a:t>в) необходимость обеспечения взаимодействия товаров с товарами, используемыми заказчиком, ввиду их несовместимости с товарами, имеющими другие товарные знаки (за исключением закупок товаров, указанных в пунктах 40 - 43, 70 - 76, 78 - 86, 94 - 117 и 134 перечня);</a:t>
                      </a:r>
                      <a:endParaRPr lang="ru-RU"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ru-RU" sz="1600" u="sng" dirty="0">
                          <a:solidFill>
                            <a:schemeClr val="bg1"/>
                          </a:solidFill>
                          <a:effectLst/>
                          <a:latin typeface="+mn-lt"/>
                          <a:ea typeface="Times New Roman" panose="02020603050405020304" pitchFamily="18" charset="0"/>
                          <a:cs typeface="Times New Roman" panose="02020603050405020304" pitchFamily="18" charset="0"/>
                        </a:rPr>
                        <a:t>СТАЛО:</a:t>
                      </a:r>
                    </a:p>
                    <a:p>
                      <a:pPr>
                        <a:lnSpc>
                          <a:spcPct val="107000"/>
                        </a:lnSpc>
                        <a:spcAft>
                          <a:spcPts val="0"/>
                        </a:spcAft>
                      </a:pPr>
                      <a:r>
                        <a:rPr lang="ru-RU" sz="1600" dirty="0">
                          <a:solidFill>
                            <a:schemeClr val="bg1"/>
                          </a:solidFill>
                          <a:effectLst/>
                          <a:latin typeface="+mn-lt"/>
                          <a:ea typeface="Times New Roman" panose="02020603050405020304" pitchFamily="18" charset="0"/>
                          <a:cs typeface="Times New Roman" panose="02020603050405020304" pitchFamily="18" charset="0"/>
                        </a:rPr>
                        <a:t>Установить, что указанные в пунктах 1 и 2 настоящего постановления запреты не применяются в следующих случаях:</a:t>
                      </a:r>
                      <a:endParaRPr lang="ru-RU" sz="1600" dirty="0">
                        <a:solidFill>
                          <a:schemeClr val="bg1"/>
                        </a:solidFill>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ru-RU" sz="1600" dirty="0">
                          <a:solidFill>
                            <a:schemeClr val="bg1"/>
                          </a:solidFill>
                          <a:effectLst/>
                          <a:latin typeface="+mn-lt"/>
                          <a:ea typeface="Times New Roman" panose="02020603050405020304" pitchFamily="18" charset="0"/>
                          <a:cs typeface="Times New Roman" panose="02020603050405020304" pitchFamily="18" charset="0"/>
                        </a:rPr>
                        <a:t>…</a:t>
                      </a:r>
                      <a:endParaRPr lang="ru-RU" sz="1600" dirty="0">
                        <a:solidFill>
                          <a:schemeClr val="bg1"/>
                        </a:solidFill>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ru-RU" sz="1600" dirty="0">
                          <a:solidFill>
                            <a:schemeClr val="bg1"/>
                          </a:solidFill>
                          <a:effectLst/>
                          <a:latin typeface="+mn-lt"/>
                          <a:ea typeface="Times New Roman" panose="02020603050405020304" pitchFamily="18" charset="0"/>
                          <a:cs typeface="Times New Roman" panose="02020603050405020304" pitchFamily="18" charset="0"/>
                        </a:rPr>
                        <a:t>в) необходимость обеспечения взаимодействия товаров с товарами, используемыми заказчиком, ввиду их несовместимости с товарами, имеющими другие товарные знаки (за исключением закупок товаров, указанных в пунктах</a:t>
                      </a:r>
                      <a:r>
                        <a:rPr lang="ru-RU" sz="1600" dirty="0">
                          <a:solidFill>
                            <a:schemeClr val="bg1"/>
                          </a:solidFill>
                          <a:effectLst/>
                          <a:latin typeface="+mn-lt"/>
                          <a:ea typeface="Calibri" panose="020F0502020204030204" pitchFamily="34" charset="0"/>
                          <a:cs typeface="Times New Roman" panose="02020603050405020304" pitchFamily="18" charset="0"/>
                        </a:rPr>
                        <a:t> </a:t>
                      </a:r>
                      <a:r>
                        <a:rPr lang="ru-RU" sz="1600" b="1" dirty="0">
                          <a:solidFill>
                            <a:schemeClr val="bg1"/>
                          </a:solidFill>
                          <a:effectLst/>
                          <a:latin typeface="+mn-lt"/>
                          <a:ea typeface="Calibri" panose="020F0502020204030204" pitchFamily="34" charset="0"/>
                          <a:cs typeface="Times New Roman" panose="02020603050405020304" pitchFamily="18" charset="0"/>
                        </a:rPr>
                        <a:t>20, 21</a:t>
                      </a:r>
                      <a:r>
                        <a:rPr lang="ru-RU" sz="1600" dirty="0">
                          <a:solidFill>
                            <a:schemeClr val="bg1"/>
                          </a:solidFill>
                          <a:effectLst/>
                          <a:latin typeface="+mn-lt"/>
                          <a:ea typeface="Calibri" panose="020F0502020204030204" pitchFamily="34" charset="0"/>
                          <a:cs typeface="Times New Roman" panose="02020603050405020304" pitchFamily="18" charset="0"/>
                        </a:rPr>
                        <a:t>, 40 - 43</a:t>
                      </a:r>
                      <a:r>
                        <a:rPr lang="ru-RU" sz="1600" dirty="0">
                          <a:solidFill>
                            <a:schemeClr val="bg1"/>
                          </a:solidFill>
                          <a:effectLst/>
                          <a:latin typeface="+mn-lt"/>
                          <a:ea typeface="Times New Roman" panose="02020603050405020304" pitchFamily="18" charset="0"/>
                          <a:cs typeface="Times New Roman" panose="02020603050405020304" pitchFamily="18" charset="0"/>
                        </a:rPr>
                        <a:t>, 70 - 76, 78 - 86, 94 - 117 и 134 перечня)</a:t>
                      </a:r>
                      <a:endParaRPr lang="ru-RU" sz="1600" dirty="0">
                        <a:solidFill>
                          <a:schemeClr val="bg1"/>
                        </a:solidFill>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ru-RU" sz="1600" dirty="0">
                          <a:solidFill>
                            <a:schemeClr val="bg1"/>
                          </a:solidFill>
                          <a:effectLst/>
                          <a:latin typeface="+mn-lt"/>
                          <a:ea typeface="Times New Roman" panose="02020603050405020304" pitchFamily="18" charset="0"/>
                          <a:cs typeface="Times New Roman" panose="02020603050405020304" pitchFamily="18" charset="0"/>
                        </a:rPr>
                        <a:t> </a:t>
                      </a:r>
                      <a:endParaRPr lang="ru-RU" sz="1600" dirty="0">
                        <a:solidFill>
                          <a:schemeClr val="bg1"/>
                        </a:solidFill>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ru-RU" sz="1600" b="1" dirty="0">
                          <a:solidFill>
                            <a:schemeClr val="bg1"/>
                          </a:solidFill>
                          <a:effectLst/>
                          <a:latin typeface="+mn-lt"/>
                          <a:ea typeface="Times New Roman" panose="02020603050405020304" pitchFamily="18" charset="0"/>
                          <a:cs typeface="Times New Roman" panose="02020603050405020304" pitchFamily="18" charset="0"/>
                        </a:rPr>
                        <a:t>*т.е. не устанавливать запрет по причине «несовместимости» теперь нельзя в отношении товаров по пункту 20 (25.73.40 - Инструменты рабочие сменные для станков или для ручного инструмента (с механическим приводом или без него)) и 21 (25.73.60 - Инструмент прочий)</a:t>
                      </a:r>
                      <a:endParaRPr lang="ru-RU" sz="16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04065"/>
                    </a:solidFill>
                  </a:tcPr>
                </a:tc>
                <a:extLst>
                  <a:ext uri="{0D108BD9-81ED-4DB2-BD59-A6C34878D82A}">
                    <a16:rowId xmlns:a16="http://schemas.microsoft.com/office/drawing/2014/main" val="541742604"/>
                  </a:ext>
                </a:extLst>
              </a:tr>
            </a:tbl>
          </a:graphicData>
        </a:graphic>
      </p:graphicFrame>
    </p:spTree>
    <p:extLst>
      <p:ext uri="{BB962C8B-B14F-4D97-AF65-F5344CB8AC3E}">
        <p14:creationId xmlns:p14="http://schemas.microsoft.com/office/powerpoint/2010/main" val="297676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7872" y="1024637"/>
            <a:ext cx="7200665" cy="523220"/>
          </a:xfrm>
          <a:prstGeom prst="rect">
            <a:avLst/>
          </a:prstGeom>
          <a:noFill/>
        </p:spPr>
        <p:txBody>
          <a:bodyPr wrap="square" rtlCol="0">
            <a:spAutoFit/>
          </a:bodyPr>
          <a:lstStyle/>
          <a:p>
            <a:r>
              <a:rPr lang="ru-RU" sz="2800" b="1" dirty="0"/>
              <a:t>Что изменилось с 1 марта 2023 года?</a:t>
            </a:r>
          </a:p>
        </p:txBody>
      </p:sp>
      <p:pic>
        <p:nvPicPr>
          <p:cNvPr id="9" name="Рисунок 8"/>
          <p:cNvPicPr>
            <a:picLocks noChangeAspect="1"/>
          </p:cNvPicPr>
          <p:nvPr/>
        </p:nvPicPr>
        <p:blipFill>
          <a:blip r:embed="rId2"/>
          <a:stretch>
            <a:fillRect/>
          </a:stretch>
        </p:blipFill>
        <p:spPr>
          <a:xfrm>
            <a:off x="606909" y="714963"/>
            <a:ext cx="1816765" cy="237765"/>
          </a:xfrm>
          <a:prstGeom prst="rect">
            <a:avLst/>
          </a:prstGeom>
        </p:spPr>
      </p:pic>
      <p:sp>
        <p:nvSpPr>
          <p:cNvPr id="3" name="Прямоугольник 2"/>
          <p:cNvSpPr/>
          <p:nvPr/>
        </p:nvSpPr>
        <p:spPr>
          <a:xfrm>
            <a:off x="606909" y="1837509"/>
            <a:ext cx="3825754" cy="940526"/>
          </a:xfrm>
          <a:prstGeom prst="rect">
            <a:avLst/>
          </a:prstGeom>
          <a:solidFill>
            <a:srgbClr val="004065"/>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Исключенные позиции</a:t>
            </a:r>
          </a:p>
          <a:p>
            <a:pPr algn="ctr"/>
            <a:r>
              <a:rPr lang="ru-RU" dirty="0"/>
              <a:t>49, 52, 54, 97, 103, 134</a:t>
            </a:r>
          </a:p>
        </p:txBody>
      </p:sp>
      <p:sp>
        <p:nvSpPr>
          <p:cNvPr id="4" name="TextBox 3"/>
          <p:cNvSpPr txBox="1"/>
          <p:nvPr/>
        </p:nvSpPr>
        <p:spPr>
          <a:xfrm>
            <a:off x="1777872" y="3196046"/>
            <a:ext cx="7977052" cy="2585323"/>
          </a:xfrm>
          <a:prstGeom prst="rect">
            <a:avLst/>
          </a:prstGeom>
          <a:noFill/>
        </p:spPr>
        <p:txBody>
          <a:bodyPr wrap="square" rtlCol="0">
            <a:spAutoFit/>
          </a:bodyPr>
          <a:lstStyle/>
          <a:p>
            <a:r>
              <a:rPr lang="ru-RU" dirty="0"/>
              <a:t>28.22.18.390 - Оборудование подъемно-транспортное и погрузочно-разгрузочное прочее, не включенное в другие группировки</a:t>
            </a:r>
          </a:p>
          <a:p>
            <a:r>
              <a:rPr lang="ru-RU" dirty="0"/>
              <a:t>28.25.11.120 - Машины для сжижения воздуха или прочих газов</a:t>
            </a:r>
          </a:p>
          <a:p>
            <a:r>
              <a:rPr lang="ru-RU" dirty="0"/>
              <a:t>28.25.12.190 - Оборудование для кондиционирования воздуха прочее, не включенное в другие группировки</a:t>
            </a:r>
          </a:p>
          <a:p>
            <a:r>
              <a:rPr lang="ru-RU" dirty="0"/>
              <a:t>29.10.59.120 - </a:t>
            </a:r>
            <a:r>
              <a:rPr lang="ru-RU" dirty="0" err="1"/>
              <a:t>Автолесовозы</a:t>
            </a:r>
            <a:endParaRPr lang="ru-RU" dirty="0"/>
          </a:p>
          <a:p>
            <a:r>
              <a:rPr lang="ru-RU" dirty="0"/>
              <a:t>29.10.59.220 - Средства транспортные для перевозки грузов с использованием прицепа-роспуска</a:t>
            </a:r>
          </a:p>
          <a:p>
            <a:r>
              <a:rPr lang="ru-RU" dirty="0"/>
              <a:t>30.92.10 - Велосипеды двухколесные и прочие, без двигателя</a:t>
            </a:r>
          </a:p>
        </p:txBody>
      </p:sp>
    </p:spTree>
    <p:extLst>
      <p:ext uri="{BB962C8B-B14F-4D97-AF65-F5344CB8AC3E}">
        <p14:creationId xmlns:p14="http://schemas.microsoft.com/office/powerpoint/2010/main" val="293750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7872" y="1024637"/>
            <a:ext cx="7043911" cy="523220"/>
          </a:xfrm>
          <a:prstGeom prst="rect">
            <a:avLst/>
          </a:prstGeom>
          <a:noFill/>
        </p:spPr>
        <p:txBody>
          <a:bodyPr wrap="square" rtlCol="0">
            <a:spAutoFit/>
          </a:bodyPr>
          <a:lstStyle/>
          <a:p>
            <a:r>
              <a:rPr lang="ru-RU" sz="2800" b="1" dirty="0"/>
              <a:t>Что изменилось с 1 марта 2023 года?</a:t>
            </a:r>
          </a:p>
        </p:txBody>
      </p:sp>
      <p:pic>
        <p:nvPicPr>
          <p:cNvPr id="9" name="Рисунок 8"/>
          <p:cNvPicPr>
            <a:picLocks noChangeAspect="1"/>
          </p:cNvPicPr>
          <p:nvPr/>
        </p:nvPicPr>
        <p:blipFill>
          <a:blip r:embed="rId2"/>
          <a:stretch>
            <a:fillRect/>
          </a:stretch>
        </p:blipFill>
        <p:spPr>
          <a:xfrm>
            <a:off x="606909" y="714963"/>
            <a:ext cx="1816765" cy="237765"/>
          </a:xfrm>
          <a:prstGeom prst="rect">
            <a:avLst/>
          </a:prstGeom>
        </p:spPr>
      </p:pic>
      <p:sp>
        <p:nvSpPr>
          <p:cNvPr id="3" name="Прямоугольник 2"/>
          <p:cNvSpPr/>
          <p:nvPr/>
        </p:nvSpPr>
        <p:spPr>
          <a:xfrm>
            <a:off x="510797" y="2000026"/>
            <a:ext cx="3825754" cy="940526"/>
          </a:xfrm>
          <a:prstGeom prst="rect">
            <a:avLst/>
          </a:prstGeom>
          <a:solidFill>
            <a:srgbClr val="004065"/>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Добавленные позиции (новые)</a:t>
            </a:r>
          </a:p>
          <a:p>
            <a:pPr algn="ctr"/>
            <a:r>
              <a:rPr lang="ru-RU" dirty="0"/>
              <a:t>35</a:t>
            </a:r>
            <a:r>
              <a:rPr lang="ru-RU" baseline="30000" dirty="0"/>
              <a:t>1</a:t>
            </a:r>
            <a:r>
              <a:rPr lang="ru-RU" dirty="0"/>
              <a:t>-35</a:t>
            </a:r>
            <a:r>
              <a:rPr lang="ru-RU" baseline="30000" dirty="0"/>
              <a:t>3</a:t>
            </a:r>
            <a:r>
              <a:rPr lang="ru-RU" dirty="0"/>
              <a:t>, 110</a:t>
            </a:r>
            <a:r>
              <a:rPr lang="ru-RU" baseline="30000" dirty="0"/>
              <a:t>1</a:t>
            </a:r>
            <a:r>
              <a:rPr lang="ru-RU" dirty="0"/>
              <a:t>, 110</a:t>
            </a:r>
            <a:r>
              <a:rPr lang="ru-RU" baseline="30000" dirty="0"/>
              <a:t>2</a:t>
            </a:r>
            <a:r>
              <a:rPr lang="ru-RU" dirty="0"/>
              <a:t> , 126</a:t>
            </a:r>
            <a:r>
              <a:rPr lang="ru-RU" baseline="30000" dirty="0"/>
              <a:t>1</a:t>
            </a:r>
            <a:r>
              <a:rPr lang="ru-RU" dirty="0"/>
              <a:t> </a:t>
            </a:r>
          </a:p>
        </p:txBody>
      </p:sp>
      <p:sp>
        <p:nvSpPr>
          <p:cNvPr id="4" name="TextBox 3"/>
          <p:cNvSpPr txBox="1"/>
          <p:nvPr/>
        </p:nvSpPr>
        <p:spPr>
          <a:xfrm>
            <a:off x="2065256" y="3535681"/>
            <a:ext cx="7977052" cy="2308324"/>
          </a:xfrm>
          <a:prstGeom prst="rect">
            <a:avLst/>
          </a:prstGeom>
          <a:noFill/>
        </p:spPr>
        <p:txBody>
          <a:bodyPr wrap="square" rtlCol="0">
            <a:spAutoFit/>
          </a:bodyPr>
          <a:lstStyle/>
          <a:p>
            <a:r>
              <a:rPr lang="ru-RU" dirty="0"/>
              <a:t>28.21.13.119 - Электропечи и камеры промышленные или лабораторные прочие, не включенные в другие группировки</a:t>
            </a:r>
          </a:p>
          <a:p>
            <a:r>
              <a:rPr lang="ru-RU" dirty="0"/>
              <a:t>28.22.11.112 - Тали электрические канатные</a:t>
            </a:r>
          </a:p>
          <a:p>
            <a:r>
              <a:rPr lang="ru-RU" dirty="0"/>
              <a:t>28.22.11.190 - Подъемники, не включенные в другие группировки</a:t>
            </a:r>
          </a:p>
          <a:p>
            <a:r>
              <a:rPr lang="ru-RU" dirty="0"/>
              <a:t>29.10.59.330 – </a:t>
            </a:r>
            <a:r>
              <a:rPr lang="ru-RU" dirty="0" err="1"/>
              <a:t>Снегоболотоходы</a:t>
            </a:r>
            <a:endParaRPr lang="ru-RU" dirty="0"/>
          </a:p>
          <a:p>
            <a:r>
              <a:rPr lang="ru-RU" dirty="0"/>
              <a:t>29.10.59.340 – Вездеходы</a:t>
            </a:r>
          </a:p>
          <a:p>
            <a:r>
              <a:rPr lang="ru-RU" dirty="0"/>
              <a:t>30.12 - Суда прогулочные и спортивные</a:t>
            </a:r>
          </a:p>
          <a:p>
            <a:endParaRPr lang="ru-RU" dirty="0"/>
          </a:p>
        </p:txBody>
      </p:sp>
    </p:spTree>
    <p:extLst>
      <p:ext uri="{BB962C8B-B14F-4D97-AF65-F5344CB8AC3E}">
        <p14:creationId xmlns:p14="http://schemas.microsoft.com/office/powerpoint/2010/main" val="128379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8203" y="1157301"/>
            <a:ext cx="7601260" cy="523220"/>
          </a:xfrm>
          <a:prstGeom prst="rect">
            <a:avLst/>
          </a:prstGeom>
          <a:noFill/>
        </p:spPr>
        <p:txBody>
          <a:bodyPr wrap="square" rtlCol="0">
            <a:spAutoFit/>
          </a:bodyPr>
          <a:lstStyle/>
          <a:p>
            <a:r>
              <a:rPr lang="ru-RU" sz="2800" b="1" dirty="0"/>
              <a:t>Что изменилось с 1 марта 2023 года?</a:t>
            </a:r>
          </a:p>
        </p:txBody>
      </p:sp>
      <p:pic>
        <p:nvPicPr>
          <p:cNvPr id="9" name="Рисунок 8"/>
          <p:cNvPicPr>
            <a:picLocks noChangeAspect="1"/>
          </p:cNvPicPr>
          <p:nvPr/>
        </p:nvPicPr>
        <p:blipFill>
          <a:blip r:embed="rId2"/>
          <a:stretch>
            <a:fillRect/>
          </a:stretch>
        </p:blipFill>
        <p:spPr>
          <a:xfrm>
            <a:off x="606909" y="714963"/>
            <a:ext cx="1816765" cy="237765"/>
          </a:xfrm>
          <a:prstGeom prst="rect">
            <a:avLst/>
          </a:prstGeom>
        </p:spPr>
      </p:pic>
      <p:sp>
        <p:nvSpPr>
          <p:cNvPr id="3" name="Прямоугольник 2"/>
          <p:cNvSpPr/>
          <p:nvPr/>
        </p:nvSpPr>
        <p:spPr>
          <a:xfrm>
            <a:off x="510797" y="2000026"/>
            <a:ext cx="3825754" cy="940526"/>
          </a:xfrm>
          <a:prstGeom prst="rect">
            <a:avLst/>
          </a:prstGeom>
          <a:solidFill>
            <a:srgbClr val="004065"/>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Добавленные позиции (новые)</a:t>
            </a:r>
          </a:p>
          <a:p>
            <a:pPr algn="ctr"/>
            <a:r>
              <a:rPr lang="ru-RU" dirty="0"/>
              <a:t>147</a:t>
            </a:r>
          </a:p>
        </p:txBody>
      </p:sp>
      <p:graphicFrame>
        <p:nvGraphicFramePr>
          <p:cNvPr id="6" name="Таблица 5"/>
          <p:cNvGraphicFramePr>
            <a:graphicFrameLocks noGrp="1"/>
          </p:cNvGraphicFramePr>
          <p:nvPr>
            <p:extLst>
              <p:ext uri="{D42A27DB-BD31-4B8C-83A1-F6EECF244321}">
                <p14:modId xmlns:p14="http://schemas.microsoft.com/office/powerpoint/2010/main" val="1029051867"/>
              </p:ext>
            </p:extLst>
          </p:nvPr>
        </p:nvGraphicFramePr>
        <p:xfrm>
          <a:off x="2082673" y="3344436"/>
          <a:ext cx="8145523" cy="1286828"/>
        </p:xfrm>
        <a:graphic>
          <a:graphicData uri="http://schemas.openxmlformats.org/drawingml/2006/table">
            <a:tbl>
              <a:tblPr firstRow="1" firstCol="1" bandRow="1">
                <a:tableStyleId>{5C22544A-7EE6-4342-B048-85BDC9FD1C3A}</a:tableStyleId>
              </a:tblPr>
              <a:tblGrid>
                <a:gridCol w="2037985">
                  <a:extLst>
                    <a:ext uri="{9D8B030D-6E8A-4147-A177-3AD203B41FA5}">
                      <a16:colId xmlns:a16="http://schemas.microsoft.com/office/drawing/2014/main" val="3163293017"/>
                    </a:ext>
                  </a:extLst>
                </a:gridCol>
                <a:gridCol w="6107538">
                  <a:extLst>
                    <a:ext uri="{9D8B030D-6E8A-4147-A177-3AD203B41FA5}">
                      <a16:colId xmlns:a16="http://schemas.microsoft.com/office/drawing/2014/main" val="3252702848"/>
                    </a:ext>
                  </a:extLst>
                </a:gridCol>
              </a:tblGrid>
              <a:tr h="1251585">
                <a:tc>
                  <a:txBody>
                    <a:bodyPr/>
                    <a:lstStyle/>
                    <a:p>
                      <a:pPr algn="l">
                        <a:lnSpc>
                          <a:spcPct val="107000"/>
                        </a:lnSpc>
                        <a:spcAft>
                          <a:spcPts val="0"/>
                        </a:spcAft>
                      </a:pPr>
                      <a:r>
                        <a:rPr lang="ru-RU" sz="1600" b="0" dirty="0">
                          <a:solidFill>
                            <a:schemeClr val="tx1"/>
                          </a:solidFill>
                          <a:effectLst/>
                        </a:rPr>
                        <a:t>32.50.13.190</a:t>
                      </a:r>
                    </a:p>
                    <a:p>
                      <a:pPr algn="l">
                        <a:lnSpc>
                          <a:spcPct val="107000"/>
                        </a:lnSpc>
                        <a:spcAft>
                          <a:spcPts val="0"/>
                        </a:spcAft>
                      </a:pPr>
                      <a:r>
                        <a:rPr lang="ru-RU" sz="1600" b="0" dirty="0">
                          <a:solidFill>
                            <a:schemeClr val="tx1"/>
                          </a:solidFill>
                          <a:effectLst/>
                        </a:rPr>
                        <a:t>32.50.50.181</a:t>
                      </a:r>
                    </a:p>
                    <a:p>
                      <a:pPr algn="l">
                        <a:lnSpc>
                          <a:spcPct val="107000"/>
                        </a:lnSpc>
                        <a:spcAft>
                          <a:spcPts val="0"/>
                        </a:spcAft>
                      </a:pPr>
                      <a:r>
                        <a:rPr lang="ru-RU" sz="1600" b="0" dirty="0">
                          <a:solidFill>
                            <a:schemeClr val="tx1"/>
                          </a:solidFill>
                          <a:effectLst/>
                        </a:rPr>
                        <a:t>32.50.50.190</a:t>
                      </a:r>
                      <a:endParaRPr lang="ru-RU"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7E0E8"/>
                    </a:solidFill>
                  </a:tcPr>
                </a:tc>
                <a:tc>
                  <a:txBody>
                    <a:bodyPr/>
                    <a:lstStyle/>
                    <a:p>
                      <a:pPr algn="l">
                        <a:lnSpc>
                          <a:spcPct val="107000"/>
                        </a:lnSpc>
                        <a:spcAft>
                          <a:spcPts val="0"/>
                        </a:spcAft>
                      </a:pPr>
                      <a:r>
                        <a:rPr lang="ru-RU" sz="1600" b="0" dirty="0">
                          <a:solidFill>
                            <a:schemeClr val="tx1"/>
                          </a:solidFill>
                          <a:effectLst/>
                        </a:rPr>
                        <a:t>Пробирки вакуумные для взятия образцов крови ИВД, соответствующие кодам вида медицинского изделия в соответствии с номенклатурной классификацией медицинских изделий - 293640; 293630; 293700; 293780; 293540; 293760; 293480; 293400</a:t>
                      </a:r>
                      <a:endParaRPr lang="ru-RU"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7E0E8"/>
                    </a:solidFill>
                  </a:tcPr>
                </a:tc>
                <a:extLst>
                  <a:ext uri="{0D108BD9-81ED-4DB2-BD59-A6C34878D82A}">
                    <a16:rowId xmlns:a16="http://schemas.microsoft.com/office/drawing/2014/main" val="2190788882"/>
                  </a:ext>
                </a:extLst>
              </a:tr>
            </a:tbl>
          </a:graphicData>
        </a:graphic>
      </p:graphicFrame>
      <p:sp>
        <p:nvSpPr>
          <p:cNvPr id="5" name="TextBox 4"/>
          <p:cNvSpPr txBox="1"/>
          <p:nvPr/>
        </p:nvSpPr>
        <p:spPr>
          <a:xfrm>
            <a:off x="510797" y="4822509"/>
            <a:ext cx="8337112" cy="1569660"/>
          </a:xfrm>
          <a:prstGeom prst="rect">
            <a:avLst/>
          </a:prstGeom>
          <a:noFill/>
        </p:spPr>
        <p:txBody>
          <a:bodyPr wrap="square" rtlCol="0">
            <a:spAutoFit/>
          </a:bodyPr>
          <a:lstStyle/>
          <a:p>
            <a:r>
              <a:rPr lang="ru-RU" sz="1600" dirty="0"/>
              <a:t>*При применении настоящего перечня в отношении товара, указанного в пункте 147, следует руководствоваться как кодом в соответствии с Общероссийским классификатором продукции по видам экономической деятельности (ОКПД 2), так и кодом вида медицинского изделия в соответствии с номенклатурной классификацией медицинских изделий, утвержденной приказом Министерства здравоохранения Российской Федерации (НКМИ).</a:t>
            </a:r>
          </a:p>
        </p:txBody>
      </p:sp>
    </p:spTree>
    <p:extLst>
      <p:ext uri="{BB962C8B-B14F-4D97-AF65-F5344CB8AC3E}">
        <p14:creationId xmlns:p14="http://schemas.microsoft.com/office/powerpoint/2010/main" val="172919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9186" y="714963"/>
            <a:ext cx="7601260" cy="523220"/>
          </a:xfrm>
          <a:prstGeom prst="rect">
            <a:avLst/>
          </a:prstGeom>
          <a:solidFill>
            <a:schemeClr val="bg1"/>
          </a:solidFill>
          <a:ln>
            <a:solidFill>
              <a:srgbClr val="004065"/>
            </a:solidFill>
          </a:ln>
          <a:effectLst>
            <a:outerShdw blurRad="50800" dist="38100" dir="2700000" algn="tl" rotWithShape="0">
              <a:prstClr val="black">
                <a:alpha val="40000"/>
              </a:prstClr>
            </a:outerShdw>
          </a:effectLst>
        </p:spPr>
        <p:txBody>
          <a:bodyPr wrap="square" rtlCol="0">
            <a:spAutoFit/>
          </a:bodyPr>
          <a:lstStyle/>
          <a:p>
            <a:r>
              <a:rPr lang="ru-RU" sz="2800" b="1" dirty="0"/>
              <a:t>Что изменилось с 20 апреля 2023 года?</a:t>
            </a:r>
          </a:p>
        </p:txBody>
      </p:sp>
      <p:pic>
        <p:nvPicPr>
          <p:cNvPr id="9" name="Рисунок 8"/>
          <p:cNvPicPr>
            <a:picLocks noChangeAspect="1"/>
          </p:cNvPicPr>
          <p:nvPr/>
        </p:nvPicPr>
        <p:blipFill>
          <a:blip r:embed="rId2"/>
          <a:stretch>
            <a:fillRect/>
          </a:stretch>
        </p:blipFill>
        <p:spPr>
          <a:xfrm>
            <a:off x="606909" y="714963"/>
            <a:ext cx="1816765" cy="237765"/>
          </a:xfrm>
          <a:prstGeom prst="rect">
            <a:avLst/>
          </a:prstGeom>
        </p:spPr>
      </p:pic>
      <p:sp>
        <p:nvSpPr>
          <p:cNvPr id="8" name="Прямоугольник 7"/>
          <p:cNvSpPr/>
          <p:nvPr/>
        </p:nvSpPr>
        <p:spPr>
          <a:xfrm>
            <a:off x="406611" y="4416804"/>
            <a:ext cx="11210623" cy="2441196"/>
          </a:xfrm>
          <a:prstGeom prst="rect">
            <a:avLst/>
          </a:prstGeom>
          <a:solidFill>
            <a:srgbClr val="00406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00" dirty="0"/>
          </a:p>
          <a:p>
            <a:pPr algn="ctr"/>
            <a:endParaRPr lang="ru-RU" sz="1400" dirty="0"/>
          </a:p>
          <a:p>
            <a:pPr algn="ctr"/>
            <a:r>
              <a:rPr lang="ru-RU" sz="1400" dirty="0"/>
              <a:t>26.20.11 - Компьютеры портативные массой не более 10 кг, такие как ноутбуки, планшетные компьютеры, карманные компьютеры, в том числе совмещающие функции мобильного телефонного аппарата, электронные записные книжки и аналогичная компьютерная техника</a:t>
            </a:r>
          </a:p>
          <a:p>
            <a:pPr algn="ctr"/>
            <a:r>
              <a:rPr lang="ru-RU" sz="1400" dirty="0"/>
              <a:t>26.20.13  Машины вычислительные электронные цифровые, содержащие в одном корпусе центральный процессор и устройство ввода и вывода, объединенные или нет для автоматической обработки данных</a:t>
            </a:r>
          </a:p>
          <a:p>
            <a:pPr algn="ctr"/>
            <a:r>
              <a:rPr lang="ru-RU" sz="1400" dirty="0"/>
              <a:t>26.20.14  Машины вычислительные электронные цифровые, поставляемые в виде систем для автоматической обработки данных</a:t>
            </a:r>
          </a:p>
          <a:p>
            <a:pPr algn="ctr"/>
            <a:r>
              <a:rPr lang="ru-RU" sz="1400" dirty="0"/>
              <a:t>26.20.15  Машины вычислительные электронные цифровые прочие, содержащие или не содержащие в одном корпусе одно или два из следующих устройств для автоматической обработки данных: запоминающие устройства, устройства ввода, устройства вывода</a:t>
            </a:r>
          </a:p>
          <a:p>
            <a:pPr algn="ctr"/>
            <a:r>
              <a:rPr lang="ru-RU" sz="1400" dirty="0"/>
              <a:t>26.20.2  Устройства запоминающие и прочие устройства хранения данных</a:t>
            </a:r>
          </a:p>
        </p:txBody>
      </p:sp>
      <p:sp>
        <p:nvSpPr>
          <p:cNvPr id="10" name="Прямоугольник 9"/>
          <p:cNvSpPr/>
          <p:nvPr/>
        </p:nvSpPr>
        <p:spPr>
          <a:xfrm>
            <a:off x="406612" y="1362729"/>
            <a:ext cx="11210622" cy="2858796"/>
          </a:xfrm>
          <a:prstGeom prst="rect">
            <a:avLst/>
          </a:prstGeom>
          <a:solidFill>
            <a:srgbClr val="D7E0E8"/>
          </a:solidFill>
          <a:effectLst>
            <a:outerShdw blurRad="50800" dist="38100" dir="2700000" algn="tl" rotWithShape="0">
              <a:prstClr val="black">
                <a:alpha val="40000"/>
              </a:prstClr>
            </a:outerShdw>
          </a:effectLst>
        </p:spPr>
        <p:txBody>
          <a:bodyPr wrap="square">
            <a:spAutoFit/>
          </a:bodyPr>
          <a:lstStyle/>
          <a:p>
            <a:pPr>
              <a:lnSpc>
                <a:spcPct val="107000"/>
              </a:lnSpc>
              <a:spcAft>
                <a:spcPts val="0"/>
              </a:spcAft>
            </a:pPr>
            <a:endParaRPr lang="ru-RU" sz="1200" dirty="0">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ru-RU" sz="1200" dirty="0">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600" dirty="0">
                <a:latin typeface="Trebuchet MS" panose="020B0603020202020204" pitchFamily="34" charset="0"/>
                <a:ea typeface="Calibri" panose="020F0502020204030204" pitchFamily="34" charset="0"/>
                <a:cs typeface="Times New Roman" panose="02020603050405020304" pitchFamily="18" charset="0"/>
              </a:rPr>
              <a:t>В целях реализации настоящего постановления:</a:t>
            </a:r>
          </a:p>
          <a:p>
            <a:pPr>
              <a:lnSpc>
                <a:spcPct val="107000"/>
              </a:lnSpc>
              <a:spcAft>
                <a:spcPts val="0"/>
              </a:spcAft>
            </a:pPr>
            <a:r>
              <a:rPr lang="ru-RU" sz="1600" dirty="0">
                <a:latin typeface="Trebuchet MS" panose="020B0603020202020204" pitchFamily="34" charset="0"/>
                <a:ea typeface="Calibri" panose="020F0502020204030204" pitchFamily="34" charset="0"/>
                <a:cs typeface="Times New Roman" panose="02020603050405020304" pitchFamily="18" charset="0"/>
              </a:rPr>
              <a:t>а) подтверждением производства продукции на территории Российской Федерации является наличие сведений о такой продукции </a:t>
            </a:r>
            <a:r>
              <a:rPr lang="ru-RU" sz="1600" b="1" dirty="0">
                <a:latin typeface="Trebuchet MS" panose="020B0603020202020204" pitchFamily="34" charset="0"/>
                <a:ea typeface="Calibri" panose="020F0502020204030204" pitchFamily="34" charset="0"/>
                <a:cs typeface="Times New Roman" panose="02020603050405020304" pitchFamily="18" charset="0"/>
              </a:rPr>
              <a:t>в реестре промышленной продукции, произведенной на территории Российской Федерации </a:t>
            </a:r>
            <a:r>
              <a:rPr lang="ru-RU" sz="1600" dirty="0">
                <a:latin typeface="Trebuchet MS" panose="020B0603020202020204" pitchFamily="34" charset="0"/>
                <a:ea typeface="Calibri" panose="020F0502020204030204" pitchFamily="34" charset="0"/>
                <a:cs typeface="Times New Roman" panose="02020603050405020304" pitchFamily="18" charset="0"/>
              </a:rPr>
              <a:t>(далее - реестр российской промышленной продукции), </a:t>
            </a:r>
            <a:r>
              <a:rPr lang="ru-RU" sz="1600" strike="sngStrike" dirty="0">
                <a:latin typeface="Trebuchet MS" panose="020B0603020202020204" pitchFamily="34" charset="0"/>
                <a:ea typeface="Calibri" panose="020F0502020204030204" pitchFamily="34" charset="0"/>
                <a:cs typeface="Times New Roman" panose="02020603050405020304" pitchFamily="18" charset="0"/>
              </a:rPr>
              <a:t>либо в едином реестре российской радиоэлектронной продукции, предусмотренном постановлением Правительства Российской Федерации от 10 июля 2019 г. N 878 "О мерах стимулирования производства радиоэлектронной продукции на территории Российской Федерации при осуществлении закупок товаров, работ, услуг для обеспечения государственных и муниципальных нужд, о внесении изменений в постановление Правительства Российской Федерации от 16 сентября 2016 г. N 925 и признании утратившими силу некоторых актов Правительства Российской Федерации</a:t>
            </a:r>
            <a:r>
              <a:rPr lang="ru-RU" sz="1400" strike="sngStrike" dirty="0">
                <a:latin typeface="Trebuchet MS" panose="020B0603020202020204" pitchFamily="34" charset="0"/>
                <a:ea typeface="Calibri" panose="020F0502020204030204" pitchFamily="34" charset="0"/>
                <a:cs typeface="Times New Roman" panose="02020603050405020304" pitchFamily="18" charset="0"/>
              </a:rPr>
              <a:t>"</a:t>
            </a:r>
            <a:endParaRPr lang="ru-RU" sz="1400"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11" name="Прямоугольник 10"/>
          <p:cNvSpPr/>
          <p:nvPr/>
        </p:nvSpPr>
        <p:spPr>
          <a:xfrm>
            <a:off x="406612" y="1131298"/>
            <a:ext cx="3416451" cy="536107"/>
          </a:xfrm>
          <a:prstGeom prst="rect">
            <a:avLst/>
          </a:prstGeom>
          <a:solidFill>
            <a:srgbClr val="009DDB"/>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Пп. «а» пункта 6</a:t>
            </a:r>
          </a:p>
        </p:txBody>
      </p:sp>
      <p:sp>
        <p:nvSpPr>
          <p:cNvPr id="7" name="Выгнутая вправо стрелка 6"/>
          <p:cNvSpPr/>
          <p:nvPr/>
        </p:nvSpPr>
        <p:spPr>
          <a:xfrm>
            <a:off x="11105606" y="3161212"/>
            <a:ext cx="1058092" cy="1667153"/>
          </a:xfrm>
          <a:prstGeom prst="curvedLeftArrow">
            <a:avLst/>
          </a:prstGeom>
          <a:solidFill>
            <a:schemeClr val="accent1">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Прямоугольник 11"/>
          <p:cNvSpPr/>
          <p:nvPr/>
        </p:nvSpPr>
        <p:spPr>
          <a:xfrm>
            <a:off x="406612" y="4292258"/>
            <a:ext cx="3416451" cy="536107"/>
          </a:xfrm>
          <a:prstGeom prst="rect">
            <a:avLst/>
          </a:prstGeom>
          <a:solidFill>
            <a:srgbClr val="009DDB"/>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Из перечня исключены</a:t>
            </a:r>
          </a:p>
        </p:txBody>
      </p:sp>
    </p:spTree>
    <p:extLst>
      <p:ext uri="{BB962C8B-B14F-4D97-AF65-F5344CB8AC3E}">
        <p14:creationId xmlns:p14="http://schemas.microsoft.com/office/powerpoint/2010/main" val="149795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Блок-схема: процесс 4"/>
          <p:cNvSpPr/>
          <p:nvPr/>
        </p:nvSpPr>
        <p:spPr>
          <a:xfrm>
            <a:off x="6566263" y="4004717"/>
            <a:ext cx="5495108" cy="2727010"/>
          </a:xfrm>
          <a:prstGeom prst="flowChartProcess">
            <a:avLst/>
          </a:prstGeom>
          <a:solidFill>
            <a:srgbClr val="D7E0E8"/>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solidFill>
                <a:schemeClr val="tx1"/>
              </a:solidFill>
            </a:endParaRPr>
          </a:p>
          <a:p>
            <a:pPr algn="ctr"/>
            <a:endParaRPr lang="ru-RU" dirty="0">
              <a:solidFill>
                <a:schemeClr val="tx1"/>
              </a:solidFill>
            </a:endParaRPr>
          </a:p>
          <a:p>
            <a:pPr algn="ctr"/>
            <a:r>
              <a:rPr lang="ru-RU" dirty="0">
                <a:solidFill>
                  <a:schemeClr val="tx1"/>
                </a:solidFill>
              </a:rPr>
              <a:t>Позиция подтверждается и судебными актами. Например, см. Решение АС Краснодарского края по делу №А32-13038/2022 от 25.07.2022 г.</a:t>
            </a:r>
          </a:p>
        </p:txBody>
      </p:sp>
      <p:sp>
        <p:nvSpPr>
          <p:cNvPr id="2" name="TextBox 1"/>
          <p:cNvSpPr txBox="1"/>
          <p:nvPr/>
        </p:nvSpPr>
        <p:spPr>
          <a:xfrm>
            <a:off x="96078" y="1320724"/>
            <a:ext cx="5651579" cy="584775"/>
          </a:xfrm>
          <a:prstGeom prst="rect">
            <a:avLst/>
          </a:prstGeom>
          <a:solidFill>
            <a:srgbClr val="009DDB"/>
          </a:solidFill>
          <a:ln>
            <a:solidFill>
              <a:srgbClr val="009DDB"/>
            </a:solidFill>
          </a:ln>
          <a:effectLst>
            <a:outerShdw blurRad="50800" dist="38100" dir="2700000" algn="tl" rotWithShape="0">
              <a:prstClr val="black">
                <a:alpha val="40000"/>
              </a:prstClr>
            </a:outerShdw>
          </a:effectLst>
        </p:spPr>
        <p:txBody>
          <a:bodyPr wrap="square" rtlCol="0">
            <a:spAutoFit/>
          </a:bodyPr>
          <a:lstStyle/>
          <a:p>
            <a:r>
              <a:rPr lang="ru-RU" sz="3200" b="1" dirty="0">
                <a:solidFill>
                  <a:schemeClr val="bg1"/>
                </a:solidFill>
              </a:rPr>
              <a:t>Случаи неприменения НПА</a:t>
            </a:r>
          </a:p>
        </p:txBody>
      </p:sp>
      <p:sp>
        <p:nvSpPr>
          <p:cNvPr id="7" name="TextBox 6"/>
          <p:cNvSpPr txBox="1"/>
          <p:nvPr/>
        </p:nvSpPr>
        <p:spPr>
          <a:xfrm>
            <a:off x="0" y="2453633"/>
            <a:ext cx="6056811" cy="4278094"/>
          </a:xfrm>
          <a:prstGeom prst="rect">
            <a:avLst/>
          </a:prstGeom>
          <a:noFill/>
        </p:spPr>
        <p:txBody>
          <a:bodyPr wrap="square" rtlCol="0">
            <a:spAutoFit/>
          </a:bodyPr>
          <a:lstStyle/>
          <a:p>
            <a:r>
              <a:rPr lang="ru-RU" sz="1600" dirty="0"/>
              <a:t>а) отсутствие на территории Российской Федерации производства промышленного товара, которое подтверждается:</a:t>
            </a:r>
          </a:p>
          <a:p>
            <a:r>
              <a:rPr lang="ru-RU" sz="1600" dirty="0"/>
              <a:t>в отношении промышленных товаров, предусмотренных перечнем, - наличием разрешения на закупку происходящего из иностранного государства промышленного товара, выдаваемого с использованием государственной информационной системы промышленности в порядке, установленном Министерством промышленности и торговли Российской Федерации либо наличием разрешения на закупку происходящего из иностранного государства промышленного товара, сведения о поставке которого отнесены к государственной тайне, выдаваемого в порядке, установленном Министерством промышленности и торговли Российской Федерации</a:t>
            </a:r>
          </a:p>
          <a:p>
            <a:endParaRPr lang="ru-RU" sz="1600" dirty="0"/>
          </a:p>
          <a:p>
            <a:r>
              <a:rPr lang="ru-RU" sz="1600" dirty="0"/>
              <a:t>Порядок - приказ Минпромторга России от 29.05.2020 N 1755</a:t>
            </a:r>
          </a:p>
        </p:txBody>
      </p:sp>
      <p:sp>
        <p:nvSpPr>
          <p:cNvPr id="3" name="Скругленный прямоугольник 2"/>
          <p:cNvSpPr/>
          <p:nvPr/>
        </p:nvSpPr>
        <p:spPr>
          <a:xfrm>
            <a:off x="6566263" y="533248"/>
            <a:ext cx="5357485" cy="2429691"/>
          </a:xfrm>
          <a:prstGeom prst="roundRect">
            <a:avLst/>
          </a:prstGeom>
          <a:solidFill>
            <a:srgbClr val="004065"/>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bg1"/>
                </a:solidFill>
              </a:rPr>
              <a:t>Письмо Министерства промышленности и торговли РФ и Федеральной антимонопольной службы от 12 августа 2022 г. NN УА-77839/12, ПИ/76184/22 </a:t>
            </a:r>
          </a:p>
          <a:p>
            <a:pPr algn="ctr"/>
            <a:r>
              <a:rPr lang="ru-RU" sz="1200" dirty="0">
                <a:solidFill>
                  <a:schemeClr val="bg1"/>
                </a:solidFill>
              </a:rPr>
              <a:t>«По вопросу применения постановления Правительства Российской Федерации от 30 апреля 2020 г. N 616 «Об установлении запрета на допуск промышленных товаров, происходящих из иностранных государств, для целей осуществления закупок для государственных и муниципальных нужд, а также промышленных товаров, происходящих из иностранных государств, работ (услуг), выполняемых (оказываемых) иностранными лицами, для целей осуществления закупок для нужд обороны страны и безопасности государства» в части описания объекта закупки при наличии разрешения на закупку происходящего из иностранного...</a:t>
            </a:r>
          </a:p>
        </p:txBody>
      </p:sp>
      <p:sp>
        <p:nvSpPr>
          <p:cNvPr id="4" name="Стрелка вниз 3"/>
          <p:cNvSpPr/>
          <p:nvPr/>
        </p:nvSpPr>
        <p:spPr>
          <a:xfrm>
            <a:off x="8575301" y="3069467"/>
            <a:ext cx="1123406" cy="853440"/>
          </a:xfrm>
          <a:prstGeom prst="downArrow">
            <a:avLst/>
          </a:prstGeom>
          <a:solidFill>
            <a:srgbClr val="7E99AA"/>
          </a:solidFill>
          <a:ln>
            <a:solidFill>
              <a:srgbClr val="7E99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6669836" y="4004716"/>
            <a:ext cx="5290459" cy="1811506"/>
          </a:xfrm>
          <a:prstGeom prst="roundRect">
            <a:avLst/>
          </a:prstGeom>
          <a:solidFill>
            <a:srgbClr val="004065"/>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bg1"/>
                </a:solidFill>
              </a:rPr>
              <a:t>… установление заказчиком дополнительных характеристик товара, касающихся функционального назначения или перечня выполняемых функций, области применения, качественных характеристик оборудования </a:t>
            </a:r>
            <a:r>
              <a:rPr lang="ru-RU" sz="1600" b="1" u="sng" dirty="0">
                <a:solidFill>
                  <a:schemeClr val="bg1"/>
                </a:solidFill>
              </a:rPr>
              <a:t>и не содержащихся в разрешении</a:t>
            </a:r>
            <a:r>
              <a:rPr lang="ru-RU" sz="1600" dirty="0">
                <a:solidFill>
                  <a:schemeClr val="bg1"/>
                </a:solidFill>
              </a:rPr>
              <a:t>, не допускается.</a:t>
            </a:r>
          </a:p>
        </p:txBody>
      </p:sp>
      <p:pic>
        <p:nvPicPr>
          <p:cNvPr id="12" name="Рисунок 11"/>
          <p:cNvPicPr>
            <a:picLocks noChangeAspect="1"/>
          </p:cNvPicPr>
          <p:nvPr/>
        </p:nvPicPr>
        <p:blipFill>
          <a:blip r:embed="rId2"/>
          <a:stretch>
            <a:fillRect/>
          </a:stretch>
        </p:blipFill>
        <p:spPr>
          <a:xfrm>
            <a:off x="641742" y="522162"/>
            <a:ext cx="1816765" cy="237765"/>
          </a:xfrm>
          <a:prstGeom prst="rect">
            <a:avLst/>
          </a:prstGeom>
        </p:spPr>
      </p:pic>
    </p:spTree>
    <p:extLst>
      <p:ext uri="{BB962C8B-B14F-4D97-AF65-F5344CB8AC3E}">
        <p14:creationId xmlns:p14="http://schemas.microsoft.com/office/powerpoint/2010/main" val="229383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0124" y="1257136"/>
            <a:ext cx="8541950" cy="461665"/>
          </a:xfrm>
          <a:prstGeom prst="rect">
            <a:avLst/>
          </a:prstGeom>
          <a:solidFill>
            <a:srgbClr val="009DDB"/>
          </a:solidFill>
          <a:effectLst>
            <a:outerShdw blurRad="50800" dist="38100" dir="2700000" algn="tl" rotWithShape="0">
              <a:prstClr val="black">
                <a:alpha val="40000"/>
              </a:prstClr>
            </a:outerShdw>
          </a:effectLst>
        </p:spPr>
        <p:txBody>
          <a:bodyPr wrap="square" rtlCol="0">
            <a:spAutoFit/>
          </a:bodyPr>
          <a:lstStyle/>
          <a:p>
            <a:r>
              <a:rPr lang="ru-RU" sz="2400" b="1" dirty="0">
                <a:solidFill>
                  <a:schemeClr val="bg1"/>
                </a:solidFill>
              </a:rPr>
              <a:t>Обязательные правила при направлении запроса в МПТ</a:t>
            </a:r>
          </a:p>
        </p:txBody>
      </p:sp>
      <p:sp>
        <p:nvSpPr>
          <p:cNvPr id="7" name="TextBox 6"/>
          <p:cNvSpPr txBox="1"/>
          <p:nvPr/>
        </p:nvSpPr>
        <p:spPr>
          <a:xfrm>
            <a:off x="262416" y="2216010"/>
            <a:ext cx="11606208" cy="4278094"/>
          </a:xfrm>
          <a:prstGeom prst="rect">
            <a:avLst/>
          </a:prstGeom>
          <a:noFill/>
        </p:spPr>
        <p:txBody>
          <a:bodyPr wrap="square" rtlCol="0">
            <a:spAutoFit/>
          </a:bodyPr>
          <a:lstStyle/>
          <a:p>
            <a:pPr marL="342900" indent="-342900">
              <a:buAutoNum type="arabicPeriod"/>
            </a:pPr>
            <a:r>
              <a:rPr lang="ru-RU" sz="1600" dirty="0"/>
              <a:t>Не указывать в запросе товарный знак на товар и его производителя;</a:t>
            </a:r>
          </a:p>
          <a:p>
            <a:pPr marL="342900" indent="-342900">
              <a:buAutoNum type="arabicPeriod"/>
            </a:pPr>
            <a:endParaRPr lang="ru-RU" sz="1600" dirty="0"/>
          </a:p>
          <a:p>
            <a:pPr marL="342900" indent="-342900">
              <a:buAutoNum type="arabicPeriod"/>
            </a:pPr>
            <a:r>
              <a:rPr lang="ru-RU" sz="1600" dirty="0"/>
              <a:t>Если при публикации извещения будет применяться код КТРУ – в запросе указывать характеристики согласно соответствующей позиции КТРУ; </a:t>
            </a:r>
          </a:p>
          <a:p>
            <a:pPr marL="342900" indent="-342900">
              <a:buAutoNum type="arabicPeriod"/>
            </a:pPr>
            <a:endParaRPr lang="ru-RU" sz="1600" dirty="0"/>
          </a:p>
          <a:p>
            <a:pPr marL="342900" indent="-342900">
              <a:buAutoNum type="arabicPeriod"/>
            </a:pPr>
            <a:r>
              <a:rPr lang="ru-RU" sz="1600" dirty="0"/>
              <a:t>Если согласно правилам применения каталога допустимо указание дополнительных характеристик – их также прописать в запросе, используя слова «не менее/не более» и т.д., то есть в точном соответствии с будущим описанием объекта закупки;</a:t>
            </a:r>
          </a:p>
          <a:p>
            <a:pPr marL="342900" indent="-342900">
              <a:buAutoNum type="arabicPeriod"/>
            </a:pPr>
            <a:endParaRPr lang="ru-RU" sz="1600" dirty="0"/>
          </a:p>
          <a:p>
            <a:pPr marL="342900" indent="-342900">
              <a:buAutoNum type="arabicPeriod"/>
            </a:pPr>
            <a:r>
              <a:rPr lang="ru-RU" sz="1600" dirty="0"/>
              <a:t>Если согласно правилам применения каталога указание дополнительных характеристик НЕ допустимо – не указывать их и при направлении запроса в МПТ </a:t>
            </a:r>
          </a:p>
          <a:p>
            <a:pPr marL="342900" indent="-342900">
              <a:buAutoNum type="arabicPeriod"/>
            </a:pPr>
            <a:endParaRPr lang="ru-RU" sz="1600" dirty="0"/>
          </a:p>
          <a:p>
            <a:pPr marL="342900" indent="-342900">
              <a:buAutoNum type="arabicPeriod"/>
            </a:pPr>
            <a:r>
              <a:rPr lang="ru-RU" sz="1600" dirty="0"/>
              <a:t>Желательно произвести обоснование НМЦК прежде, чем направлять обращение в МПТ, так как цена фигурирует в заключении</a:t>
            </a:r>
          </a:p>
          <a:p>
            <a:pPr marL="342900" indent="-342900">
              <a:buAutoNum type="arabicPeriod"/>
            </a:pPr>
            <a:endParaRPr lang="ru-RU" sz="1600" dirty="0"/>
          </a:p>
          <a:p>
            <a:pPr marL="342900" indent="-342900">
              <a:buAutoNum type="arabicPeriod"/>
            </a:pPr>
            <a:r>
              <a:rPr lang="ru-RU" sz="1600" dirty="0"/>
              <a:t>Помнить, что наличие разрешения с указанным конкретным производителем не отменяет правил ст.33 Федерального закона №44-ФЗ и запрета на ограничение конкуренции!!!</a:t>
            </a:r>
          </a:p>
        </p:txBody>
      </p:sp>
      <p:pic>
        <p:nvPicPr>
          <p:cNvPr id="12" name="Рисунок 11"/>
          <p:cNvPicPr>
            <a:picLocks noChangeAspect="1"/>
          </p:cNvPicPr>
          <p:nvPr/>
        </p:nvPicPr>
        <p:blipFill>
          <a:blip r:embed="rId2"/>
          <a:stretch>
            <a:fillRect/>
          </a:stretch>
        </p:blipFill>
        <p:spPr>
          <a:xfrm>
            <a:off x="641742" y="522162"/>
            <a:ext cx="1816765" cy="237765"/>
          </a:xfrm>
          <a:prstGeom prst="rect">
            <a:avLst/>
          </a:prstGeom>
        </p:spPr>
      </p:pic>
    </p:spTree>
    <p:extLst>
      <p:ext uri="{BB962C8B-B14F-4D97-AF65-F5344CB8AC3E}">
        <p14:creationId xmlns:p14="http://schemas.microsoft.com/office/powerpoint/2010/main" val="184912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547" y="409861"/>
            <a:ext cx="1822136" cy="234325"/>
          </a:xfrm>
          <a:prstGeom prst="rect">
            <a:avLst/>
          </a:prstGeom>
        </p:spPr>
      </p:pic>
      <p:sp>
        <p:nvSpPr>
          <p:cNvPr id="5" name="TextBox 4"/>
          <p:cNvSpPr txBox="1"/>
          <p:nvPr/>
        </p:nvSpPr>
        <p:spPr>
          <a:xfrm>
            <a:off x="310535" y="1262992"/>
            <a:ext cx="11306699" cy="4462760"/>
          </a:xfrm>
          <a:prstGeom prst="rect">
            <a:avLst/>
          </a:prstGeom>
          <a:noFill/>
        </p:spPr>
        <p:txBody>
          <a:bodyPr wrap="square" rtlCol="0">
            <a:spAutoFit/>
          </a:bodyPr>
          <a:lstStyle/>
          <a:p>
            <a:pPr marL="285750" indent="-285750">
              <a:buFont typeface="Wingdings" panose="05000000000000000000" pitchFamily="2" charset="2"/>
              <a:buChar char="ü"/>
            </a:pPr>
            <a:endParaRPr lang="ru-RU" sz="1600" dirty="0"/>
          </a:p>
          <a:p>
            <a:pPr marL="285750" indent="-285750">
              <a:buFont typeface="Wingdings" panose="05000000000000000000" pitchFamily="2" charset="2"/>
              <a:buChar char="ü"/>
            </a:pPr>
            <a:r>
              <a:rPr lang="ru-RU" dirty="0"/>
              <a:t>Сокращение рассмотрения контрольным органом в сфере закупок обращения о согласовании закупки у единственного поставщика с 10 до 8 рабочих дней</a:t>
            </a:r>
          </a:p>
          <a:p>
            <a:pPr marL="285750" indent="-285750">
              <a:buFont typeface="Wingdings" panose="05000000000000000000" pitchFamily="2" charset="2"/>
              <a:buChar char="ü"/>
            </a:pPr>
            <a:endParaRPr lang="ru-RU" sz="1600" dirty="0"/>
          </a:p>
          <a:p>
            <a:pPr marL="285750" indent="-285750">
              <a:buFont typeface="Wingdings" panose="05000000000000000000" pitchFamily="2" charset="2"/>
              <a:buChar char="ü"/>
            </a:pPr>
            <a:r>
              <a:rPr lang="ru-RU" dirty="0"/>
              <a:t>Откорректирована часть 17.1 статьи 95 44-ФЗ, регламентирующая заключения контракта со «вторым участником» в случае расторжения первоначально заключенного контракта. Ранее предполагалось, что заключить контракт можно в случае расторжения по соглашению сторон, по решению суда или в случае одностороннего отказа, причем если контракт расторгнут в одностороннем порядке заказчиком, то необходимым условием является внесение поставщика (исполнителя, подрядчика) в РНП. Теперь данная часть дополнена следующим положением: либо если по основаниям, установленным Правительством Российской Федерации в соответствии с пунктом 2 части 10 статьи 104 настоящего Федерального закона, принято решение об отказе во включении информации о поставщике (подрядчике, исполнителе), с которым расторгнут контракт, в указанный реестр в связи с тем, что надлежащее исполнение таким поставщиком (подрядчиком, исполнителем) условий контракта оказалось невозможным вследствие обстоятельств непреодолимой силы. Соответственно откорректирован и пункт 2 части 10 статьи 104 44-ФЗ.</a:t>
            </a:r>
          </a:p>
        </p:txBody>
      </p:sp>
    </p:spTree>
    <p:extLst>
      <p:ext uri="{BB962C8B-B14F-4D97-AF65-F5344CB8AC3E}">
        <p14:creationId xmlns:p14="http://schemas.microsoft.com/office/powerpoint/2010/main" val="148171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38262" y="1155261"/>
            <a:ext cx="5639086" cy="584775"/>
          </a:xfrm>
          <a:prstGeom prst="rect">
            <a:avLst/>
          </a:prstGeom>
          <a:solidFill>
            <a:srgbClr val="009DDB"/>
          </a:solidFill>
          <a:effectLst>
            <a:outerShdw blurRad="50800" dist="38100" dir="2700000" algn="tl" rotWithShape="0">
              <a:prstClr val="black">
                <a:alpha val="40000"/>
              </a:prstClr>
            </a:outerShdw>
          </a:effectLst>
        </p:spPr>
        <p:txBody>
          <a:bodyPr wrap="square" rtlCol="0">
            <a:spAutoFit/>
          </a:bodyPr>
          <a:lstStyle/>
          <a:p>
            <a:r>
              <a:rPr lang="ru-RU" sz="3200" b="1" dirty="0">
                <a:solidFill>
                  <a:schemeClr val="bg1"/>
                </a:solidFill>
              </a:rPr>
              <a:t>Случаи неприменения НПА</a:t>
            </a:r>
          </a:p>
        </p:txBody>
      </p:sp>
      <p:sp>
        <p:nvSpPr>
          <p:cNvPr id="3" name="TextBox 2"/>
          <p:cNvSpPr txBox="1"/>
          <p:nvPr/>
        </p:nvSpPr>
        <p:spPr>
          <a:xfrm>
            <a:off x="213359" y="2084433"/>
            <a:ext cx="11569338" cy="2585323"/>
          </a:xfrm>
          <a:prstGeom prst="rect">
            <a:avLst/>
          </a:prstGeom>
          <a:noFill/>
        </p:spPr>
        <p:txBody>
          <a:bodyPr wrap="square" rtlCol="0">
            <a:spAutoFit/>
          </a:bodyPr>
          <a:lstStyle/>
          <a:p>
            <a:r>
              <a:rPr lang="ru-RU" dirty="0"/>
              <a:t>б) закупка одной единицы товара, стоимость которой не превышает 300 тыс. рублей, и закупки совокупности таких товаров, суммарная стоимость которых составляет менее 1 млн. рублей (за исключением закупок товаров, указанных в пунктах 28 (устройства числового программного управления), 50 (инструменты), 142 (Изделия медицинские, в том числе хирургические, прочие, не включенные в другие группировки (только в отношении медицинских масок)), 145 перечня (Средства защиты головы и лица (только в отношении медицинских масок) и 147 (Пробирки вакуумные для взятия образцов крови ИВД, соответствующие кодам вида медицинского изделия в соответствии с номенклатурной классификацией медицинских изделий - 293640; 293630; 293700; 293780; 293540; 293760; 293480; 293400))</a:t>
            </a:r>
          </a:p>
        </p:txBody>
      </p:sp>
      <p:sp>
        <p:nvSpPr>
          <p:cNvPr id="7" name="TextBox 6"/>
          <p:cNvSpPr txBox="1"/>
          <p:nvPr/>
        </p:nvSpPr>
        <p:spPr>
          <a:xfrm>
            <a:off x="1119050" y="4752895"/>
            <a:ext cx="10330543" cy="1938992"/>
          </a:xfrm>
          <a:prstGeom prst="rect">
            <a:avLst/>
          </a:prstGeom>
          <a:noFill/>
        </p:spPr>
        <p:txBody>
          <a:bodyPr wrap="square" rtlCol="0">
            <a:spAutoFit/>
          </a:bodyPr>
          <a:lstStyle/>
          <a:p>
            <a:r>
              <a:rPr lang="ru-RU" sz="1200" dirty="0"/>
              <a:t>*см. информационное письмо Минпромторга России от 08.07.2020 № 47475/12 «О реализации Постановлений Правительства РФ от 30.04.2020 № 616 и № 617»: Под совокупностью товаров применительно к постановлению N 616 следует понимать те товары, которые соответствуют одному коду Общероссийского классификатора продукции по видам экономической деятельности ОК 034-2014 (КПЕС 2008) (далее - ОКПД 2).</a:t>
            </a:r>
          </a:p>
          <a:p>
            <a:r>
              <a:rPr lang="ru-RU" sz="1200" dirty="0"/>
              <a:t>Таким образом, при осуществлении закупки товаров в рамках одного кода ОКПД 2 суммарной стоимостью менее 1 млн. рублей запрет не распространяется в случае, если стоимость каждого товара не превышает 100 тыс. рублей*.</a:t>
            </a:r>
          </a:p>
          <a:p>
            <a:r>
              <a:rPr lang="ru-RU" sz="1200" dirty="0"/>
              <a:t>При этом следует иметь в виду, что если предметом одного контракта являются промышленные товары, включенные в перечень к постановлению N 616 и относящиеся к разным кодам ОКПД 2, то неприменение запрета по основанию, предусмотренному подпунктом "б" пункта 3 постановления N 616, устанавливается к каждому такому товару по отдельности.</a:t>
            </a:r>
          </a:p>
          <a:p>
            <a:endParaRPr lang="ru-RU" sz="1200" dirty="0"/>
          </a:p>
          <a:p>
            <a:r>
              <a:rPr lang="ru-RU" sz="1200" dirty="0"/>
              <a:t>*Письмо было подготовлено по старой редакции ПП 616</a:t>
            </a:r>
          </a:p>
        </p:txBody>
      </p:sp>
      <p:pic>
        <p:nvPicPr>
          <p:cNvPr id="9" name="Рисунок 8"/>
          <p:cNvPicPr>
            <a:picLocks noChangeAspect="1"/>
          </p:cNvPicPr>
          <p:nvPr/>
        </p:nvPicPr>
        <p:blipFill>
          <a:blip r:embed="rId2"/>
          <a:stretch>
            <a:fillRect/>
          </a:stretch>
        </p:blipFill>
        <p:spPr>
          <a:xfrm>
            <a:off x="641742" y="522162"/>
            <a:ext cx="1816765" cy="237765"/>
          </a:xfrm>
          <a:prstGeom prst="rect">
            <a:avLst/>
          </a:prstGeom>
        </p:spPr>
      </p:pic>
    </p:spTree>
    <p:extLst>
      <p:ext uri="{BB962C8B-B14F-4D97-AF65-F5344CB8AC3E}">
        <p14:creationId xmlns:p14="http://schemas.microsoft.com/office/powerpoint/2010/main" val="3818955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1759" y="911421"/>
            <a:ext cx="5752012" cy="584775"/>
          </a:xfrm>
          <a:prstGeom prst="rect">
            <a:avLst/>
          </a:prstGeom>
          <a:solidFill>
            <a:srgbClr val="009DDB"/>
          </a:solidFill>
          <a:effectLst>
            <a:outerShdw blurRad="50800" dist="38100" dir="2700000" algn="tl" rotWithShape="0">
              <a:prstClr val="black">
                <a:alpha val="40000"/>
              </a:prstClr>
            </a:outerShdw>
          </a:effectLst>
        </p:spPr>
        <p:txBody>
          <a:bodyPr wrap="square" rtlCol="0">
            <a:spAutoFit/>
          </a:bodyPr>
          <a:lstStyle/>
          <a:p>
            <a:r>
              <a:rPr lang="ru-RU" sz="3200" b="1" dirty="0">
                <a:solidFill>
                  <a:schemeClr val="bg1"/>
                </a:solidFill>
              </a:rPr>
              <a:t>Случаи неприменения НПА</a:t>
            </a:r>
          </a:p>
        </p:txBody>
      </p:sp>
      <p:sp>
        <p:nvSpPr>
          <p:cNvPr id="3" name="TextBox 2"/>
          <p:cNvSpPr txBox="1"/>
          <p:nvPr/>
        </p:nvSpPr>
        <p:spPr>
          <a:xfrm>
            <a:off x="239485" y="1744172"/>
            <a:ext cx="11811001" cy="830997"/>
          </a:xfrm>
          <a:prstGeom prst="rect">
            <a:avLst/>
          </a:prstGeom>
          <a:noFill/>
        </p:spPr>
        <p:txBody>
          <a:bodyPr wrap="square" rtlCol="0">
            <a:spAutoFit/>
          </a:bodyPr>
          <a:lstStyle/>
          <a:p>
            <a:r>
              <a:rPr lang="ru-RU" sz="1600" dirty="0"/>
              <a:t>в) необходимость обеспечения взаимодействия товаров с товарами, используемыми заказчиком, ввиду их несовместимости с товарами, имеющими другие товарные знаки (за исключением закупок товаров, указанных в пунктах 20, 21, 40 - 43, 70 - 76, 78 - 86, 94 - 117 и 134 перечня)</a:t>
            </a:r>
          </a:p>
        </p:txBody>
      </p:sp>
      <p:sp>
        <p:nvSpPr>
          <p:cNvPr id="5" name="TextBox 4"/>
          <p:cNvSpPr txBox="1"/>
          <p:nvPr/>
        </p:nvSpPr>
        <p:spPr>
          <a:xfrm>
            <a:off x="239485" y="2733852"/>
            <a:ext cx="11691258" cy="1323439"/>
          </a:xfrm>
          <a:prstGeom prst="rect">
            <a:avLst/>
          </a:prstGeom>
          <a:noFill/>
        </p:spPr>
        <p:txBody>
          <a:bodyPr wrap="square" rtlCol="0">
            <a:spAutoFit/>
          </a:bodyPr>
          <a:lstStyle/>
          <a:p>
            <a:r>
              <a:rPr lang="ru-RU" sz="1600" dirty="0"/>
              <a:t>д) закупки, осуществляемые Федеральной службой безопасности Российской Федерации, Федеральной службой охраны Российской Федерации, Службой внешней разведки Российской Федерации, органами внешней разведки Министерства обороны Российской Федерации, Министерством внутренних дел Российской Федерации, Федеральной службой войск национальной гвардии Российской Федерации и подведомственными им организациями (с особенностями)</a:t>
            </a:r>
          </a:p>
        </p:txBody>
      </p:sp>
      <p:sp>
        <p:nvSpPr>
          <p:cNvPr id="6" name="TextBox 5"/>
          <p:cNvSpPr txBox="1"/>
          <p:nvPr/>
        </p:nvSpPr>
        <p:spPr>
          <a:xfrm>
            <a:off x="239485" y="4054897"/>
            <a:ext cx="11691258" cy="2554545"/>
          </a:xfrm>
          <a:prstGeom prst="rect">
            <a:avLst/>
          </a:prstGeom>
          <a:noFill/>
        </p:spPr>
        <p:txBody>
          <a:bodyPr wrap="square" rtlCol="0">
            <a:spAutoFit/>
          </a:bodyPr>
          <a:lstStyle/>
          <a:p>
            <a:r>
              <a:rPr lang="ru-RU" sz="1600" dirty="0"/>
              <a:t>е) закупки товаров Федеральной службой охраны Российской Федерации, осуществляемые в целях реализации мер по осуществлению государственной охраны, а также закупки транспортных средств Министерством внутренних дел Российской Федерации для обеспечения безопасности объектов государственной охраны и проведения оперативно-поисковых мероприятий;</a:t>
            </a:r>
          </a:p>
          <a:p>
            <a:endParaRPr lang="ru-RU" sz="1600" dirty="0"/>
          </a:p>
          <a:p>
            <a:r>
              <a:rPr lang="ru-RU" sz="1600" dirty="0"/>
              <a:t>ж) закупки товаров в целях оказания медицинской помощи в неотложной или экстренной форме либо вследствие аварии, обстоятельств непреодолимой силы, для предупреждения (при введении режима повышенной готовности функционирования органов управления и сил единой государственной системы предупреждения и ликвидации чрезвычайных ситуаций) и (или) ликвидации чрезвычайной ситуации, </a:t>
            </a:r>
            <a:r>
              <a:rPr lang="ru-RU" sz="1600" b="1" dirty="0"/>
              <a:t>в целях проведения специальной военной операции, мобилизационной подготовки, мобилизации.</a:t>
            </a:r>
          </a:p>
        </p:txBody>
      </p:sp>
      <p:pic>
        <p:nvPicPr>
          <p:cNvPr id="9" name="Рисунок 8"/>
          <p:cNvPicPr>
            <a:picLocks noChangeAspect="1"/>
          </p:cNvPicPr>
          <p:nvPr/>
        </p:nvPicPr>
        <p:blipFill>
          <a:blip r:embed="rId2"/>
          <a:stretch>
            <a:fillRect/>
          </a:stretch>
        </p:blipFill>
        <p:spPr>
          <a:xfrm>
            <a:off x="641742" y="522162"/>
            <a:ext cx="1816765" cy="237765"/>
          </a:xfrm>
          <a:prstGeom prst="rect">
            <a:avLst/>
          </a:prstGeom>
        </p:spPr>
      </p:pic>
    </p:spTree>
    <p:extLst>
      <p:ext uri="{BB962C8B-B14F-4D97-AF65-F5344CB8AC3E}">
        <p14:creationId xmlns:p14="http://schemas.microsoft.com/office/powerpoint/2010/main" val="44896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5875" y="1278424"/>
            <a:ext cx="9435737" cy="461665"/>
          </a:xfrm>
          <a:prstGeom prst="rect">
            <a:avLst/>
          </a:prstGeom>
          <a:solidFill>
            <a:srgbClr val="009DDB"/>
          </a:solidFill>
          <a:effectLst>
            <a:outerShdw blurRad="50800" dist="38100" dir="2700000" algn="tl" rotWithShape="0">
              <a:prstClr val="black">
                <a:alpha val="40000"/>
              </a:prstClr>
            </a:outerShdw>
          </a:effectLst>
        </p:spPr>
        <p:txBody>
          <a:bodyPr wrap="square" rtlCol="0">
            <a:spAutoFit/>
          </a:bodyPr>
          <a:lstStyle/>
          <a:p>
            <a:r>
              <a:rPr lang="ru-RU" sz="2400" b="1" dirty="0">
                <a:solidFill>
                  <a:schemeClr val="bg1"/>
                </a:solidFill>
              </a:rPr>
              <a:t>Как подтверждается страна происхождения (пункт 6 ПП 616)</a:t>
            </a:r>
          </a:p>
        </p:txBody>
      </p:sp>
      <p:sp>
        <p:nvSpPr>
          <p:cNvPr id="3" name="TextBox 2"/>
          <p:cNvSpPr txBox="1"/>
          <p:nvPr/>
        </p:nvSpPr>
        <p:spPr>
          <a:xfrm>
            <a:off x="458862" y="2710988"/>
            <a:ext cx="10809514" cy="2585323"/>
          </a:xfrm>
          <a:prstGeom prst="rect">
            <a:avLst/>
          </a:prstGeom>
          <a:noFill/>
        </p:spPr>
        <p:txBody>
          <a:bodyPr wrap="square" rtlCol="0">
            <a:spAutoFit/>
          </a:bodyPr>
          <a:lstStyle/>
          <a:p>
            <a:r>
              <a:rPr lang="ru-RU" dirty="0"/>
              <a:t>а) подтверждением производства продукции на территории РФ является наличие сведений о такой продукции </a:t>
            </a:r>
            <a:r>
              <a:rPr lang="ru-RU" b="1" dirty="0"/>
              <a:t>в реестре промышленной продукции</a:t>
            </a:r>
            <a:r>
              <a:rPr lang="ru-RU" dirty="0"/>
              <a:t>, произведенной на территории Российской Федерации (далее - реестр российской промышленной продукции);</a:t>
            </a:r>
          </a:p>
          <a:p>
            <a:endParaRPr lang="ru-RU" dirty="0"/>
          </a:p>
          <a:p>
            <a:r>
              <a:rPr lang="ru-RU" dirty="0"/>
              <a:t>б) подтверждением производства промышленной продукции на территории государства - члена Евразийского экономического союза является наличие сведений о такой продукции в евразийском реестре промышленных товаров государств - членов Евразийского экономического союза, порядок формирования и ведения которого устанавливается правом Евразийского экономического союза (далее - евразийский реестр промышленных товаров)</a:t>
            </a:r>
          </a:p>
        </p:txBody>
      </p:sp>
      <p:pic>
        <p:nvPicPr>
          <p:cNvPr id="6" name="Рисунок 5"/>
          <p:cNvPicPr>
            <a:picLocks noChangeAspect="1"/>
          </p:cNvPicPr>
          <p:nvPr/>
        </p:nvPicPr>
        <p:blipFill>
          <a:blip r:embed="rId2"/>
          <a:stretch>
            <a:fillRect/>
          </a:stretch>
        </p:blipFill>
        <p:spPr>
          <a:xfrm>
            <a:off x="458862" y="392090"/>
            <a:ext cx="1816765" cy="237765"/>
          </a:xfrm>
          <a:prstGeom prst="rect">
            <a:avLst/>
          </a:prstGeom>
        </p:spPr>
      </p:pic>
    </p:spTree>
    <p:extLst>
      <p:ext uri="{BB962C8B-B14F-4D97-AF65-F5344CB8AC3E}">
        <p14:creationId xmlns:p14="http://schemas.microsoft.com/office/powerpoint/2010/main" val="211326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6545" y="971852"/>
            <a:ext cx="8721351" cy="461665"/>
          </a:xfrm>
          <a:prstGeom prst="rect">
            <a:avLst/>
          </a:prstGeom>
          <a:solidFill>
            <a:srgbClr val="009DDB"/>
          </a:solidFill>
          <a:ln>
            <a:noFill/>
          </a:ln>
          <a:effectLst>
            <a:outerShdw blurRad="50800" dist="38100" dir="2700000" algn="tl" rotWithShape="0">
              <a:prstClr val="black">
                <a:alpha val="40000"/>
              </a:prstClr>
            </a:outerShdw>
          </a:effectLst>
        </p:spPr>
        <p:txBody>
          <a:bodyPr wrap="square" rtlCol="0">
            <a:spAutoFit/>
          </a:bodyPr>
          <a:lstStyle/>
          <a:p>
            <a:r>
              <a:rPr lang="ru-RU" sz="2400" b="1" dirty="0">
                <a:solidFill>
                  <a:schemeClr val="bg1"/>
                </a:solidFill>
              </a:rPr>
              <a:t>Какими документами подтверждается соответствие НПА</a:t>
            </a:r>
          </a:p>
        </p:txBody>
      </p:sp>
      <p:sp>
        <p:nvSpPr>
          <p:cNvPr id="3" name="TextBox 2"/>
          <p:cNvSpPr txBox="1"/>
          <p:nvPr/>
        </p:nvSpPr>
        <p:spPr>
          <a:xfrm>
            <a:off x="280385" y="1491260"/>
            <a:ext cx="11484895" cy="1815882"/>
          </a:xfrm>
          <a:prstGeom prst="rect">
            <a:avLst/>
          </a:prstGeom>
          <a:noFill/>
        </p:spPr>
        <p:txBody>
          <a:bodyPr wrap="square" rtlCol="0">
            <a:spAutoFit/>
          </a:bodyPr>
          <a:lstStyle/>
          <a:p>
            <a:r>
              <a:rPr lang="ru-RU" sz="1600" dirty="0"/>
              <a:t>- в отношении товаров, страной происхождения которых является Российская Федерация, - </a:t>
            </a:r>
            <a:r>
              <a:rPr lang="ru-RU" sz="1600" b="1" dirty="0"/>
              <a:t>номера реестровых записей</a:t>
            </a:r>
            <a:r>
              <a:rPr lang="ru-RU" sz="1600" dirty="0"/>
              <a:t> из реестра российской промышленной продукции, а также </a:t>
            </a:r>
            <a:r>
              <a:rPr lang="ru-RU" sz="1600" b="1" dirty="0"/>
              <a:t>информацию о совокупном количестве баллов</a:t>
            </a:r>
            <a:r>
              <a:rPr lang="ru-RU" sz="1600" dirty="0"/>
              <a:t> за выполнение технологических операций (условий) на территории Российской Федерации, если это предусмотрено постановлением Правительства Российской Федерации от 17 июля 2015 г. N 719 (для продукции, в отношении которой установлены требования о совокупном количестве баллов за выполнение (освоение) на территории Российской Федерации соответствующих операций (условий). </a:t>
            </a:r>
            <a:r>
              <a:rPr lang="ru-RU" sz="1600" b="1" dirty="0"/>
              <a:t>Информация о реестровых записях о товаре и совокупном количестве баллов включается в контракт</a:t>
            </a:r>
          </a:p>
        </p:txBody>
      </p:sp>
      <p:sp>
        <p:nvSpPr>
          <p:cNvPr id="5" name="TextBox 4"/>
          <p:cNvSpPr txBox="1"/>
          <p:nvPr/>
        </p:nvSpPr>
        <p:spPr>
          <a:xfrm>
            <a:off x="280385" y="3422627"/>
            <a:ext cx="10953672" cy="369332"/>
          </a:xfrm>
          <a:prstGeom prst="rect">
            <a:avLst/>
          </a:prstGeom>
          <a:solidFill>
            <a:srgbClr val="D7E0E8"/>
          </a:solidFill>
          <a:effectLst>
            <a:outerShdw blurRad="50800" dist="38100" dir="2700000" algn="tl" rotWithShape="0">
              <a:prstClr val="black">
                <a:alpha val="40000"/>
              </a:prstClr>
            </a:outerShdw>
          </a:effectLst>
        </p:spPr>
        <p:txBody>
          <a:bodyPr wrap="square" rtlCol="0">
            <a:spAutoFit/>
          </a:bodyPr>
          <a:lstStyle/>
          <a:p>
            <a:r>
              <a:rPr lang="ru-RU" dirty="0"/>
              <a:t>Реестр российской промышленной продукции </a:t>
            </a:r>
            <a:r>
              <a:rPr lang="en-US" dirty="0">
                <a:hlinkClick r:id="rId2"/>
              </a:rPr>
              <a:t>https://gisp.gov.ru/pp719v2/pub/prod/</a:t>
            </a:r>
            <a:endParaRPr lang="ru-RU" dirty="0"/>
          </a:p>
        </p:txBody>
      </p:sp>
      <p:pic>
        <p:nvPicPr>
          <p:cNvPr id="9" name="Рисунок 8"/>
          <p:cNvPicPr>
            <a:picLocks noChangeAspect="1"/>
          </p:cNvPicPr>
          <p:nvPr/>
        </p:nvPicPr>
        <p:blipFill>
          <a:blip r:embed="rId3"/>
          <a:stretch>
            <a:fillRect/>
          </a:stretch>
        </p:blipFill>
        <p:spPr>
          <a:xfrm>
            <a:off x="641742" y="522162"/>
            <a:ext cx="1816765" cy="237765"/>
          </a:xfrm>
          <a:prstGeom prst="rect">
            <a:avLst/>
          </a:prstGeom>
        </p:spPr>
      </p:pic>
      <p:sp>
        <p:nvSpPr>
          <p:cNvPr id="4" name="Прямоугольник 3"/>
          <p:cNvSpPr/>
          <p:nvPr/>
        </p:nvSpPr>
        <p:spPr>
          <a:xfrm>
            <a:off x="280385" y="3907444"/>
            <a:ext cx="11615524" cy="2062103"/>
          </a:xfrm>
          <a:prstGeom prst="rect">
            <a:avLst/>
          </a:prstGeom>
        </p:spPr>
        <p:txBody>
          <a:bodyPr wrap="square">
            <a:spAutoFit/>
          </a:bodyPr>
          <a:lstStyle/>
          <a:p>
            <a:r>
              <a:rPr lang="ru-RU" sz="1600" dirty="0"/>
              <a:t>- в отношении товаров, страной происхождения которых является государство - член Евразийского экономического союза, за исключением Российской Федерации, - </a:t>
            </a:r>
            <a:r>
              <a:rPr lang="ru-RU" sz="1600" b="1" dirty="0"/>
              <a:t>номера реестровых записей</a:t>
            </a:r>
            <a:r>
              <a:rPr lang="ru-RU" sz="1600" dirty="0"/>
              <a:t> из евразийского реестра промышленных товаров, а также </a:t>
            </a:r>
            <a:r>
              <a:rPr lang="ru-RU" sz="1600" b="1" dirty="0"/>
              <a:t>информацию о совокупном количестве баллов </a:t>
            </a:r>
            <a:r>
              <a:rPr lang="ru-RU" sz="1600" dirty="0"/>
              <a:t>за выполнение технологических операций (условий) на территории государства - члена Евразийского экономического союза, если это предусмотрено решением Совета Евразийской экономической комиссии от 23 ноября 2020 г. N 105 (для продукции, в отношении которой установлены требования о совокупном количестве баллов за выполнение (освоение) на территории Евразийского экономического союза соответствующих операций (условий). </a:t>
            </a:r>
            <a:r>
              <a:rPr lang="ru-RU" sz="1600" b="1" dirty="0"/>
              <a:t>Информация о реестровых записях о товаре и совокупном количестве баллов включается в контракт.</a:t>
            </a:r>
          </a:p>
        </p:txBody>
      </p:sp>
      <p:sp>
        <p:nvSpPr>
          <p:cNvPr id="7" name="TextBox 6"/>
          <p:cNvSpPr txBox="1"/>
          <p:nvPr/>
        </p:nvSpPr>
        <p:spPr>
          <a:xfrm>
            <a:off x="280385" y="6085032"/>
            <a:ext cx="10953672" cy="369332"/>
          </a:xfrm>
          <a:prstGeom prst="rect">
            <a:avLst/>
          </a:prstGeom>
          <a:solidFill>
            <a:srgbClr val="D7E0E8"/>
          </a:solidFill>
          <a:effectLst>
            <a:outerShdw blurRad="50800" dist="38100" dir="2700000" algn="tl" rotWithShape="0">
              <a:prstClr val="black">
                <a:alpha val="40000"/>
              </a:prstClr>
            </a:outerShdw>
          </a:effectLst>
        </p:spPr>
        <p:txBody>
          <a:bodyPr wrap="square" rtlCol="0">
            <a:spAutoFit/>
          </a:bodyPr>
          <a:lstStyle/>
          <a:p>
            <a:r>
              <a:rPr lang="ru-RU" dirty="0"/>
              <a:t>Евразийский реестр промышленных товаров </a:t>
            </a:r>
            <a:r>
              <a:rPr lang="en-US" dirty="0">
                <a:hlinkClick r:id="rId4"/>
              </a:rPr>
              <a:t>https://erpt.eecommission.org/Goods</a:t>
            </a:r>
            <a:r>
              <a:rPr lang="ru-RU" dirty="0"/>
              <a:t> </a:t>
            </a:r>
          </a:p>
        </p:txBody>
      </p:sp>
    </p:spTree>
    <p:extLst>
      <p:ext uri="{BB962C8B-B14F-4D97-AF65-F5344CB8AC3E}">
        <p14:creationId xmlns:p14="http://schemas.microsoft.com/office/powerpoint/2010/main" val="403365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6681" y="1123050"/>
            <a:ext cx="8721351" cy="1077218"/>
          </a:xfrm>
          <a:prstGeom prst="rect">
            <a:avLst/>
          </a:prstGeom>
          <a:solidFill>
            <a:srgbClr val="009DDB"/>
          </a:solidFill>
          <a:ln>
            <a:solidFill>
              <a:srgbClr val="004065"/>
            </a:solidFill>
          </a:ln>
          <a:effectLst>
            <a:outerShdw blurRad="50800" dist="38100" dir="2700000" algn="tl" rotWithShape="0">
              <a:prstClr val="black">
                <a:alpha val="40000"/>
              </a:prstClr>
            </a:outerShdw>
          </a:effectLst>
        </p:spPr>
        <p:txBody>
          <a:bodyPr wrap="square" rtlCol="0">
            <a:spAutoFit/>
          </a:bodyPr>
          <a:lstStyle/>
          <a:p>
            <a:pPr algn="ctr"/>
            <a:r>
              <a:rPr lang="ru-RU" sz="3200" b="1" dirty="0">
                <a:solidFill>
                  <a:schemeClr val="bg1"/>
                </a:solidFill>
              </a:rPr>
              <a:t>Какими документами подтверждается соответствие НПА</a:t>
            </a:r>
          </a:p>
        </p:txBody>
      </p:sp>
      <p:sp>
        <p:nvSpPr>
          <p:cNvPr id="3" name="TextBox 2"/>
          <p:cNvSpPr txBox="1"/>
          <p:nvPr/>
        </p:nvSpPr>
        <p:spPr>
          <a:xfrm>
            <a:off x="418011" y="2563391"/>
            <a:ext cx="11339124" cy="2308324"/>
          </a:xfrm>
          <a:prstGeom prst="rect">
            <a:avLst/>
          </a:prstGeom>
          <a:noFill/>
        </p:spPr>
        <p:txBody>
          <a:bodyPr wrap="square" rtlCol="0">
            <a:spAutoFit/>
          </a:bodyPr>
          <a:lstStyle/>
          <a:p>
            <a:r>
              <a:rPr lang="ru-RU" dirty="0"/>
              <a:t>В случае представления участником закупки в составе заявки информации из реестра российской промышленной продукции или евразийского реестра промышленных товаров без указания совокупного количества баллов, или с указанием такого совокупного количества баллов, не соответствующего требованиям, установленным для целей осуществления закупок Приостановлением Правительства Российской Федерации от 17 июля 2015 г. N 719 или Решением Совета Евразийской экономической комиссии от 23 ноября 2020 г. N 105 соответственно, такая заявка приравнивается к заявке, в которой содержится предложение о поставке товаров, происходящих из иностранных государств. </a:t>
            </a:r>
          </a:p>
          <a:p>
            <a:endParaRPr lang="ru-RU" b="1" dirty="0"/>
          </a:p>
        </p:txBody>
      </p:sp>
      <p:sp>
        <p:nvSpPr>
          <p:cNvPr id="4" name="Блок-схема: процесс 3"/>
          <p:cNvSpPr/>
          <p:nvPr/>
        </p:nvSpPr>
        <p:spPr>
          <a:xfrm>
            <a:off x="2260155" y="5148714"/>
            <a:ext cx="7358743" cy="879566"/>
          </a:xfrm>
          <a:prstGeom prst="flowChartProcess">
            <a:avLst/>
          </a:prstGeom>
          <a:solidFill>
            <a:srgbClr val="004065"/>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В случае отсутствия баллов заявка подлежит отклонению – см. Решение Арбитражного суда Московского округа по делу № А40-243921/21 от 19.10.2022 г.</a:t>
            </a:r>
          </a:p>
        </p:txBody>
      </p:sp>
      <p:pic>
        <p:nvPicPr>
          <p:cNvPr id="7" name="Рисунок 6"/>
          <p:cNvPicPr>
            <a:picLocks noChangeAspect="1"/>
          </p:cNvPicPr>
          <p:nvPr/>
        </p:nvPicPr>
        <p:blipFill>
          <a:blip r:embed="rId2"/>
          <a:stretch>
            <a:fillRect/>
          </a:stretch>
        </p:blipFill>
        <p:spPr>
          <a:xfrm>
            <a:off x="641742" y="522162"/>
            <a:ext cx="1816765" cy="237765"/>
          </a:xfrm>
          <a:prstGeom prst="rect">
            <a:avLst/>
          </a:prstGeom>
        </p:spPr>
      </p:pic>
    </p:spTree>
    <p:extLst>
      <p:ext uri="{BB962C8B-B14F-4D97-AF65-F5344CB8AC3E}">
        <p14:creationId xmlns:p14="http://schemas.microsoft.com/office/powerpoint/2010/main" val="126520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5390" y="1584604"/>
            <a:ext cx="8721351" cy="461665"/>
          </a:xfrm>
          <a:prstGeom prst="rect">
            <a:avLst/>
          </a:prstGeom>
          <a:solidFill>
            <a:srgbClr val="009DDB"/>
          </a:solidFill>
          <a:effectLst>
            <a:outerShdw blurRad="50800" dist="38100" dir="2700000" algn="tl" rotWithShape="0">
              <a:prstClr val="black">
                <a:alpha val="40000"/>
              </a:prstClr>
            </a:outerShdw>
          </a:effectLst>
        </p:spPr>
        <p:txBody>
          <a:bodyPr wrap="square" rtlCol="0">
            <a:spAutoFit/>
          </a:bodyPr>
          <a:lstStyle/>
          <a:p>
            <a:pPr algn="ctr"/>
            <a:r>
              <a:rPr lang="ru-RU" sz="2400" b="1" dirty="0">
                <a:solidFill>
                  <a:schemeClr val="bg1"/>
                </a:solidFill>
              </a:rPr>
              <a:t>Когда нужно проверять количество баллов?</a:t>
            </a:r>
          </a:p>
        </p:txBody>
      </p:sp>
      <p:sp>
        <p:nvSpPr>
          <p:cNvPr id="3" name="TextBox 2"/>
          <p:cNvSpPr txBox="1"/>
          <p:nvPr/>
        </p:nvSpPr>
        <p:spPr>
          <a:xfrm>
            <a:off x="418011" y="2563391"/>
            <a:ext cx="11339124" cy="2862322"/>
          </a:xfrm>
          <a:prstGeom prst="rect">
            <a:avLst/>
          </a:prstGeom>
          <a:noFill/>
        </p:spPr>
        <p:txBody>
          <a:bodyPr wrap="square" rtlCol="0">
            <a:spAutoFit/>
          </a:bodyPr>
          <a:lstStyle/>
          <a:p>
            <a:pPr marL="285750" indent="-285750">
              <a:buFont typeface="Wingdings" panose="05000000000000000000" pitchFamily="2" charset="2"/>
              <a:buChar char="ü"/>
            </a:pPr>
            <a:r>
              <a:rPr lang="ru-RU" dirty="0"/>
              <a:t>Осуществление закупок продукции автомобилестроения </a:t>
            </a:r>
          </a:p>
          <a:p>
            <a:pPr marL="285750" indent="-285750">
              <a:buFont typeface="Wingdings" panose="05000000000000000000" pitchFamily="2" charset="2"/>
              <a:buChar char="ü"/>
            </a:pPr>
            <a:r>
              <a:rPr lang="ru-RU" dirty="0"/>
              <a:t>Осуществление закупок продукции нефтегазового машиностроения</a:t>
            </a:r>
          </a:p>
          <a:p>
            <a:pPr marL="285750" indent="-285750">
              <a:buFont typeface="Wingdings" panose="05000000000000000000" pitchFamily="2" charset="2"/>
              <a:buChar char="ü"/>
            </a:pPr>
            <a:r>
              <a:rPr lang="ru-RU" dirty="0"/>
              <a:t>Осуществление закупок продукции станкостроительной промышленности, классифицируемой кодом по ОК 034-2014 (КПЕС 2008) 28.4</a:t>
            </a:r>
          </a:p>
          <a:p>
            <a:pPr marL="285750" indent="-285750">
              <a:buFont typeface="Wingdings" panose="05000000000000000000" pitchFamily="2" charset="2"/>
              <a:buChar char="ü"/>
            </a:pPr>
            <a:r>
              <a:rPr lang="ru-RU" dirty="0"/>
              <a:t>Осуществление закупок продукции тяжелого машиностроения, классифицируемой кодами по ОК 034-2014 (КПЕС 2008) 28.22.14.110, 28.22.14.121, 28.22.14.122, 28.22.14.123, 28.22.14.125, 28.22.14.126, 28.22.14.129, 28.22.14.140, 28.22.14.152, 28.22.14.160</a:t>
            </a:r>
          </a:p>
          <a:p>
            <a:pPr marL="285750" indent="-285750">
              <a:buFont typeface="Wingdings" panose="05000000000000000000" pitchFamily="2" charset="2"/>
              <a:buChar char="ü"/>
            </a:pPr>
            <a:r>
              <a:rPr lang="ru-RU" dirty="0"/>
              <a:t>Осуществление закупок продукции индустрии учебного оборудования и средств обучения и воспитания, классифицируемой кодами по ОК 034-2014 (КПЕС 2008) из 32.99.53.110, из 32.99.53.120, из 32.99.53.130, из 32.99.53.190</a:t>
            </a:r>
          </a:p>
        </p:txBody>
      </p:sp>
      <p:pic>
        <p:nvPicPr>
          <p:cNvPr id="7" name="Рисунок 6"/>
          <p:cNvPicPr>
            <a:picLocks noChangeAspect="1"/>
          </p:cNvPicPr>
          <p:nvPr/>
        </p:nvPicPr>
        <p:blipFill>
          <a:blip r:embed="rId2"/>
          <a:stretch>
            <a:fillRect/>
          </a:stretch>
        </p:blipFill>
        <p:spPr>
          <a:xfrm>
            <a:off x="641742" y="522162"/>
            <a:ext cx="1816765" cy="237765"/>
          </a:xfrm>
          <a:prstGeom prst="rect">
            <a:avLst/>
          </a:prstGeom>
        </p:spPr>
      </p:pic>
      <p:sp>
        <p:nvSpPr>
          <p:cNvPr id="6" name="Блок-схема: процесс 5"/>
          <p:cNvSpPr/>
          <p:nvPr/>
        </p:nvSpPr>
        <p:spPr>
          <a:xfrm>
            <a:off x="2164360" y="5706063"/>
            <a:ext cx="7358743" cy="879566"/>
          </a:xfrm>
          <a:prstGeom prst="flowChartProcess">
            <a:avLst/>
          </a:prstGeom>
          <a:solidFill>
            <a:srgbClr val="00406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См. Письмо </a:t>
            </a:r>
            <a:r>
              <a:rPr lang="ru-RU" dirty="0" err="1"/>
              <a:t>Минпромторга</a:t>
            </a:r>
            <a:r>
              <a:rPr lang="ru-RU"/>
              <a:t> №104968/11 </a:t>
            </a:r>
            <a:r>
              <a:rPr lang="ru-RU" dirty="0"/>
              <a:t>от 18.10.2022</a:t>
            </a:r>
          </a:p>
        </p:txBody>
      </p:sp>
    </p:spTree>
    <p:extLst>
      <p:ext uri="{BB962C8B-B14F-4D97-AF65-F5344CB8AC3E}">
        <p14:creationId xmlns:p14="http://schemas.microsoft.com/office/powerpoint/2010/main" val="253064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09949" y="1405911"/>
            <a:ext cx="6096000" cy="1077218"/>
          </a:xfrm>
          <a:prstGeom prst="rect">
            <a:avLst/>
          </a:prstGeom>
          <a:solidFill>
            <a:srgbClr val="004065"/>
          </a:solidFill>
          <a:ln>
            <a:solidFill>
              <a:srgbClr val="004065"/>
            </a:solidFill>
          </a:ln>
          <a:effectLst>
            <a:outerShdw blurRad="50800" dist="38100" dir="2700000" algn="tl" rotWithShape="0">
              <a:prstClr val="black">
                <a:alpha val="40000"/>
              </a:prstClr>
            </a:outerShdw>
          </a:effectLst>
        </p:spPr>
        <p:txBody>
          <a:bodyPr>
            <a:spAutoFit/>
          </a:bodyPr>
          <a:lstStyle/>
          <a:p>
            <a:pPr algn="ctr"/>
            <a:r>
              <a:rPr lang="ru-RU" sz="3200" b="1" dirty="0">
                <a:solidFill>
                  <a:schemeClr val="bg1"/>
                </a:solidFill>
              </a:rPr>
              <a:t>Как применение НПА влияет на исполнение контракта </a:t>
            </a:r>
          </a:p>
        </p:txBody>
      </p:sp>
      <p:sp>
        <p:nvSpPr>
          <p:cNvPr id="5" name="TextBox 4"/>
          <p:cNvSpPr txBox="1"/>
          <p:nvPr/>
        </p:nvSpPr>
        <p:spPr>
          <a:xfrm>
            <a:off x="405916" y="3317967"/>
            <a:ext cx="10410130" cy="2246769"/>
          </a:xfrm>
          <a:prstGeom prst="rect">
            <a:avLst/>
          </a:prstGeom>
          <a:noFill/>
        </p:spPr>
        <p:txBody>
          <a:bodyPr wrap="square" rtlCol="0">
            <a:spAutoFit/>
          </a:bodyPr>
          <a:lstStyle/>
          <a:p>
            <a:pPr algn="ctr"/>
            <a:r>
              <a:rPr lang="ru-RU" sz="2800" dirty="0"/>
              <a:t>При исполнении контракта замена промышленных товаров, указанных в перечне, на промышленные товары, происходящие из иностранного государства (за исключением государств - членов Евразийского экономического союза), не допускается.</a:t>
            </a:r>
          </a:p>
        </p:txBody>
      </p:sp>
      <p:pic>
        <p:nvPicPr>
          <p:cNvPr id="6" name="Рисунок 5"/>
          <p:cNvPicPr>
            <a:picLocks noChangeAspect="1"/>
          </p:cNvPicPr>
          <p:nvPr/>
        </p:nvPicPr>
        <p:blipFill>
          <a:blip r:embed="rId2"/>
          <a:stretch>
            <a:fillRect/>
          </a:stretch>
        </p:blipFill>
        <p:spPr>
          <a:xfrm>
            <a:off x="641742" y="522162"/>
            <a:ext cx="1816765" cy="237765"/>
          </a:xfrm>
          <a:prstGeom prst="rect">
            <a:avLst/>
          </a:prstGeom>
        </p:spPr>
      </p:pic>
    </p:spTree>
    <p:extLst>
      <p:ext uri="{BB962C8B-B14F-4D97-AF65-F5344CB8AC3E}">
        <p14:creationId xmlns:p14="http://schemas.microsoft.com/office/powerpoint/2010/main" val="57802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963092" y="1583281"/>
            <a:ext cx="4987833" cy="584775"/>
          </a:xfrm>
          <a:prstGeom prst="rect">
            <a:avLst/>
          </a:prstGeom>
          <a:solidFill>
            <a:srgbClr val="009DDB"/>
          </a:solidFill>
          <a:effectLst>
            <a:outerShdw blurRad="50800" dist="38100" dir="2700000" algn="tl" rotWithShape="0">
              <a:prstClr val="black">
                <a:alpha val="40000"/>
              </a:prstClr>
            </a:outerShdw>
          </a:effectLst>
        </p:spPr>
        <p:txBody>
          <a:bodyPr wrap="square">
            <a:spAutoFit/>
          </a:bodyPr>
          <a:lstStyle/>
          <a:p>
            <a:r>
              <a:rPr lang="ru-RU" sz="3200" b="1" dirty="0">
                <a:solidFill>
                  <a:schemeClr val="bg1"/>
                </a:solidFill>
              </a:rPr>
              <a:t>Чек-лист по контракту</a:t>
            </a:r>
          </a:p>
        </p:txBody>
      </p:sp>
      <p:sp>
        <p:nvSpPr>
          <p:cNvPr id="5" name="TextBox 4"/>
          <p:cNvSpPr txBox="1"/>
          <p:nvPr/>
        </p:nvSpPr>
        <p:spPr>
          <a:xfrm>
            <a:off x="228601" y="2744546"/>
            <a:ext cx="10953205" cy="4216539"/>
          </a:xfrm>
          <a:prstGeom prst="rect">
            <a:avLst/>
          </a:prstGeom>
          <a:noFill/>
        </p:spPr>
        <p:txBody>
          <a:bodyPr wrap="square" rtlCol="0">
            <a:spAutoFit/>
          </a:bodyPr>
          <a:lstStyle/>
          <a:p>
            <a:pPr marL="457200" indent="-457200">
              <a:buFont typeface="Wingdings" panose="05000000000000000000" pitchFamily="2" charset="2"/>
              <a:buChar char="ü"/>
            </a:pPr>
            <a:r>
              <a:rPr lang="ru-RU" sz="2400" dirty="0"/>
              <a:t>Предусмотреть проектом контракта, куда будут внесены сведения о номере реестровой записи и количестве баллов</a:t>
            </a:r>
          </a:p>
          <a:p>
            <a:pPr marL="457200" indent="-457200">
              <a:buFont typeface="Wingdings" panose="05000000000000000000" pitchFamily="2" charset="2"/>
              <a:buChar char="ü"/>
            </a:pPr>
            <a:r>
              <a:rPr lang="ru-RU" sz="2400" strike="sngStrike" dirty="0"/>
              <a:t>Предусмотреть передачу документов, на основании которых было осуществлено внесение товаров в соответствующий реестр. Желательно – в качестве приложения к документу о приемке в электронной форме</a:t>
            </a:r>
            <a:r>
              <a:rPr lang="ru-RU" sz="2400" dirty="0"/>
              <a:t> (Изменениями от 31.05.2023 обязанность предоставлять документы исключена)</a:t>
            </a:r>
          </a:p>
          <a:p>
            <a:pPr marL="457200" indent="-457200">
              <a:buFont typeface="Wingdings" panose="05000000000000000000" pitchFamily="2" charset="2"/>
              <a:buChar char="ü"/>
            </a:pPr>
            <a:r>
              <a:rPr lang="ru-RU" sz="2400" dirty="0"/>
              <a:t>Предусмотреть запрет на замену товаров, на промышленные товары, происходящие из иностранного государства (за исключением государств - членов Евразийского экономического союза)</a:t>
            </a:r>
          </a:p>
          <a:p>
            <a:pPr marL="457200" indent="-457200">
              <a:buFont typeface="Wingdings" panose="05000000000000000000" pitchFamily="2" charset="2"/>
              <a:buChar char="ü"/>
            </a:pPr>
            <a:endParaRPr lang="ru-RU" sz="2800" dirty="0"/>
          </a:p>
        </p:txBody>
      </p:sp>
      <p:pic>
        <p:nvPicPr>
          <p:cNvPr id="6" name="Рисунок 5"/>
          <p:cNvPicPr>
            <a:picLocks noChangeAspect="1"/>
          </p:cNvPicPr>
          <p:nvPr/>
        </p:nvPicPr>
        <p:blipFill>
          <a:blip r:embed="rId2"/>
          <a:stretch>
            <a:fillRect/>
          </a:stretch>
        </p:blipFill>
        <p:spPr>
          <a:xfrm>
            <a:off x="641742" y="522162"/>
            <a:ext cx="1816765" cy="237765"/>
          </a:xfrm>
          <a:prstGeom prst="rect">
            <a:avLst/>
          </a:prstGeom>
        </p:spPr>
      </p:pic>
    </p:spTree>
    <p:extLst>
      <p:ext uri="{BB962C8B-B14F-4D97-AF65-F5344CB8AC3E}">
        <p14:creationId xmlns:p14="http://schemas.microsoft.com/office/powerpoint/2010/main" val="23318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4755" y="2253067"/>
            <a:ext cx="10166822" cy="2677656"/>
          </a:xfrm>
          <a:prstGeom prst="rect">
            <a:avLst/>
          </a:prstGeom>
          <a:noFill/>
        </p:spPr>
        <p:txBody>
          <a:bodyPr wrap="square" rtlCol="0">
            <a:spAutoFit/>
          </a:bodyPr>
          <a:lstStyle/>
          <a:p>
            <a:r>
              <a:rPr lang="ru-RU" sz="2400" b="1" dirty="0"/>
              <a:t>Постановление Правительства РФ от 30.04.2020 </a:t>
            </a:r>
          </a:p>
          <a:p>
            <a:r>
              <a:rPr lang="ru-RU" sz="2400" b="1" dirty="0"/>
              <a:t>N 617 (ред. от 28.02.2023)</a:t>
            </a:r>
          </a:p>
          <a:p>
            <a:endParaRPr lang="ru-RU" sz="2400" b="1" dirty="0"/>
          </a:p>
          <a:p>
            <a:r>
              <a:rPr lang="ru-RU" sz="2400" dirty="0"/>
              <a:t>«Об ограничениях допуска отдельных видов промышленных товаров, происходящих из иностранных государств, для целей осуществления закупок для обеспечения государственных и муниципальных нужд»</a:t>
            </a:r>
          </a:p>
          <a:p>
            <a:endParaRPr lang="ru-RU" sz="2400" dirty="0"/>
          </a:p>
        </p:txBody>
      </p:sp>
      <p:pic>
        <p:nvPicPr>
          <p:cNvPr id="11" name="Рисунок 10"/>
          <p:cNvPicPr>
            <a:picLocks noChangeAspect="1"/>
          </p:cNvPicPr>
          <p:nvPr/>
        </p:nvPicPr>
        <p:blipFill>
          <a:blip r:embed="rId2"/>
          <a:stretch>
            <a:fillRect/>
          </a:stretch>
        </p:blipFill>
        <p:spPr>
          <a:xfrm>
            <a:off x="406610" y="376654"/>
            <a:ext cx="1816765" cy="237765"/>
          </a:xfrm>
          <a:prstGeom prst="rect">
            <a:avLst/>
          </a:prstGeom>
        </p:spPr>
      </p:pic>
    </p:spTree>
    <p:extLst>
      <p:ext uri="{BB962C8B-B14F-4D97-AF65-F5344CB8AC3E}">
        <p14:creationId xmlns:p14="http://schemas.microsoft.com/office/powerpoint/2010/main" val="24160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5087" y="2357889"/>
            <a:ext cx="8076764" cy="4401205"/>
          </a:xfrm>
          <a:prstGeom prst="rect">
            <a:avLst/>
          </a:prstGeom>
          <a:noFill/>
        </p:spPr>
        <p:txBody>
          <a:bodyPr wrap="square" rtlCol="0">
            <a:spAutoFit/>
          </a:bodyPr>
          <a:lstStyle/>
          <a:p>
            <a:r>
              <a:rPr lang="ru-RU" sz="2000" b="1" dirty="0"/>
              <a:t>Сфера применения: </a:t>
            </a:r>
            <a:r>
              <a:rPr lang="ru-RU" sz="2000" dirty="0"/>
              <a:t>промышленные товары гласно </a:t>
            </a:r>
            <a:r>
              <a:rPr lang="ru-RU" sz="2000" b="1" u="sng" dirty="0"/>
              <a:t>перечню</a:t>
            </a:r>
            <a:r>
              <a:rPr lang="ru-RU" sz="2000" dirty="0"/>
              <a:t> (необходимо различать Перечень и Приложение)</a:t>
            </a:r>
          </a:p>
          <a:p>
            <a:endParaRPr lang="ru-RU" sz="2000" dirty="0"/>
          </a:p>
          <a:p>
            <a:r>
              <a:rPr lang="ru-RU" sz="2000" dirty="0"/>
              <a:t>Ограничения, установленные настоящим постановлением, распространяются на товары, включенные в перечень, в том числе </a:t>
            </a:r>
            <a:r>
              <a:rPr lang="ru-RU" sz="2000" u="sng" dirty="0"/>
              <a:t>поставляемые заказчику</a:t>
            </a:r>
            <a:r>
              <a:rPr lang="ru-RU" sz="2000" dirty="0"/>
              <a:t> при выполнении закупаемых работ, оказании закупаемых услуг. </a:t>
            </a:r>
          </a:p>
          <a:p>
            <a:endParaRPr lang="ru-RU" sz="2000" dirty="0"/>
          </a:p>
          <a:p>
            <a:r>
              <a:rPr lang="ru-RU" sz="2000" dirty="0"/>
              <a:t>Для целей ограничения допуска отдельных видов промышленных товаров, происходящих из иностранных государств, не могут быть предметом одного контракта (одного лота) промышленные товары, включенные в перечень, и промышленные товары, не включенные в него, за исключением товаров, указанных в пункте 6 ПП 617.</a:t>
            </a:r>
          </a:p>
        </p:txBody>
      </p:sp>
      <p:sp>
        <p:nvSpPr>
          <p:cNvPr id="3" name="TextBox 2"/>
          <p:cNvSpPr txBox="1"/>
          <p:nvPr/>
        </p:nvSpPr>
        <p:spPr>
          <a:xfrm>
            <a:off x="1938093" y="1311576"/>
            <a:ext cx="7216793" cy="584775"/>
          </a:xfrm>
          <a:prstGeom prst="rect">
            <a:avLst/>
          </a:prstGeom>
          <a:solidFill>
            <a:srgbClr val="009DDB"/>
          </a:solidFill>
          <a:effectLst>
            <a:outerShdw blurRad="50800" dist="38100" dir="2700000" algn="tl" rotWithShape="0">
              <a:prstClr val="black">
                <a:alpha val="40000"/>
              </a:prstClr>
            </a:outerShdw>
          </a:effectLst>
        </p:spPr>
        <p:txBody>
          <a:bodyPr wrap="square" rtlCol="0">
            <a:spAutoFit/>
          </a:bodyPr>
          <a:lstStyle/>
          <a:p>
            <a:r>
              <a:rPr lang="ru-RU" sz="3200" b="1" dirty="0">
                <a:solidFill>
                  <a:schemeClr val="bg1"/>
                </a:solidFill>
              </a:rPr>
              <a:t>Особенности применения ПП 617</a:t>
            </a:r>
          </a:p>
        </p:txBody>
      </p:sp>
      <p:sp>
        <p:nvSpPr>
          <p:cNvPr id="2" name="Стрелка вправо 1"/>
          <p:cNvSpPr/>
          <p:nvPr/>
        </p:nvSpPr>
        <p:spPr>
          <a:xfrm>
            <a:off x="7898673" y="3507840"/>
            <a:ext cx="766355" cy="557349"/>
          </a:xfrm>
          <a:prstGeom prst="rightArrow">
            <a:avLst/>
          </a:prstGeom>
          <a:solidFill>
            <a:srgbClr val="7E99AA"/>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8895684" y="3324961"/>
            <a:ext cx="2690948" cy="923109"/>
          </a:xfrm>
          <a:prstGeom prst="rect">
            <a:avLst/>
          </a:prstGeom>
          <a:solidFill>
            <a:srgbClr val="004065"/>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Поставляемые ≠ Используемые</a:t>
            </a:r>
          </a:p>
        </p:txBody>
      </p:sp>
      <p:pic>
        <p:nvPicPr>
          <p:cNvPr id="11" name="Рисунок 10"/>
          <p:cNvPicPr>
            <a:picLocks noChangeAspect="1"/>
          </p:cNvPicPr>
          <p:nvPr/>
        </p:nvPicPr>
        <p:blipFill>
          <a:blip r:embed="rId2"/>
          <a:stretch>
            <a:fillRect/>
          </a:stretch>
        </p:blipFill>
        <p:spPr>
          <a:xfrm>
            <a:off x="406610" y="376654"/>
            <a:ext cx="1816765" cy="237765"/>
          </a:xfrm>
          <a:prstGeom prst="rect">
            <a:avLst/>
          </a:prstGeom>
        </p:spPr>
      </p:pic>
    </p:spTree>
    <p:extLst>
      <p:ext uri="{BB962C8B-B14F-4D97-AF65-F5344CB8AC3E}">
        <p14:creationId xmlns:p14="http://schemas.microsoft.com/office/powerpoint/2010/main" val="184084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547" y="409861"/>
            <a:ext cx="1822136" cy="234325"/>
          </a:xfrm>
          <a:prstGeom prst="rect">
            <a:avLst/>
          </a:prstGeom>
        </p:spPr>
      </p:pic>
      <p:sp>
        <p:nvSpPr>
          <p:cNvPr id="5" name="TextBox 4"/>
          <p:cNvSpPr txBox="1"/>
          <p:nvPr/>
        </p:nvSpPr>
        <p:spPr>
          <a:xfrm>
            <a:off x="327952" y="1550373"/>
            <a:ext cx="11446036" cy="4447371"/>
          </a:xfrm>
          <a:prstGeom prst="rect">
            <a:avLst/>
          </a:prstGeom>
          <a:noFill/>
        </p:spPr>
        <p:txBody>
          <a:bodyPr wrap="square" rtlCol="0">
            <a:spAutoFit/>
          </a:bodyPr>
          <a:lstStyle/>
          <a:p>
            <a:pPr marL="285750" indent="-285750">
              <a:buFont typeface="Wingdings" panose="05000000000000000000" pitchFamily="2" charset="2"/>
              <a:buChar char="ü"/>
            </a:pPr>
            <a:r>
              <a:rPr lang="ru-RU" dirty="0"/>
              <a:t>Действие части 56 статьи 112 продлено до 1 января 2025 года (предметом контракта может быть одновременно подготовка проектной документации и (или) выполнение инженерных изысканий, выполнение работ по строительству, реконструкции и (или) капитальному ремонту объекта капитального строительства)</a:t>
            </a:r>
          </a:p>
          <a:p>
            <a:pPr marL="285750" indent="-285750">
              <a:buFont typeface="Wingdings" panose="05000000000000000000" pitchFamily="2" charset="2"/>
              <a:buChar char="ü"/>
            </a:pPr>
            <a:endParaRPr lang="ru-RU" dirty="0"/>
          </a:p>
          <a:p>
            <a:pPr marL="285750" indent="-285750">
              <a:buFont typeface="Wingdings" panose="05000000000000000000" pitchFamily="2" charset="2"/>
              <a:buChar char="ü"/>
            </a:pPr>
            <a:r>
              <a:rPr lang="ru-RU" dirty="0"/>
              <a:t>Новая часть 61.1 статьи 112: если контракт заключен в соответствии с частью 56 статьи 112, то он может предусматривать разный размер аванса в отношении различных этапов исполнения контракта, в том числе не предусматривать аванс на выполнение проектных и изыскательских работ, а также предусматривать больший размер аванса на этапы непосредственно строительных работ.</a:t>
            </a:r>
          </a:p>
          <a:p>
            <a:pPr marL="285750" indent="-285750">
              <a:buFont typeface="Wingdings" panose="05000000000000000000" pitchFamily="2" charset="2"/>
              <a:buChar char="ü"/>
            </a:pPr>
            <a:endParaRPr lang="ru-RU" dirty="0"/>
          </a:p>
          <a:p>
            <a:pPr marL="285750" indent="-285750">
              <a:buFont typeface="Wingdings" panose="05000000000000000000" pitchFamily="2" charset="2"/>
              <a:buChar char="ü"/>
            </a:pPr>
            <a:r>
              <a:rPr lang="ru-RU" dirty="0"/>
              <a:t>Откорректирована часть 63.1 в части срока ее действия (до 1 января 2025 года)</a:t>
            </a:r>
          </a:p>
          <a:p>
            <a:pPr marL="285750" indent="-285750">
              <a:buFont typeface="Wingdings" panose="05000000000000000000" pitchFamily="2" charset="2"/>
              <a:buChar char="ü"/>
            </a:pPr>
            <a:endParaRPr lang="ru-RU" sz="1700" dirty="0"/>
          </a:p>
          <a:p>
            <a:pPr marL="285750" indent="-285750">
              <a:buFont typeface="Wingdings" panose="05000000000000000000" pitchFamily="2" charset="2"/>
              <a:buChar char="ü"/>
            </a:pPr>
            <a:r>
              <a:rPr lang="ru-RU" sz="1700" dirty="0"/>
              <a:t>Новая часть 74 статьи 112: До 31 декабря 2024 года настоящий Федеральный закон не применяется к отношениям, связанным с закупкой товаров, работ, услуг избирательными комиссиями, находящимися на территориях Донецкой Народной Республики, Луганской Народной Республики, Запорожской области и Херсонской области</a:t>
            </a:r>
          </a:p>
        </p:txBody>
      </p:sp>
    </p:spTree>
    <p:extLst>
      <p:ext uri="{BB962C8B-B14F-4D97-AF65-F5344CB8AC3E}">
        <p14:creationId xmlns:p14="http://schemas.microsoft.com/office/powerpoint/2010/main" val="24490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33599" y="1562222"/>
            <a:ext cx="7868725" cy="1785104"/>
          </a:xfrm>
          <a:prstGeom prst="rect">
            <a:avLst/>
          </a:prstGeom>
          <a:noFill/>
        </p:spPr>
        <p:txBody>
          <a:bodyPr wrap="square" rtlCol="0">
            <a:spAutoFit/>
          </a:bodyPr>
          <a:lstStyle/>
          <a:p>
            <a:r>
              <a:rPr lang="ru-RU" sz="2200" dirty="0"/>
              <a:t>Музыкальные инструменты и звуковое оборудование, входящие в различные производственные группы по перечню согласно приложению, а также другие отдельные виды промышленных товаров не могут быть предметом одного контракта (одного лота).</a:t>
            </a:r>
          </a:p>
        </p:txBody>
      </p:sp>
      <p:sp>
        <p:nvSpPr>
          <p:cNvPr id="3" name="TextBox 2"/>
          <p:cNvSpPr txBox="1"/>
          <p:nvPr/>
        </p:nvSpPr>
        <p:spPr>
          <a:xfrm>
            <a:off x="1721122" y="712428"/>
            <a:ext cx="7216793" cy="584775"/>
          </a:xfrm>
          <a:prstGeom prst="rect">
            <a:avLst/>
          </a:prstGeom>
          <a:solidFill>
            <a:schemeClr val="bg1"/>
          </a:solidFill>
          <a:ln>
            <a:solidFill>
              <a:srgbClr val="004065"/>
            </a:solidFill>
          </a:ln>
          <a:effectLst>
            <a:outerShdw blurRad="50800" dist="38100" dir="2700000" algn="tl" rotWithShape="0">
              <a:prstClr val="black">
                <a:alpha val="40000"/>
              </a:prstClr>
            </a:outerShdw>
          </a:effectLst>
        </p:spPr>
        <p:txBody>
          <a:bodyPr wrap="square" rtlCol="0">
            <a:spAutoFit/>
          </a:bodyPr>
          <a:lstStyle/>
          <a:p>
            <a:r>
              <a:rPr lang="ru-RU" sz="3200" b="1" dirty="0"/>
              <a:t>Особенности применения ПП 617</a:t>
            </a:r>
          </a:p>
        </p:txBody>
      </p:sp>
      <p:sp>
        <p:nvSpPr>
          <p:cNvPr id="2" name="Скругленная прямоугольная выноска 1"/>
          <p:cNvSpPr/>
          <p:nvPr/>
        </p:nvSpPr>
        <p:spPr>
          <a:xfrm>
            <a:off x="8937915" y="1793966"/>
            <a:ext cx="2795452" cy="1553360"/>
          </a:xfrm>
          <a:prstGeom prst="wedgeRoundRectCallout">
            <a:avLst>
              <a:gd name="adj1" fmla="val -93730"/>
              <a:gd name="adj2" fmla="val -11431"/>
              <a:gd name="adj3" fmla="val 16667"/>
            </a:avLst>
          </a:prstGeom>
          <a:solidFill>
            <a:srgbClr val="009DD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Приложение - это основа для формирования лота, а не основа для установления ограничения</a:t>
            </a:r>
          </a:p>
        </p:txBody>
      </p:sp>
      <p:sp>
        <p:nvSpPr>
          <p:cNvPr id="6" name="Скругленный прямоугольник 5"/>
          <p:cNvSpPr/>
          <p:nvPr/>
        </p:nvSpPr>
        <p:spPr>
          <a:xfrm>
            <a:off x="2459447" y="3756078"/>
            <a:ext cx="6008914" cy="2548271"/>
          </a:xfrm>
          <a:prstGeom prst="roundRect">
            <a:avLst/>
          </a:prstGeom>
          <a:solidFill>
            <a:srgbClr val="D7E0E8"/>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rPr>
              <a:t>Группа «Звуковое оборудование». Включает</a:t>
            </a:r>
          </a:p>
          <a:p>
            <a:pPr algn="ctr"/>
            <a:r>
              <a:rPr lang="ru-RU" sz="1600" dirty="0">
                <a:solidFill>
                  <a:schemeClr val="tx1"/>
                </a:solidFill>
              </a:rPr>
              <a:t>26.40.31.190 Аппаратура для воспроизведения звука прочая, 26.40.42.110 Громкоговорители, 26.40.43.110 Усилители электрические звуковых частот, 26.40.43.120 Установки электрических усилителей звука</a:t>
            </a:r>
          </a:p>
          <a:p>
            <a:pPr algn="ctr"/>
            <a:endParaRPr lang="ru-RU" sz="1600" dirty="0">
              <a:solidFill>
                <a:schemeClr val="tx1"/>
              </a:solidFill>
            </a:endParaRPr>
          </a:p>
          <a:p>
            <a:pPr algn="ctr"/>
            <a:r>
              <a:rPr lang="ru-RU" sz="1600" dirty="0">
                <a:solidFill>
                  <a:schemeClr val="tx1"/>
                </a:solidFill>
              </a:rPr>
              <a:t>Группа «Микрофоны». Включает 26.40.41.000 Микрофоны и подставки для них</a:t>
            </a:r>
          </a:p>
        </p:txBody>
      </p:sp>
      <p:sp>
        <p:nvSpPr>
          <p:cNvPr id="13" name="Стрелка влево 12"/>
          <p:cNvSpPr/>
          <p:nvPr/>
        </p:nvSpPr>
        <p:spPr>
          <a:xfrm>
            <a:off x="8287141" y="3471379"/>
            <a:ext cx="2608512" cy="3117667"/>
          </a:xfrm>
          <a:prstGeom prst="leftArrow">
            <a:avLst/>
          </a:prstGeom>
          <a:solidFill>
            <a:srgbClr val="004065"/>
          </a:solidFill>
          <a:ln>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Установление ограничения – по ПП 878</a:t>
            </a:r>
          </a:p>
        </p:txBody>
      </p:sp>
      <p:sp>
        <p:nvSpPr>
          <p:cNvPr id="5" name="Стрелка вправо 4"/>
          <p:cNvSpPr/>
          <p:nvPr/>
        </p:nvSpPr>
        <p:spPr>
          <a:xfrm>
            <a:off x="262177" y="3574871"/>
            <a:ext cx="2464525" cy="3117666"/>
          </a:xfrm>
          <a:prstGeom prst="rightArrow">
            <a:avLst>
              <a:gd name="adj1" fmla="val 50000"/>
              <a:gd name="adj2" fmla="val 49647"/>
            </a:avLst>
          </a:prstGeom>
          <a:solidFill>
            <a:srgbClr val="004065"/>
          </a:solidFill>
          <a:ln>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Формирование лота – по ПП 617, только то, что входит в группу</a:t>
            </a:r>
          </a:p>
        </p:txBody>
      </p:sp>
      <p:pic>
        <p:nvPicPr>
          <p:cNvPr id="11" name="Рисунок 10"/>
          <p:cNvPicPr>
            <a:picLocks noChangeAspect="1"/>
          </p:cNvPicPr>
          <p:nvPr/>
        </p:nvPicPr>
        <p:blipFill>
          <a:blip r:embed="rId2"/>
          <a:stretch>
            <a:fillRect/>
          </a:stretch>
        </p:blipFill>
        <p:spPr>
          <a:xfrm>
            <a:off x="406610" y="376654"/>
            <a:ext cx="1816765" cy="237765"/>
          </a:xfrm>
          <a:prstGeom prst="rect">
            <a:avLst/>
          </a:prstGeom>
        </p:spPr>
      </p:pic>
    </p:spTree>
    <p:extLst>
      <p:ext uri="{BB962C8B-B14F-4D97-AF65-F5344CB8AC3E}">
        <p14:creationId xmlns:p14="http://schemas.microsoft.com/office/powerpoint/2010/main" val="4509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5621" y="1556594"/>
            <a:ext cx="7078745" cy="523220"/>
          </a:xfrm>
          <a:prstGeom prst="rect">
            <a:avLst/>
          </a:prstGeom>
          <a:noFill/>
        </p:spPr>
        <p:txBody>
          <a:bodyPr wrap="square" rtlCol="0">
            <a:spAutoFit/>
          </a:bodyPr>
          <a:lstStyle/>
          <a:p>
            <a:r>
              <a:rPr lang="ru-RU" sz="2800" b="1" dirty="0"/>
              <a:t>Что изменилось с 1 марта 2023 года?</a:t>
            </a:r>
          </a:p>
        </p:txBody>
      </p:sp>
      <p:pic>
        <p:nvPicPr>
          <p:cNvPr id="9" name="Рисунок 8"/>
          <p:cNvPicPr>
            <a:picLocks noChangeAspect="1"/>
          </p:cNvPicPr>
          <p:nvPr/>
        </p:nvPicPr>
        <p:blipFill>
          <a:blip r:embed="rId2"/>
          <a:stretch>
            <a:fillRect/>
          </a:stretch>
        </p:blipFill>
        <p:spPr>
          <a:xfrm>
            <a:off x="606909" y="714963"/>
            <a:ext cx="1816765" cy="237765"/>
          </a:xfrm>
          <a:prstGeom prst="rect">
            <a:avLst/>
          </a:prstGeom>
        </p:spPr>
      </p:pic>
      <p:sp>
        <p:nvSpPr>
          <p:cNvPr id="4" name="TextBox 3"/>
          <p:cNvSpPr txBox="1"/>
          <p:nvPr/>
        </p:nvSpPr>
        <p:spPr>
          <a:xfrm>
            <a:off x="445460" y="2588515"/>
            <a:ext cx="11006311" cy="646331"/>
          </a:xfrm>
          <a:prstGeom prst="rect">
            <a:avLst/>
          </a:prstGeom>
          <a:noFill/>
        </p:spPr>
        <p:txBody>
          <a:bodyPr wrap="square" rtlCol="0">
            <a:spAutoFit/>
          </a:bodyPr>
          <a:lstStyle/>
          <a:p>
            <a:r>
              <a:rPr lang="ru-RU" dirty="0"/>
              <a:t>Общее изменение: все специальные режимы, введенные ранее для товаров из ДНР и ЛНР исключены. Товары из данных республик участвуют в закупках как российские товары.</a:t>
            </a:r>
          </a:p>
        </p:txBody>
      </p:sp>
      <p:sp>
        <p:nvSpPr>
          <p:cNvPr id="7" name="TextBox 6"/>
          <p:cNvSpPr txBox="1"/>
          <p:nvPr/>
        </p:nvSpPr>
        <p:spPr>
          <a:xfrm>
            <a:off x="445460" y="3624299"/>
            <a:ext cx="10492505" cy="369332"/>
          </a:xfrm>
          <a:prstGeom prst="rect">
            <a:avLst/>
          </a:prstGeom>
          <a:noFill/>
        </p:spPr>
        <p:txBody>
          <a:bodyPr wrap="square" rtlCol="0">
            <a:spAutoFit/>
          </a:bodyPr>
          <a:lstStyle/>
          <a:p>
            <a:r>
              <a:rPr lang="ru-RU" dirty="0"/>
              <a:t>Изменен механизм применения ПП 617 – теперь механизм «второй лишний»</a:t>
            </a:r>
          </a:p>
        </p:txBody>
      </p:sp>
      <p:sp>
        <p:nvSpPr>
          <p:cNvPr id="3" name="TextBox 2"/>
          <p:cNvSpPr txBox="1"/>
          <p:nvPr/>
        </p:nvSpPr>
        <p:spPr>
          <a:xfrm>
            <a:off x="445460" y="4502332"/>
            <a:ext cx="9616954" cy="1754326"/>
          </a:xfrm>
          <a:prstGeom prst="rect">
            <a:avLst/>
          </a:prstGeom>
          <a:noFill/>
        </p:spPr>
        <p:txBody>
          <a:bodyPr wrap="square" rtlCol="0">
            <a:spAutoFit/>
          </a:bodyPr>
          <a:lstStyle/>
          <a:p>
            <a:r>
              <a:rPr lang="ru-RU" dirty="0"/>
              <a:t>Подтверждением страны происхождения товаров, указанных в перечне, является указание (декларирование) участником закупки в составе заявки номеров реестровых записей из реестра российской промышленной продукции или евразийского реестра промышленных товаров и совокупного количества баллов (при наличии). </a:t>
            </a:r>
          </a:p>
          <a:p>
            <a:endParaRPr lang="ru-RU" dirty="0"/>
          </a:p>
          <a:p>
            <a:r>
              <a:rPr lang="ru-RU" dirty="0"/>
              <a:t>СТ-1 более не является документом, подтверждающим страну происхождения товара.</a:t>
            </a:r>
          </a:p>
        </p:txBody>
      </p:sp>
    </p:spTree>
    <p:extLst>
      <p:ext uri="{BB962C8B-B14F-4D97-AF65-F5344CB8AC3E}">
        <p14:creationId xmlns:p14="http://schemas.microsoft.com/office/powerpoint/2010/main" val="283807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7335" y="1121165"/>
            <a:ext cx="7078745" cy="523220"/>
          </a:xfrm>
          <a:prstGeom prst="rect">
            <a:avLst/>
          </a:prstGeom>
          <a:noFill/>
        </p:spPr>
        <p:txBody>
          <a:bodyPr wrap="square" rtlCol="0">
            <a:spAutoFit/>
          </a:bodyPr>
          <a:lstStyle/>
          <a:p>
            <a:r>
              <a:rPr lang="ru-RU" sz="2800" b="1" dirty="0"/>
              <a:t>Спорный вопрос</a:t>
            </a:r>
          </a:p>
        </p:txBody>
      </p:sp>
      <p:pic>
        <p:nvPicPr>
          <p:cNvPr id="9" name="Рисунок 8"/>
          <p:cNvPicPr>
            <a:picLocks noChangeAspect="1"/>
          </p:cNvPicPr>
          <p:nvPr/>
        </p:nvPicPr>
        <p:blipFill>
          <a:blip r:embed="rId2"/>
          <a:stretch>
            <a:fillRect/>
          </a:stretch>
        </p:blipFill>
        <p:spPr>
          <a:xfrm>
            <a:off x="606909" y="714963"/>
            <a:ext cx="1816765" cy="237765"/>
          </a:xfrm>
          <a:prstGeom prst="rect">
            <a:avLst/>
          </a:prstGeom>
        </p:spPr>
      </p:pic>
      <p:sp>
        <p:nvSpPr>
          <p:cNvPr id="4" name="TextBox 3"/>
          <p:cNvSpPr txBox="1"/>
          <p:nvPr/>
        </p:nvSpPr>
        <p:spPr>
          <a:xfrm>
            <a:off x="384500" y="1796035"/>
            <a:ext cx="11441740" cy="4524315"/>
          </a:xfrm>
          <a:prstGeom prst="rect">
            <a:avLst/>
          </a:prstGeom>
          <a:noFill/>
        </p:spPr>
        <p:txBody>
          <a:bodyPr wrap="square" rtlCol="0">
            <a:spAutoFit/>
          </a:bodyPr>
          <a:lstStyle/>
          <a:p>
            <a:r>
              <a:rPr lang="ru-RU" dirty="0"/>
              <a:t>Установить, что для целей осуществления закупок отдельных видов промышленных товаров, включенных в перечень, заказчик отклоняет все заявки, содержащие предложения о поставке отдельных видов промышленных товаров, происходящих из иностранных государств (за исключением государств - членов Евразийского экономического союза) (далее - заявки), при условии, что на участие в закупке подана одна (или более) заявка, удовлетворяющая требованиям извещения об осуществлении закупки, документации о закупке (в случае, если Федеральным законом "О контрактной системе в сфере закупок товаров, работ, услуг для обеспечения государственных и муниципальных нужд" предусмотрена документация о закупке), </a:t>
            </a:r>
            <a:r>
              <a:rPr lang="ru-RU" b="1" dirty="0"/>
              <a:t>которая одновременно</a:t>
            </a:r>
            <a:r>
              <a:rPr lang="ru-RU" dirty="0"/>
              <a:t>:</a:t>
            </a:r>
          </a:p>
          <a:p>
            <a:endParaRPr lang="ru-RU" dirty="0"/>
          </a:p>
          <a:p>
            <a:r>
              <a:rPr lang="ru-RU" dirty="0"/>
              <a:t>а) содержат предложения о поставке отдельных видов промышленных товаров, страной происхождения которых являются только государства - члены Евразийского экономического союза;</a:t>
            </a:r>
          </a:p>
          <a:p>
            <a:endParaRPr lang="ru-RU" dirty="0"/>
          </a:p>
          <a:p>
            <a:r>
              <a:rPr lang="ru-RU" b="1" dirty="0"/>
              <a:t>б) не содержат предложений о поставке одного и того же вида промышленного товара одного производителя либо производителей, входящих в одну группу лиц, соответствующую признакам, предусмотренным статьей 9 Федерального закона "О защите конкуренции", при сопоставлении заявок.</a:t>
            </a:r>
          </a:p>
        </p:txBody>
      </p:sp>
    </p:spTree>
    <p:extLst>
      <p:ext uri="{BB962C8B-B14F-4D97-AF65-F5344CB8AC3E}">
        <p14:creationId xmlns:p14="http://schemas.microsoft.com/office/powerpoint/2010/main" val="202411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7872" y="1024637"/>
            <a:ext cx="7043911" cy="523220"/>
          </a:xfrm>
          <a:prstGeom prst="rect">
            <a:avLst/>
          </a:prstGeom>
          <a:noFill/>
        </p:spPr>
        <p:txBody>
          <a:bodyPr wrap="square" rtlCol="0">
            <a:spAutoFit/>
          </a:bodyPr>
          <a:lstStyle/>
          <a:p>
            <a:r>
              <a:rPr lang="ru-RU" sz="2800" b="1" dirty="0"/>
              <a:t>Что изменилось с 1 марта 2023 года?</a:t>
            </a:r>
          </a:p>
        </p:txBody>
      </p:sp>
      <p:pic>
        <p:nvPicPr>
          <p:cNvPr id="9" name="Рисунок 8"/>
          <p:cNvPicPr>
            <a:picLocks noChangeAspect="1"/>
          </p:cNvPicPr>
          <p:nvPr/>
        </p:nvPicPr>
        <p:blipFill>
          <a:blip r:embed="rId2"/>
          <a:stretch>
            <a:fillRect/>
          </a:stretch>
        </p:blipFill>
        <p:spPr>
          <a:xfrm>
            <a:off x="606909" y="714963"/>
            <a:ext cx="1816765" cy="237765"/>
          </a:xfrm>
          <a:prstGeom prst="rect">
            <a:avLst/>
          </a:prstGeom>
        </p:spPr>
      </p:pic>
      <p:sp>
        <p:nvSpPr>
          <p:cNvPr id="3" name="Прямоугольник 2"/>
          <p:cNvSpPr/>
          <p:nvPr/>
        </p:nvSpPr>
        <p:spPr>
          <a:xfrm>
            <a:off x="510797" y="2000026"/>
            <a:ext cx="3825754" cy="940526"/>
          </a:xfrm>
          <a:prstGeom prst="rect">
            <a:avLst/>
          </a:prstGeom>
          <a:solidFill>
            <a:srgbClr val="004065"/>
          </a:solidFill>
          <a:ln>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Добавленные позиции (новые)</a:t>
            </a:r>
          </a:p>
          <a:p>
            <a:pPr algn="ctr"/>
            <a:r>
              <a:rPr lang="ru-RU" dirty="0"/>
              <a:t>110</a:t>
            </a:r>
            <a:r>
              <a:rPr lang="ru-RU" baseline="30000" dirty="0"/>
              <a:t>1</a:t>
            </a:r>
            <a:r>
              <a:rPr lang="ru-RU" dirty="0"/>
              <a:t>-110</a:t>
            </a:r>
            <a:r>
              <a:rPr lang="ru-RU" baseline="30000" dirty="0"/>
              <a:t>5</a:t>
            </a:r>
            <a:r>
              <a:rPr lang="ru-RU" dirty="0"/>
              <a:t>, 117</a:t>
            </a:r>
            <a:r>
              <a:rPr lang="ru-RU" baseline="30000" dirty="0"/>
              <a:t>1</a:t>
            </a:r>
            <a:r>
              <a:rPr lang="ru-RU" dirty="0"/>
              <a:t>, 124</a:t>
            </a:r>
            <a:r>
              <a:rPr lang="ru-RU" baseline="30000" dirty="0"/>
              <a:t>1</a:t>
            </a:r>
            <a:endParaRPr lang="ru-RU" dirty="0"/>
          </a:p>
        </p:txBody>
      </p:sp>
      <p:sp>
        <p:nvSpPr>
          <p:cNvPr id="4" name="TextBox 3"/>
          <p:cNvSpPr txBox="1"/>
          <p:nvPr/>
        </p:nvSpPr>
        <p:spPr>
          <a:xfrm>
            <a:off x="1577574" y="3164681"/>
            <a:ext cx="9282013" cy="3693319"/>
          </a:xfrm>
          <a:prstGeom prst="rect">
            <a:avLst/>
          </a:prstGeom>
          <a:noFill/>
        </p:spPr>
        <p:txBody>
          <a:bodyPr wrap="square" rtlCol="0">
            <a:spAutoFit/>
          </a:bodyPr>
          <a:lstStyle/>
          <a:p>
            <a:r>
              <a:rPr lang="ru-RU" dirty="0"/>
              <a:t>27.12.10.190 - Устройства для коммутации или защиты электрических цепей на напряжение более 1 </a:t>
            </a:r>
            <a:r>
              <a:rPr lang="ru-RU" dirty="0" err="1"/>
              <a:t>кВ</a:t>
            </a:r>
            <a:r>
              <a:rPr lang="ru-RU" dirty="0"/>
              <a:t> прочие, не включенные в другие группировки</a:t>
            </a:r>
          </a:p>
          <a:p>
            <a:r>
              <a:rPr lang="ru-RU" dirty="0"/>
              <a:t>27.12.31 - Панели и прочие комплекты электрической аппаратуры коммутации или защиты на напряжение не более 1 </a:t>
            </a:r>
            <a:r>
              <a:rPr lang="ru-RU" dirty="0" err="1"/>
              <a:t>кВ</a:t>
            </a:r>
            <a:endParaRPr lang="ru-RU" dirty="0"/>
          </a:p>
          <a:p>
            <a:r>
              <a:rPr lang="ru-RU" dirty="0"/>
              <a:t>27.12.32 - Панели и прочие комплекты электрической аппаратуры коммутации или защиты на напряжение более 1 </a:t>
            </a:r>
            <a:r>
              <a:rPr lang="ru-RU" dirty="0" err="1"/>
              <a:t>кВ</a:t>
            </a:r>
            <a:endParaRPr lang="ru-RU" dirty="0"/>
          </a:p>
          <a:p>
            <a:r>
              <a:rPr lang="ru-RU" dirty="0"/>
              <a:t>27.20.21 - Аккумуляторы свинцовые для запуска поршневых двигателей</a:t>
            </a:r>
          </a:p>
          <a:p>
            <a:r>
              <a:rPr lang="ru-RU" dirty="0"/>
              <a:t>27.32 - Провода и кабели электронные и электрические прочие</a:t>
            </a:r>
          </a:p>
          <a:p>
            <a:r>
              <a:rPr lang="ru-RU" dirty="0"/>
              <a:t>28.22.18.390 - Оборудование </a:t>
            </a:r>
            <a:r>
              <a:rPr lang="ru-RU" dirty="0" err="1"/>
              <a:t>подъемно­транспортное</a:t>
            </a:r>
            <a:r>
              <a:rPr lang="ru-RU" dirty="0"/>
              <a:t> и погрузочно-разгрузочное прочее, не включенное в другие группировки</a:t>
            </a:r>
          </a:p>
          <a:p>
            <a:r>
              <a:rPr lang="ru-RU" dirty="0"/>
              <a:t>28.99.39.190 - Оборудование специального назначения прочее, не включенное в другие группировки</a:t>
            </a:r>
          </a:p>
          <a:p>
            <a:endParaRPr lang="ru-RU" dirty="0"/>
          </a:p>
        </p:txBody>
      </p:sp>
    </p:spTree>
    <p:extLst>
      <p:ext uri="{BB962C8B-B14F-4D97-AF65-F5344CB8AC3E}">
        <p14:creationId xmlns:p14="http://schemas.microsoft.com/office/powerpoint/2010/main" val="49472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9357" y="2423502"/>
            <a:ext cx="677108" cy="4005527"/>
          </a:xfrm>
          <a:prstGeom prst="rect">
            <a:avLst/>
          </a:prstGeom>
          <a:solidFill>
            <a:srgbClr val="009DDB"/>
          </a:solidFill>
          <a:ln>
            <a:solidFill>
              <a:schemeClr val="accent1">
                <a:lumMod val="50000"/>
              </a:schemeClr>
            </a:solidFill>
          </a:ln>
          <a:effectLst>
            <a:outerShdw blurRad="50800" dist="38100" dir="2700000" algn="tl" rotWithShape="0">
              <a:prstClr val="black">
                <a:alpha val="40000"/>
              </a:prstClr>
            </a:outerShdw>
          </a:effectLst>
        </p:spPr>
        <p:txBody>
          <a:bodyPr vert="vert270" wrap="square" rtlCol="0">
            <a:spAutoFit/>
          </a:bodyPr>
          <a:lstStyle/>
          <a:p>
            <a:pPr algn="ctr"/>
            <a:r>
              <a:rPr lang="ru-RU" sz="1600" dirty="0">
                <a:solidFill>
                  <a:schemeClr val="bg1"/>
                </a:solidFill>
              </a:rPr>
              <a:t>Ограничения, установленные ПП 617, не применяются в следующих случаях:</a:t>
            </a:r>
          </a:p>
        </p:txBody>
      </p:sp>
      <p:sp>
        <p:nvSpPr>
          <p:cNvPr id="3" name="TextBox 2"/>
          <p:cNvSpPr txBox="1"/>
          <p:nvPr/>
        </p:nvSpPr>
        <p:spPr>
          <a:xfrm>
            <a:off x="2423674" y="1333986"/>
            <a:ext cx="7216793" cy="584775"/>
          </a:xfrm>
          <a:prstGeom prst="rect">
            <a:avLst/>
          </a:prstGeom>
          <a:solidFill>
            <a:schemeClr val="bg2"/>
          </a:solidFill>
          <a:ln>
            <a:solidFill>
              <a:schemeClr val="accent1">
                <a:lumMod val="50000"/>
              </a:schemeClr>
            </a:solidFill>
          </a:ln>
          <a:effectLst>
            <a:outerShdw blurRad="50800" dist="38100" dir="2700000" algn="tl" rotWithShape="0">
              <a:prstClr val="black">
                <a:alpha val="40000"/>
              </a:prstClr>
            </a:outerShdw>
          </a:effectLst>
        </p:spPr>
        <p:txBody>
          <a:bodyPr wrap="square" rtlCol="0">
            <a:spAutoFit/>
          </a:bodyPr>
          <a:lstStyle/>
          <a:p>
            <a:r>
              <a:rPr lang="ru-RU" sz="3200" b="1" dirty="0"/>
              <a:t>Можно ли не применять НПА?</a:t>
            </a:r>
          </a:p>
        </p:txBody>
      </p:sp>
      <p:sp>
        <p:nvSpPr>
          <p:cNvPr id="12" name="Пятиугольник 11"/>
          <p:cNvSpPr/>
          <p:nvPr/>
        </p:nvSpPr>
        <p:spPr>
          <a:xfrm rot="10800000">
            <a:off x="1312820" y="4531142"/>
            <a:ext cx="10406742" cy="844308"/>
          </a:xfrm>
          <a:prstGeom prst="homePlate">
            <a:avLst/>
          </a:prstGeom>
          <a:solidFill>
            <a:schemeClr val="accent1">
              <a:lumMod val="50000"/>
            </a:schemeClr>
          </a:solidFill>
          <a:ln>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TextBox 12"/>
          <p:cNvSpPr txBox="1"/>
          <p:nvPr/>
        </p:nvSpPr>
        <p:spPr>
          <a:xfrm>
            <a:off x="1931043" y="4660908"/>
            <a:ext cx="9640388" cy="584775"/>
          </a:xfrm>
          <a:prstGeom prst="rect">
            <a:avLst/>
          </a:prstGeom>
          <a:noFill/>
        </p:spPr>
        <p:txBody>
          <a:bodyPr wrap="square" rtlCol="0">
            <a:spAutoFit/>
          </a:bodyPr>
          <a:lstStyle/>
          <a:p>
            <a:r>
              <a:rPr lang="ru-RU" sz="1600" dirty="0">
                <a:solidFill>
                  <a:schemeClr val="bg1"/>
                </a:solidFill>
              </a:rPr>
              <a:t>закупка товаров, указанных в позициях 101 и 102 перечня, в целях обеспечения нужд спорта высших достижений</a:t>
            </a:r>
          </a:p>
        </p:txBody>
      </p:sp>
      <p:sp>
        <p:nvSpPr>
          <p:cNvPr id="14" name="Пятиугольник 13"/>
          <p:cNvSpPr/>
          <p:nvPr/>
        </p:nvSpPr>
        <p:spPr>
          <a:xfrm rot="10800000">
            <a:off x="1330818" y="5609906"/>
            <a:ext cx="10385989" cy="819123"/>
          </a:xfrm>
          <a:prstGeom prst="homePlat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TextBox 14"/>
          <p:cNvSpPr txBox="1"/>
          <p:nvPr/>
        </p:nvSpPr>
        <p:spPr>
          <a:xfrm>
            <a:off x="1939833" y="5767462"/>
            <a:ext cx="9520483" cy="584775"/>
          </a:xfrm>
          <a:prstGeom prst="rect">
            <a:avLst/>
          </a:prstGeom>
          <a:noFill/>
        </p:spPr>
        <p:txBody>
          <a:bodyPr wrap="square" rtlCol="0">
            <a:spAutoFit/>
          </a:bodyPr>
          <a:lstStyle/>
          <a:p>
            <a:r>
              <a:rPr lang="ru-RU" sz="1600" dirty="0">
                <a:solidFill>
                  <a:schemeClr val="bg1"/>
                </a:solidFill>
              </a:rPr>
              <a:t>закупка запасных частей и деталей к используемому оружию спортивному огнестрельному с нарезным стволом иностранного производства</a:t>
            </a:r>
          </a:p>
        </p:txBody>
      </p:sp>
      <p:sp>
        <p:nvSpPr>
          <p:cNvPr id="16" name="Пятиугольник 15"/>
          <p:cNvSpPr/>
          <p:nvPr/>
        </p:nvSpPr>
        <p:spPr>
          <a:xfrm rot="10800000">
            <a:off x="1318328" y="3477564"/>
            <a:ext cx="10385989" cy="819123"/>
          </a:xfrm>
          <a:prstGeom prst="homePlate">
            <a:avLst/>
          </a:prstGeom>
          <a:solidFill>
            <a:schemeClr val="accent1">
              <a:lumMod val="50000"/>
            </a:schemeClr>
          </a:solidFill>
          <a:ln>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TextBox 16"/>
          <p:cNvSpPr txBox="1"/>
          <p:nvPr/>
        </p:nvSpPr>
        <p:spPr>
          <a:xfrm>
            <a:off x="1933303" y="3634484"/>
            <a:ext cx="9527013" cy="584775"/>
          </a:xfrm>
          <a:prstGeom prst="rect">
            <a:avLst/>
          </a:prstGeom>
          <a:solidFill>
            <a:schemeClr val="accent1">
              <a:lumMod val="50000"/>
            </a:schemeClr>
          </a:solidFill>
          <a:effectLst/>
        </p:spPr>
        <p:txBody>
          <a:bodyPr wrap="square" rtlCol="0">
            <a:spAutoFit/>
          </a:bodyPr>
          <a:lstStyle/>
          <a:p>
            <a:r>
              <a:rPr lang="ru-RU" sz="1600" dirty="0">
                <a:solidFill>
                  <a:schemeClr val="bg1"/>
                </a:solidFill>
              </a:rPr>
              <a:t>закупка запасных частей и расходных материалов к машинам и оборудованию, используемым заказчиком в соответствии с технической документацией на указанные машины и оборудование</a:t>
            </a:r>
          </a:p>
        </p:txBody>
      </p:sp>
      <p:sp>
        <p:nvSpPr>
          <p:cNvPr id="18" name="Пятиугольник 17"/>
          <p:cNvSpPr/>
          <p:nvPr/>
        </p:nvSpPr>
        <p:spPr>
          <a:xfrm rot="10800000">
            <a:off x="1328064" y="2423503"/>
            <a:ext cx="10385989" cy="819123"/>
          </a:xfrm>
          <a:prstGeom prst="homePlate">
            <a:avLst/>
          </a:prstGeom>
          <a:solidFill>
            <a:srgbClr val="004065"/>
          </a:solidFill>
          <a:ln>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TextBox 18"/>
          <p:cNvSpPr txBox="1"/>
          <p:nvPr/>
        </p:nvSpPr>
        <p:spPr>
          <a:xfrm>
            <a:off x="1931043" y="2575265"/>
            <a:ext cx="9531531" cy="584775"/>
          </a:xfrm>
          <a:prstGeom prst="rect">
            <a:avLst/>
          </a:prstGeom>
          <a:noFill/>
        </p:spPr>
        <p:txBody>
          <a:bodyPr wrap="square" rtlCol="0">
            <a:spAutoFit/>
          </a:bodyPr>
          <a:lstStyle/>
          <a:p>
            <a:r>
              <a:rPr lang="ru-RU" sz="1600" dirty="0">
                <a:solidFill>
                  <a:schemeClr val="bg1"/>
                </a:solidFill>
              </a:rPr>
              <a:t>необходимость обеспечения взаимодействия товаров с товарами, используемыми заказчиком, ввиду их несовместимости с товарами, имеющими другие товарные знаки</a:t>
            </a:r>
            <a:endParaRPr lang="ru-RU" sz="1600" dirty="0"/>
          </a:p>
        </p:txBody>
      </p:sp>
      <p:pic>
        <p:nvPicPr>
          <p:cNvPr id="20" name="Рисунок 19"/>
          <p:cNvPicPr>
            <a:picLocks noChangeAspect="1"/>
          </p:cNvPicPr>
          <p:nvPr/>
        </p:nvPicPr>
        <p:blipFill>
          <a:blip r:embed="rId2"/>
          <a:stretch>
            <a:fillRect/>
          </a:stretch>
        </p:blipFill>
        <p:spPr>
          <a:xfrm>
            <a:off x="606909" y="714963"/>
            <a:ext cx="1816765" cy="237765"/>
          </a:xfrm>
          <a:prstGeom prst="rect">
            <a:avLst/>
          </a:prstGeom>
        </p:spPr>
      </p:pic>
    </p:spTree>
    <p:extLst>
      <p:ext uri="{BB962C8B-B14F-4D97-AF65-F5344CB8AC3E}">
        <p14:creationId xmlns:p14="http://schemas.microsoft.com/office/powerpoint/2010/main" val="408975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1544" y="2421236"/>
            <a:ext cx="11682113" cy="1569660"/>
          </a:xfrm>
          <a:prstGeom prst="rect">
            <a:avLst/>
          </a:prstGeom>
          <a:noFill/>
        </p:spPr>
        <p:txBody>
          <a:bodyPr wrap="square" rtlCol="0">
            <a:spAutoFit/>
          </a:bodyPr>
          <a:lstStyle/>
          <a:p>
            <a:pPr algn="ctr"/>
            <a:r>
              <a:rPr lang="ru-RU" sz="1600" dirty="0"/>
              <a:t>а) указание </a:t>
            </a:r>
            <a:r>
              <a:rPr lang="ru-RU" sz="1600" b="1" dirty="0"/>
              <a:t>номеров реестровых записей </a:t>
            </a:r>
            <a:r>
              <a:rPr lang="ru-RU" sz="1600" dirty="0"/>
              <a:t>из реестра промышленной продукции, произведенной на территории Российской Федерации (далее - реестр российской промышленной продукции), а также </a:t>
            </a:r>
            <a:r>
              <a:rPr lang="ru-RU" sz="1600" b="1" dirty="0"/>
              <a:t>информации о совокупном количестве баллов</a:t>
            </a:r>
            <a:r>
              <a:rPr lang="ru-RU" sz="1600" dirty="0"/>
              <a:t> за выполнение технологических операций (условий) на территории Российской Федерации, если это предусмотрено постановлением Правительства Российской Федерации от 17 июля 2015 г. N 719 (для продукции, в отношении которой установлены требования о совокупном количестве баллов за выполнение (освоение) на территории Российской Федерации соответствующих операций (условий) (далее - совокупное количество баллов);</a:t>
            </a:r>
          </a:p>
        </p:txBody>
      </p:sp>
      <p:sp>
        <p:nvSpPr>
          <p:cNvPr id="3" name="TextBox 2"/>
          <p:cNvSpPr txBox="1"/>
          <p:nvPr/>
        </p:nvSpPr>
        <p:spPr>
          <a:xfrm>
            <a:off x="1809640" y="1489177"/>
            <a:ext cx="8385919" cy="584775"/>
          </a:xfrm>
          <a:prstGeom prst="rect">
            <a:avLst/>
          </a:prstGeom>
          <a:solidFill>
            <a:srgbClr val="009DDB"/>
          </a:solidFill>
          <a:effectLst>
            <a:outerShdw blurRad="50800" dist="38100" dir="2700000" algn="tl" rotWithShape="0">
              <a:prstClr val="black">
                <a:alpha val="40000"/>
              </a:prstClr>
            </a:outerShdw>
          </a:effectLst>
        </p:spPr>
        <p:txBody>
          <a:bodyPr wrap="square" rtlCol="0">
            <a:spAutoFit/>
          </a:bodyPr>
          <a:lstStyle/>
          <a:p>
            <a:r>
              <a:rPr lang="ru-RU" sz="3200" b="1" dirty="0">
                <a:solidFill>
                  <a:schemeClr val="bg1"/>
                </a:solidFill>
              </a:rPr>
              <a:t>Подтверждение страны происхождения</a:t>
            </a:r>
          </a:p>
        </p:txBody>
      </p:sp>
      <p:sp>
        <p:nvSpPr>
          <p:cNvPr id="2" name="TextBox 1"/>
          <p:cNvSpPr txBox="1"/>
          <p:nvPr/>
        </p:nvSpPr>
        <p:spPr>
          <a:xfrm>
            <a:off x="5452980" y="4107347"/>
            <a:ext cx="942486" cy="461665"/>
          </a:xfrm>
          <a:prstGeom prst="rect">
            <a:avLst/>
          </a:prstGeom>
          <a:noFill/>
        </p:spPr>
        <p:txBody>
          <a:bodyPr wrap="square" rtlCol="0">
            <a:spAutoFit/>
          </a:bodyPr>
          <a:lstStyle/>
          <a:p>
            <a:pPr algn="ctr"/>
            <a:r>
              <a:rPr lang="ru-RU" sz="2400" b="1" dirty="0"/>
              <a:t>ИЛИ</a:t>
            </a:r>
          </a:p>
        </p:txBody>
      </p:sp>
      <p:pic>
        <p:nvPicPr>
          <p:cNvPr id="11" name="Рисунок 10"/>
          <p:cNvPicPr>
            <a:picLocks noChangeAspect="1"/>
          </p:cNvPicPr>
          <p:nvPr/>
        </p:nvPicPr>
        <p:blipFill>
          <a:blip r:embed="rId2"/>
          <a:stretch>
            <a:fillRect/>
          </a:stretch>
        </p:blipFill>
        <p:spPr>
          <a:xfrm>
            <a:off x="606909" y="714963"/>
            <a:ext cx="1816765" cy="237765"/>
          </a:xfrm>
          <a:prstGeom prst="rect">
            <a:avLst/>
          </a:prstGeom>
        </p:spPr>
      </p:pic>
      <p:sp>
        <p:nvSpPr>
          <p:cNvPr id="12" name="TextBox 11"/>
          <p:cNvSpPr txBox="1"/>
          <p:nvPr/>
        </p:nvSpPr>
        <p:spPr>
          <a:xfrm>
            <a:off x="161544" y="4685464"/>
            <a:ext cx="11525359" cy="1815882"/>
          </a:xfrm>
          <a:prstGeom prst="rect">
            <a:avLst/>
          </a:prstGeom>
          <a:noFill/>
        </p:spPr>
        <p:txBody>
          <a:bodyPr wrap="square" rtlCol="0">
            <a:spAutoFit/>
          </a:bodyPr>
          <a:lstStyle/>
          <a:p>
            <a:pPr algn="ctr"/>
            <a:r>
              <a:rPr lang="ru-RU" sz="1600" dirty="0"/>
              <a:t>б) указание </a:t>
            </a:r>
            <a:r>
              <a:rPr lang="ru-RU" sz="1600" b="1" dirty="0"/>
              <a:t>номеров реестровых записей </a:t>
            </a:r>
            <a:r>
              <a:rPr lang="ru-RU" sz="1600" dirty="0"/>
              <a:t>из евразийского реестра промышленных товаров государств - членов Евразийского экономического союза, порядок формирования и ведения которого устанавливается правом Евразийского экономического союза (далее - евразийский реестр промышленных товаров), а также </a:t>
            </a:r>
            <a:r>
              <a:rPr lang="ru-RU" sz="1600" b="1" dirty="0"/>
              <a:t>информации</a:t>
            </a:r>
            <a:r>
              <a:rPr lang="ru-RU" sz="1600" dirty="0"/>
              <a:t> </a:t>
            </a:r>
            <a:r>
              <a:rPr lang="ru-RU" sz="1600" b="1" dirty="0"/>
              <a:t>о совокупном количестве баллов</a:t>
            </a:r>
            <a:r>
              <a:rPr lang="ru-RU" sz="1600" dirty="0"/>
              <a:t> за выполнение на территории государств - членов Евразийского экономического союза технологических операций (условий), если это предусмотрено решением Совета Евразийской экономической комиссии от 23 ноября 2020 г. N 105 (для продукции, в отношении которой установлены требования о совокупном количестве баллов);</a:t>
            </a:r>
          </a:p>
        </p:txBody>
      </p:sp>
    </p:spTree>
    <p:extLst>
      <p:ext uri="{BB962C8B-B14F-4D97-AF65-F5344CB8AC3E}">
        <p14:creationId xmlns:p14="http://schemas.microsoft.com/office/powerpoint/2010/main" val="323148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7007" y="4615683"/>
            <a:ext cx="11011553" cy="1400383"/>
          </a:xfrm>
          <a:prstGeom prst="rect">
            <a:avLst/>
          </a:prstGeom>
          <a:noFill/>
        </p:spPr>
        <p:txBody>
          <a:bodyPr wrap="square" rtlCol="0">
            <a:spAutoFit/>
          </a:bodyPr>
          <a:lstStyle/>
          <a:p>
            <a:pPr marL="342900" indent="-342900">
              <a:buFont typeface="Wingdings" panose="05000000000000000000" pitchFamily="2" charset="2"/>
              <a:buChar char="ü"/>
            </a:pPr>
            <a:r>
              <a:rPr lang="ru-RU" sz="1700" dirty="0"/>
              <a:t>номеров реестровых записей из реестра российской промышленной продукции и совокупного количества баллов (при наличии) </a:t>
            </a:r>
          </a:p>
          <a:p>
            <a:r>
              <a:rPr lang="ru-RU" sz="1700" dirty="0"/>
              <a:t>или </a:t>
            </a:r>
          </a:p>
          <a:p>
            <a:pPr marL="342900" indent="-342900">
              <a:buFont typeface="Wingdings" panose="05000000000000000000" pitchFamily="2" charset="2"/>
              <a:buChar char="ü"/>
            </a:pPr>
            <a:r>
              <a:rPr lang="ru-RU" sz="1700" dirty="0"/>
              <a:t>номеров реестровых записей из евразийского реестра промышленных товаров и совокупного количества баллов (при наличии)</a:t>
            </a:r>
          </a:p>
        </p:txBody>
      </p:sp>
      <p:sp>
        <p:nvSpPr>
          <p:cNvPr id="3" name="TextBox 2"/>
          <p:cNvSpPr txBox="1"/>
          <p:nvPr/>
        </p:nvSpPr>
        <p:spPr>
          <a:xfrm>
            <a:off x="1363327" y="1401556"/>
            <a:ext cx="8385919" cy="954107"/>
          </a:xfrm>
          <a:prstGeom prst="rect">
            <a:avLst/>
          </a:prstGeom>
          <a:solidFill>
            <a:srgbClr val="009DDB"/>
          </a:solidFill>
          <a:effectLst>
            <a:outerShdw blurRad="50800" dist="38100" dir="2700000" algn="tl" rotWithShape="0">
              <a:prstClr val="black">
                <a:alpha val="40000"/>
              </a:prstClr>
            </a:outerShdw>
          </a:effectLst>
        </p:spPr>
        <p:txBody>
          <a:bodyPr wrap="square" rtlCol="0">
            <a:spAutoFit/>
          </a:bodyPr>
          <a:lstStyle/>
          <a:p>
            <a:pPr algn="ctr"/>
            <a:r>
              <a:rPr lang="ru-RU" sz="2800" b="1" dirty="0">
                <a:solidFill>
                  <a:schemeClr val="bg1"/>
                </a:solidFill>
              </a:rPr>
              <a:t>Каким документами подтверждается страна происхождения в заявке?</a:t>
            </a:r>
          </a:p>
        </p:txBody>
      </p:sp>
      <p:sp>
        <p:nvSpPr>
          <p:cNvPr id="4" name="Прямоугольник 3"/>
          <p:cNvSpPr/>
          <p:nvPr/>
        </p:nvSpPr>
        <p:spPr>
          <a:xfrm>
            <a:off x="327007" y="2903096"/>
            <a:ext cx="10135362" cy="943358"/>
          </a:xfrm>
          <a:prstGeom prst="rect">
            <a:avLst/>
          </a:prstGeom>
          <a:solidFill>
            <a:srgbClr val="00406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Подтверждением страны происхождения товаров, указанных в перечне, является указание (декларирование) участником закупки в составе заявки:</a:t>
            </a:r>
          </a:p>
        </p:txBody>
      </p:sp>
      <p:pic>
        <p:nvPicPr>
          <p:cNvPr id="11" name="Рисунок 10"/>
          <p:cNvPicPr>
            <a:picLocks noChangeAspect="1"/>
          </p:cNvPicPr>
          <p:nvPr/>
        </p:nvPicPr>
        <p:blipFill>
          <a:blip r:embed="rId2"/>
          <a:stretch>
            <a:fillRect/>
          </a:stretch>
        </p:blipFill>
        <p:spPr>
          <a:xfrm>
            <a:off x="606909" y="714963"/>
            <a:ext cx="1816765" cy="237765"/>
          </a:xfrm>
          <a:prstGeom prst="rect">
            <a:avLst/>
          </a:prstGeom>
        </p:spPr>
      </p:pic>
    </p:spTree>
    <p:extLst>
      <p:ext uri="{BB962C8B-B14F-4D97-AF65-F5344CB8AC3E}">
        <p14:creationId xmlns:p14="http://schemas.microsoft.com/office/powerpoint/2010/main" val="2731449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13384" y="1399999"/>
            <a:ext cx="4749122" cy="584775"/>
          </a:xfrm>
          <a:prstGeom prst="rect">
            <a:avLst/>
          </a:prstGeom>
          <a:solidFill>
            <a:srgbClr val="004065"/>
          </a:solidFill>
          <a:effectLst>
            <a:outerShdw blurRad="50800" dist="38100" dir="2700000" algn="tl" rotWithShape="0">
              <a:prstClr val="black">
                <a:alpha val="40000"/>
              </a:prstClr>
            </a:outerShdw>
          </a:effectLst>
        </p:spPr>
        <p:txBody>
          <a:bodyPr wrap="square" rtlCol="0">
            <a:spAutoFit/>
          </a:bodyPr>
          <a:lstStyle/>
          <a:p>
            <a:r>
              <a:rPr lang="ru-RU" sz="3200" b="1" dirty="0">
                <a:solidFill>
                  <a:schemeClr val="bg1"/>
                </a:solidFill>
              </a:rPr>
              <a:t>Чек-лист по контракту</a:t>
            </a:r>
          </a:p>
        </p:txBody>
      </p:sp>
      <p:sp>
        <p:nvSpPr>
          <p:cNvPr id="4" name="Прямоугольник 3"/>
          <p:cNvSpPr/>
          <p:nvPr/>
        </p:nvSpPr>
        <p:spPr>
          <a:xfrm>
            <a:off x="322218" y="2714216"/>
            <a:ext cx="10931454" cy="3139321"/>
          </a:xfrm>
          <a:prstGeom prst="rect">
            <a:avLst/>
          </a:prstGeom>
        </p:spPr>
        <p:txBody>
          <a:bodyPr wrap="square">
            <a:spAutoFit/>
          </a:bodyPr>
          <a:lstStyle/>
          <a:p>
            <a:pPr marL="457200" indent="-457200">
              <a:buFont typeface="Wingdings" panose="05000000000000000000" pitchFamily="2" charset="2"/>
              <a:buChar char="ü"/>
            </a:pPr>
            <a:r>
              <a:rPr lang="ru-RU" dirty="0"/>
              <a:t>Предусмотреть проектом контракта, куда будут внесены сведения о номере реестровой записи и количестве баллов</a:t>
            </a:r>
          </a:p>
          <a:p>
            <a:pPr marL="457200" indent="-457200">
              <a:buFont typeface="Wingdings" panose="05000000000000000000" pitchFamily="2" charset="2"/>
              <a:buChar char="ü"/>
            </a:pPr>
            <a:endParaRPr lang="ru-RU" dirty="0"/>
          </a:p>
          <a:p>
            <a:pPr marL="457200" indent="-457200">
              <a:buFont typeface="Wingdings" panose="05000000000000000000" pitchFamily="2" charset="2"/>
              <a:buChar char="ü"/>
            </a:pPr>
            <a:r>
              <a:rPr lang="ru-RU" dirty="0"/>
              <a:t>Предусмотреть передачу документов, на основании которых было осуществлено внесение товаров в соответствующий реестр. Желательно – в качестве приложения к документу о приемке в электронной форме.</a:t>
            </a:r>
          </a:p>
          <a:p>
            <a:pPr marL="457200" indent="-457200">
              <a:buFont typeface="Wingdings" panose="05000000000000000000" pitchFamily="2" charset="2"/>
              <a:buChar char="ü"/>
            </a:pPr>
            <a:endParaRPr lang="ru-RU" dirty="0"/>
          </a:p>
          <a:p>
            <a:pPr marL="457200" indent="-457200">
              <a:buFont typeface="Wingdings" panose="05000000000000000000" pitchFamily="2" charset="2"/>
              <a:buChar char="ü"/>
            </a:pPr>
            <a:r>
              <a:rPr lang="ru-RU" dirty="0"/>
              <a:t>Предусмотреть оговорку, что если при проведении закупки были отклонены заявки в соответствии с ПП 617, то установлен запрет на замену товаров, на промышленные товары, происходящие из иностранного государства (за исключением государств - членов Евразийского экономического союза)</a:t>
            </a:r>
          </a:p>
        </p:txBody>
      </p:sp>
      <p:pic>
        <p:nvPicPr>
          <p:cNvPr id="7" name="Рисунок 6"/>
          <p:cNvPicPr>
            <a:picLocks noChangeAspect="1"/>
          </p:cNvPicPr>
          <p:nvPr/>
        </p:nvPicPr>
        <p:blipFill>
          <a:blip r:embed="rId2"/>
          <a:stretch>
            <a:fillRect/>
          </a:stretch>
        </p:blipFill>
        <p:spPr>
          <a:xfrm>
            <a:off x="606909" y="714963"/>
            <a:ext cx="1816765" cy="237765"/>
          </a:xfrm>
          <a:prstGeom prst="rect">
            <a:avLst/>
          </a:prstGeom>
        </p:spPr>
      </p:pic>
    </p:spTree>
    <p:extLst>
      <p:ext uri="{BB962C8B-B14F-4D97-AF65-F5344CB8AC3E}">
        <p14:creationId xmlns:p14="http://schemas.microsoft.com/office/powerpoint/2010/main" val="415871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547" y="409861"/>
            <a:ext cx="1822136" cy="234325"/>
          </a:xfrm>
          <a:prstGeom prst="rect">
            <a:avLst/>
          </a:prstGeom>
        </p:spPr>
      </p:pic>
      <p:sp>
        <p:nvSpPr>
          <p:cNvPr id="8" name="TextBox 7"/>
          <p:cNvSpPr txBox="1"/>
          <p:nvPr/>
        </p:nvSpPr>
        <p:spPr>
          <a:xfrm>
            <a:off x="535507" y="2649251"/>
            <a:ext cx="10968153" cy="584775"/>
          </a:xfrm>
          <a:prstGeom prst="rect">
            <a:avLst/>
          </a:prstGeom>
          <a:noFill/>
        </p:spPr>
        <p:txBody>
          <a:bodyPr wrap="square" rtlCol="0">
            <a:spAutoFit/>
          </a:bodyPr>
          <a:lstStyle/>
          <a:p>
            <a:r>
              <a:rPr lang="ru-RU" sz="3200" b="1" dirty="0"/>
              <a:t>Установление единых требований к участникам</a:t>
            </a:r>
            <a:endParaRPr lang="ru-RU" sz="3200" b="1" dirty="0">
              <a:solidFill>
                <a:srgbClr val="212121"/>
              </a:solidFill>
            </a:endParaRPr>
          </a:p>
        </p:txBody>
      </p:sp>
      <p:sp>
        <p:nvSpPr>
          <p:cNvPr id="5" name="TextBox 4"/>
          <p:cNvSpPr txBox="1"/>
          <p:nvPr/>
        </p:nvSpPr>
        <p:spPr>
          <a:xfrm>
            <a:off x="625906" y="6223976"/>
            <a:ext cx="6969209" cy="307777"/>
          </a:xfrm>
          <a:prstGeom prst="rect">
            <a:avLst/>
          </a:prstGeom>
          <a:noFill/>
        </p:spPr>
        <p:txBody>
          <a:bodyPr wrap="square" rtlCol="0">
            <a:spAutoFit/>
          </a:bodyPr>
          <a:lstStyle/>
          <a:p>
            <a:r>
              <a:rPr lang="ru-RU" sz="1400" b="1" dirty="0">
                <a:solidFill>
                  <a:srgbClr val="009DDB"/>
                </a:solidFill>
              </a:rPr>
              <a:t>Блок 3</a:t>
            </a:r>
          </a:p>
        </p:txBody>
      </p:sp>
    </p:spTree>
    <p:extLst>
      <p:ext uri="{BB962C8B-B14F-4D97-AF65-F5344CB8AC3E}">
        <p14:creationId xmlns:p14="http://schemas.microsoft.com/office/powerpoint/2010/main" val="187612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69817" y="187257"/>
            <a:ext cx="10515600" cy="1325562"/>
          </a:xfrm>
        </p:spPr>
        <p:txBody>
          <a:bodyPr>
            <a:normAutofit/>
          </a:bodyPr>
          <a:lstStyle/>
          <a:p>
            <a:pPr lvl="0"/>
            <a:r>
              <a:rPr lang="ru-RU" sz="2800" b="1" dirty="0">
                <a:solidFill>
                  <a:schemeClr val="tx1"/>
                </a:solidFill>
                <a:latin typeface="+mn-lt"/>
              </a:rPr>
              <a:t>Единые требования</a:t>
            </a:r>
            <a:endParaRPr lang="ru-RU" sz="2800" dirty="0">
              <a:solidFill>
                <a:schemeClr val="tx1"/>
              </a:solidFill>
              <a:latin typeface="+mn-lt"/>
            </a:endParaRPr>
          </a:p>
        </p:txBody>
      </p:sp>
      <p:sp>
        <p:nvSpPr>
          <p:cNvPr id="5" name="Объект 4"/>
          <p:cNvSpPr>
            <a:spLocks noGrp="1"/>
          </p:cNvSpPr>
          <p:nvPr>
            <p:ph idx="4294967295"/>
          </p:nvPr>
        </p:nvSpPr>
        <p:spPr>
          <a:xfrm>
            <a:off x="169817" y="1086609"/>
            <a:ext cx="11604740" cy="1226934"/>
          </a:xfrm>
        </p:spPr>
        <p:txBody>
          <a:bodyPr/>
          <a:lstStyle/>
          <a:p>
            <a:pPr marL="0" indent="0">
              <a:buNone/>
            </a:pPr>
            <a:r>
              <a:rPr lang="ru-RU" dirty="0">
                <a:solidFill>
                  <a:schemeClr val="tx1"/>
                </a:solidFill>
              </a:rPr>
              <a:t>Пункт 1 части 1 статьи 31 44-ФЗ: соответствие требованиям, установленным в соответствии с законодательством Российской Федерации к лицам, осуществляющим поставку товара, выполнение работы, оказание услуги, являющихся объектом закупки</a:t>
            </a:r>
          </a:p>
        </p:txBody>
      </p:sp>
      <p:sp>
        <p:nvSpPr>
          <p:cNvPr id="3" name="Скругленный прямоугольник 2"/>
          <p:cNvSpPr/>
          <p:nvPr/>
        </p:nvSpPr>
        <p:spPr>
          <a:xfrm>
            <a:off x="383068" y="3391989"/>
            <a:ext cx="11234166" cy="3059645"/>
          </a:xfrm>
          <a:prstGeom prst="roundRect">
            <a:avLst/>
          </a:prstGeom>
          <a:solidFill>
            <a:srgbClr val="00406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Пункт 7 Обзора судебной практики применения законодательства Российской Федерации о контрактной системе в сфере закупок товаров, работ, услуг для обеспечения государственных и муниципальных нужд</a:t>
            </a:r>
          </a:p>
          <a:p>
            <a:pPr algn="ctr"/>
            <a:r>
              <a:rPr lang="ru-RU" dirty="0"/>
              <a:t>(утв. Президиумом Верховного Суда РФ 28.06.2017):</a:t>
            </a:r>
          </a:p>
          <a:p>
            <a:pPr algn="ctr"/>
            <a:endParaRPr lang="ru-RU" dirty="0"/>
          </a:p>
          <a:p>
            <a:pPr algn="ctr"/>
            <a:r>
              <a:rPr lang="ru-RU" dirty="0"/>
              <a:t>Если выполнение работ, оказание услуг, составляющих лицензируемый вид деятельности, является самостоятельным объектом закупки, заказчик устанавливает требования к участникам закупки о наличии у них лицензии на такой вид деятельности.</a:t>
            </a:r>
          </a:p>
        </p:txBody>
      </p:sp>
      <p:sp>
        <p:nvSpPr>
          <p:cNvPr id="4" name="TextBox 3"/>
          <p:cNvSpPr txBox="1"/>
          <p:nvPr/>
        </p:nvSpPr>
        <p:spPr>
          <a:xfrm>
            <a:off x="1314994" y="2071264"/>
            <a:ext cx="6217920" cy="646331"/>
          </a:xfrm>
          <a:prstGeom prst="rect">
            <a:avLst/>
          </a:prstGeom>
          <a:noFill/>
        </p:spPr>
        <p:txBody>
          <a:bodyPr wrap="square" rtlCol="0">
            <a:spAutoFit/>
          </a:bodyPr>
          <a:lstStyle/>
          <a:p>
            <a:pPr marL="285750" indent="-285750">
              <a:buFontTx/>
              <a:buChar char="-"/>
            </a:pPr>
            <a:r>
              <a:rPr lang="ru-RU" dirty="0"/>
              <a:t>Требование о членстве в СРО</a:t>
            </a:r>
          </a:p>
          <a:p>
            <a:pPr marL="285750" indent="-285750">
              <a:buFontTx/>
              <a:buChar char="-"/>
            </a:pPr>
            <a:r>
              <a:rPr lang="ru-RU" dirty="0"/>
              <a:t>Требование о наличии лицензии</a:t>
            </a:r>
          </a:p>
        </p:txBody>
      </p:sp>
      <p:pic>
        <p:nvPicPr>
          <p:cNvPr id="9" name="Рисунок 8">
            <a:extLst>
              <a:ext uri="{FF2B5EF4-FFF2-40B4-BE49-F238E27FC236}">
                <a16:creationId xmlns:a16="http://schemas.microsoft.com/office/drawing/2014/main" id="{5BCE3359-397A-4844-8D30-33EE4B3054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2421" y="448232"/>
            <a:ext cx="1822136" cy="234325"/>
          </a:xfrm>
          <a:prstGeom prst="rect">
            <a:avLst/>
          </a:prstGeom>
        </p:spPr>
      </p:pic>
    </p:spTree>
    <p:extLst>
      <p:ext uri="{BB962C8B-B14F-4D97-AF65-F5344CB8AC3E}">
        <p14:creationId xmlns:p14="http://schemas.microsoft.com/office/powerpoint/2010/main" val="21316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547" y="409861"/>
            <a:ext cx="1822136" cy="234325"/>
          </a:xfrm>
          <a:prstGeom prst="rect">
            <a:avLst/>
          </a:prstGeom>
        </p:spPr>
      </p:pic>
      <p:sp>
        <p:nvSpPr>
          <p:cNvPr id="5" name="TextBox 4"/>
          <p:cNvSpPr txBox="1"/>
          <p:nvPr/>
        </p:nvSpPr>
        <p:spPr>
          <a:xfrm>
            <a:off x="322217" y="2586693"/>
            <a:ext cx="11446036" cy="3693319"/>
          </a:xfrm>
          <a:prstGeom prst="rect">
            <a:avLst/>
          </a:prstGeom>
          <a:noFill/>
        </p:spPr>
        <p:txBody>
          <a:bodyPr wrap="square" rtlCol="0">
            <a:spAutoFit/>
          </a:bodyPr>
          <a:lstStyle/>
          <a:p>
            <a:pPr marL="285750" indent="-285750">
              <a:buFont typeface="Wingdings" panose="05000000000000000000" pitchFamily="2" charset="2"/>
              <a:buChar char="ü"/>
            </a:pPr>
            <a:r>
              <a:rPr lang="ru-RU" dirty="0"/>
              <a:t>Закупки, осуществляемые в соответствии с частью 12 статьи 93 (электронный магазин, закупка с полки) не учитываются в составе СГОЗ по пунктам 4 и 5 части 1 статьи 93. Аналогичная норма введена и для закупок по пункту 5.1 (осуществление закупки медицинских изделий и расходных материалов, если такая закупка осуществляется в электронной форме в отношении медицинских изделий и расходных материалов, произведенных единственным на территории РФ или территориях иностранных государств, не вводивших в отношении РФ ограничительных мер экономического характера, производителем)</a:t>
            </a:r>
          </a:p>
          <a:p>
            <a:pPr marL="285750" indent="-285750">
              <a:buFont typeface="Wingdings" panose="05000000000000000000" pitchFamily="2" charset="2"/>
              <a:buChar char="ü"/>
            </a:pPr>
            <a:endParaRPr lang="ru-RU" dirty="0"/>
          </a:p>
          <a:p>
            <a:pPr marL="285750" indent="-285750">
              <a:buFont typeface="Wingdings" panose="05000000000000000000" pitchFamily="2" charset="2"/>
              <a:buChar char="ü"/>
            </a:pPr>
            <a:r>
              <a:rPr lang="ru-RU" dirty="0"/>
              <a:t>Закупки через электронный магазин в соответствии с частью 12 статьи 93 могут осуществляться при НМЦК не более 5 млн. руб. (ранее – 3 млн. руб.) с годовым объемом не более 100 млн. руб.</a:t>
            </a:r>
          </a:p>
          <a:p>
            <a:pPr marL="285750" indent="-285750">
              <a:buFont typeface="Wingdings" panose="05000000000000000000" pitchFamily="2" charset="2"/>
              <a:buChar char="ü"/>
            </a:pPr>
            <a:endParaRPr lang="ru-RU" dirty="0"/>
          </a:p>
          <a:p>
            <a:pPr marL="285750" indent="-285750">
              <a:buFont typeface="Wingdings" panose="05000000000000000000" pitchFamily="2" charset="2"/>
              <a:buChar char="ü"/>
            </a:pPr>
            <a:endParaRPr lang="ru-RU" dirty="0"/>
          </a:p>
          <a:p>
            <a:pPr marL="285750" indent="-285750">
              <a:buFont typeface="Wingdings" panose="05000000000000000000" pitchFamily="2" charset="2"/>
              <a:buChar char="ü"/>
            </a:pPr>
            <a:endParaRPr lang="ru-RU" dirty="0"/>
          </a:p>
        </p:txBody>
      </p:sp>
      <p:sp>
        <p:nvSpPr>
          <p:cNvPr id="3" name="Прямоугольник 2"/>
          <p:cNvSpPr/>
          <p:nvPr/>
        </p:nvSpPr>
        <p:spPr>
          <a:xfrm>
            <a:off x="322217" y="1550125"/>
            <a:ext cx="3953692" cy="487680"/>
          </a:xfrm>
          <a:prstGeom prst="rect">
            <a:avLst/>
          </a:prstGeom>
          <a:solidFill>
            <a:srgbClr val="009DDB"/>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Электронный магазин</a:t>
            </a:r>
          </a:p>
        </p:txBody>
      </p:sp>
    </p:spTree>
    <p:extLst>
      <p:ext uri="{BB962C8B-B14F-4D97-AF65-F5344CB8AC3E}">
        <p14:creationId xmlns:p14="http://schemas.microsoft.com/office/powerpoint/2010/main" val="253411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69817" y="187257"/>
            <a:ext cx="3879669" cy="561680"/>
          </a:xfrm>
        </p:spPr>
        <p:txBody>
          <a:bodyPr>
            <a:normAutofit/>
          </a:bodyPr>
          <a:lstStyle/>
          <a:p>
            <a:pPr lvl="0"/>
            <a:r>
              <a:rPr lang="ru-RU" sz="2800" b="1" dirty="0">
                <a:solidFill>
                  <a:schemeClr val="tx1"/>
                </a:solidFill>
                <a:latin typeface="+mn-lt"/>
              </a:rPr>
              <a:t>Единые требования</a:t>
            </a:r>
            <a:endParaRPr lang="ru-RU" sz="2800" dirty="0">
              <a:solidFill>
                <a:schemeClr val="tx1"/>
              </a:solidFill>
              <a:latin typeface="+mn-lt"/>
            </a:endParaRPr>
          </a:p>
        </p:txBody>
      </p:sp>
      <p:sp>
        <p:nvSpPr>
          <p:cNvPr id="5" name="Объект 4"/>
          <p:cNvSpPr>
            <a:spLocks noGrp="1"/>
          </p:cNvSpPr>
          <p:nvPr>
            <p:ph idx="4294967295"/>
          </p:nvPr>
        </p:nvSpPr>
        <p:spPr>
          <a:xfrm>
            <a:off x="169817" y="879995"/>
            <a:ext cx="11238412" cy="1567558"/>
          </a:xfrm>
          <a:solidFill>
            <a:srgbClr val="D7E0E8"/>
          </a:solidFill>
          <a:ln>
            <a:solidFill>
              <a:srgbClr val="004065"/>
            </a:solidFill>
          </a:ln>
          <a:effectLst>
            <a:outerShdw blurRad="50800" dist="38100" dir="2700000" algn="tl" rotWithShape="0">
              <a:prstClr val="black">
                <a:alpha val="40000"/>
              </a:prstClr>
            </a:outerShdw>
          </a:effectLst>
        </p:spPr>
        <p:txBody>
          <a:bodyPr>
            <a:noAutofit/>
          </a:bodyPr>
          <a:lstStyle/>
          <a:p>
            <a:pPr marL="0" indent="0">
              <a:buNone/>
            </a:pPr>
            <a:endParaRPr lang="ru-RU" sz="1600" dirty="0"/>
          </a:p>
          <a:p>
            <a:pPr marL="0" indent="0">
              <a:buNone/>
            </a:pPr>
            <a:r>
              <a:rPr lang="ru-RU" sz="1400" dirty="0"/>
              <a:t>Индивидуальный предприниматель или юридическое лицо, не являющиеся членами саморегулируемых организаций в </a:t>
            </a:r>
            <a:r>
              <a:rPr lang="ru-RU" sz="1400" b="1" dirty="0"/>
              <a:t>области строительства, реконструкции, капитального ремонта объектов капитального строительства</a:t>
            </a:r>
            <a:r>
              <a:rPr lang="ru-RU" sz="1400" dirty="0"/>
              <a:t>, могут выполнять работы по договорам строительного подряда, заключенным с застройщиком, техническим заказчиком, лицом, ответственным за эксплуатацию здания, сооружения, региональным оператором, в случае, </a:t>
            </a:r>
            <a:r>
              <a:rPr lang="ru-RU" sz="1400" b="1" u="sng" dirty="0"/>
              <a:t>если размер обязательств по каждому из таких договоров не превышает 10 миллионов рублей</a:t>
            </a:r>
            <a:r>
              <a:rPr lang="ru-RU" sz="1400" dirty="0"/>
              <a:t>.</a:t>
            </a:r>
          </a:p>
          <a:p>
            <a:pPr marL="0" indent="0">
              <a:buNone/>
            </a:pPr>
            <a:endParaRPr lang="ru-RU" sz="1600" dirty="0"/>
          </a:p>
        </p:txBody>
      </p:sp>
      <p:sp>
        <p:nvSpPr>
          <p:cNvPr id="7" name="Прямоугольник 6"/>
          <p:cNvSpPr/>
          <p:nvPr/>
        </p:nvSpPr>
        <p:spPr>
          <a:xfrm>
            <a:off x="169817" y="877173"/>
            <a:ext cx="2420982" cy="365760"/>
          </a:xfrm>
          <a:prstGeom prst="rect">
            <a:avLst/>
          </a:prstGeom>
          <a:solidFill>
            <a:srgbClr val="009DDB"/>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ч. 2.1 ст. 52 </a:t>
            </a:r>
            <a:r>
              <a:rPr lang="ru-RU" dirty="0" err="1"/>
              <a:t>ГрК</a:t>
            </a:r>
            <a:r>
              <a:rPr lang="ru-RU" dirty="0"/>
              <a:t> РФ</a:t>
            </a:r>
          </a:p>
        </p:txBody>
      </p:sp>
      <p:pic>
        <p:nvPicPr>
          <p:cNvPr id="9" name="Рисунок 8">
            <a:extLst>
              <a:ext uri="{FF2B5EF4-FFF2-40B4-BE49-F238E27FC236}">
                <a16:creationId xmlns:a16="http://schemas.microsoft.com/office/drawing/2014/main" id="{5BCE3359-397A-4844-8D30-33EE4B3054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2421" y="448232"/>
            <a:ext cx="1822136" cy="234325"/>
          </a:xfrm>
          <a:prstGeom prst="rect">
            <a:avLst/>
          </a:prstGeom>
        </p:spPr>
      </p:pic>
      <p:sp>
        <p:nvSpPr>
          <p:cNvPr id="10" name="Объект 4"/>
          <p:cNvSpPr txBox="1">
            <a:spLocks/>
          </p:cNvSpPr>
          <p:nvPr/>
        </p:nvSpPr>
        <p:spPr>
          <a:xfrm>
            <a:off x="169817" y="2602759"/>
            <a:ext cx="11238412" cy="1115801"/>
          </a:xfrm>
          <a:prstGeom prst="rect">
            <a:avLst/>
          </a:prstGeom>
          <a:solidFill>
            <a:srgbClr val="D7E0E8"/>
          </a:solidFill>
          <a:ln>
            <a:solidFill>
              <a:srgbClr val="004065"/>
            </a:solidFill>
          </a:ln>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ru-RU" sz="1600" dirty="0"/>
          </a:p>
          <a:p>
            <a:pPr marL="0" indent="0">
              <a:buNone/>
            </a:pPr>
            <a:r>
              <a:rPr lang="ru-RU" sz="1400" dirty="0"/>
              <a:t>Индивидуальный предприниматель или юридическое лицо, не являющиеся членами саморегулируемых организаций в области строительства, может выполнять работы по договорам подряда </a:t>
            </a:r>
            <a:r>
              <a:rPr lang="ru-RU" sz="1400" b="1" dirty="0"/>
              <a:t>на осуществление сноса </a:t>
            </a:r>
            <a:r>
              <a:rPr lang="ru-RU" sz="1400" dirty="0"/>
              <a:t>в случае, </a:t>
            </a:r>
            <a:r>
              <a:rPr lang="ru-RU" sz="1400" b="1" u="sng" dirty="0"/>
              <a:t>если размер обязательств по каждому из таких договоров не превышает 1 миллиона рублей</a:t>
            </a:r>
            <a:r>
              <a:rPr lang="ru-RU" sz="1400" dirty="0"/>
              <a:t>.</a:t>
            </a:r>
          </a:p>
          <a:p>
            <a:pPr marL="0" indent="0">
              <a:buFont typeface="Wingdings 3" charset="2"/>
              <a:buNone/>
            </a:pPr>
            <a:endParaRPr lang="ru-RU" sz="1600" dirty="0"/>
          </a:p>
        </p:txBody>
      </p:sp>
      <p:sp>
        <p:nvSpPr>
          <p:cNvPr id="11" name="Прямоугольник 10"/>
          <p:cNvSpPr/>
          <p:nvPr/>
        </p:nvSpPr>
        <p:spPr>
          <a:xfrm>
            <a:off x="169817" y="2604610"/>
            <a:ext cx="2420982" cy="365760"/>
          </a:xfrm>
          <a:prstGeom prst="rect">
            <a:avLst/>
          </a:prstGeom>
          <a:solidFill>
            <a:srgbClr val="009DDB"/>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ч. 5 ст. 55.31 </a:t>
            </a:r>
            <a:r>
              <a:rPr lang="ru-RU" dirty="0" err="1"/>
              <a:t>ГрК</a:t>
            </a:r>
            <a:r>
              <a:rPr lang="ru-RU" dirty="0"/>
              <a:t> РФ</a:t>
            </a:r>
          </a:p>
        </p:txBody>
      </p:sp>
      <p:sp>
        <p:nvSpPr>
          <p:cNvPr id="12" name="Объект 4"/>
          <p:cNvSpPr txBox="1">
            <a:spLocks/>
          </p:cNvSpPr>
          <p:nvPr/>
        </p:nvSpPr>
        <p:spPr>
          <a:xfrm>
            <a:off x="169817" y="3873766"/>
            <a:ext cx="11238412" cy="1385515"/>
          </a:xfrm>
          <a:prstGeom prst="rect">
            <a:avLst/>
          </a:prstGeom>
          <a:solidFill>
            <a:srgbClr val="D7E0E8"/>
          </a:solidFill>
          <a:ln>
            <a:solidFill>
              <a:srgbClr val="004065"/>
            </a:solidFill>
          </a:ln>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ru-RU" sz="1600" dirty="0"/>
          </a:p>
          <a:p>
            <a:pPr marL="0" indent="0">
              <a:buNone/>
            </a:pPr>
            <a:r>
              <a:rPr lang="ru-RU" sz="1400" dirty="0"/>
              <a:t>Работы по договорам о подготовке проектной документации, внесению изменений в проектную документацию в соответствии с частями 3.8 и 3.9 статьи 49 настоящего Кодекса … должны выполняться только индивидуальными предпринимателями или юридическими лицами, которые являются членами саморегулируемых организаций в области архитектурно-строительного проектирования, если иное не предусмотрено настоящей статьей. </a:t>
            </a:r>
          </a:p>
        </p:txBody>
      </p:sp>
      <p:sp>
        <p:nvSpPr>
          <p:cNvPr id="13" name="Прямоугольник 12"/>
          <p:cNvSpPr/>
          <p:nvPr/>
        </p:nvSpPr>
        <p:spPr>
          <a:xfrm>
            <a:off x="169817" y="3896250"/>
            <a:ext cx="2420982" cy="365760"/>
          </a:xfrm>
          <a:prstGeom prst="rect">
            <a:avLst/>
          </a:prstGeom>
          <a:solidFill>
            <a:srgbClr val="009DDB"/>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ч. 4 ст. 48 </a:t>
            </a:r>
            <a:r>
              <a:rPr lang="ru-RU" dirty="0" err="1"/>
              <a:t>ГрК</a:t>
            </a:r>
            <a:r>
              <a:rPr lang="ru-RU" dirty="0"/>
              <a:t> РФ</a:t>
            </a:r>
          </a:p>
        </p:txBody>
      </p:sp>
      <p:sp>
        <p:nvSpPr>
          <p:cNvPr id="14" name="Прямоугольник 13"/>
          <p:cNvSpPr/>
          <p:nvPr/>
        </p:nvSpPr>
        <p:spPr>
          <a:xfrm>
            <a:off x="6635931" y="877173"/>
            <a:ext cx="4772298" cy="365760"/>
          </a:xfrm>
          <a:prstGeom prst="rect">
            <a:avLst/>
          </a:prstGeom>
          <a:solidFill>
            <a:srgbClr val="004065"/>
          </a:solidFill>
          <a:ln>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Строительство, реконструкция, капремонт</a:t>
            </a:r>
          </a:p>
        </p:txBody>
      </p:sp>
      <p:sp>
        <p:nvSpPr>
          <p:cNvPr id="15" name="Прямоугольник 14"/>
          <p:cNvSpPr/>
          <p:nvPr/>
        </p:nvSpPr>
        <p:spPr>
          <a:xfrm>
            <a:off x="6635931" y="2602759"/>
            <a:ext cx="4772298" cy="365760"/>
          </a:xfrm>
          <a:prstGeom prst="rect">
            <a:avLst/>
          </a:prstGeom>
          <a:solidFill>
            <a:srgbClr val="004065"/>
          </a:solidFill>
          <a:ln>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Снос</a:t>
            </a:r>
          </a:p>
        </p:txBody>
      </p:sp>
      <p:sp>
        <p:nvSpPr>
          <p:cNvPr id="16" name="Прямоугольник 15"/>
          <p:cNvSpPr/>
          <p:nvPr/>
        </p:nvSpPr>
        <p:spPr>
          <a:xfrm>
            <a:off x="6635931" y="3896250"/>
            <a:ext cx="4772298" cy="365760"/>
          </a:xfrm>
          <a:prstGeom prst="rect">
            <a:avLst/>
          </a:prstGeom>
          <a:solidFill>
            <a:srgbClr val="004065"/>
          </a:solidFill>
          <a:ln>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Проектирование</a:t>
            </a:r>
          </a:p>
        </p:txBody>
      </p:sp>
      <p:sp>
        <p:nvSpPr>
          <p:cNvPr id="17" name="Объект 4"/>
          <p:cNvSpPr txBox="1">
            <a:spLocks/>
          </p:cNvSpPr>
          <p:nvPr/>
        </p:nvSpPr>
        <p:spPr>
          <a:xfrm>
            <a:off x="169817" y="5414487"/>
            <a:ext cx="11238412" cy="1157960"/>
          </a:xfrm>
          <a:prstGeom prst="rect">
            <a:avLst/>
          </a:prstGeom>
          <a:solidFill>
            <a:srgbClr val="D7E0E8"/>
          </a:solidFill>
          <a:ln>
            <a:solidFill>
              <a:srgbClr val="004065"/>
            </a:solidFill>
          </a:ln>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ru-RU" sz="1600" dirty="0"/>
          </a:p>
          <a:p>
            <a:pPr marL="0" indent="0">
              <a:buNone/>
            </a:pPr>
            <a:r>
              <a:rPr lang="ru-RU" sz="1400" dirty="0"/>
              <a:t>Работы по договорам о выполнении инженерных изысканий … должны выполняться только индивидуальными предпринимателями или юридическими лицами, которые являются членами саморегулируемых организаций в области инженерных изысканий, если иное не предусмотрено настоящей статьей. </a:t>
            </a:r>
          </a:p>
        </p:txBody>
      </p:sp>
      <p:sp>
        <p:nvSpPr>
          <p:cNvPr id="18" name="Прямоугольник 17"/>
          <p:cNvSpPr/>
          <p:nvPr/>
        </p:nvSpPr>
        <p:spPr>
          <a:xfrm>
            <a:off x="169817" y="5418006"/>
            <a:ext cx="2420982" cy="365760"/>
          </a:xfrm>
          <a:prstGeom prst="rect">
            <a:avLst/>
          </a:prstGeom>
          <a:solidFill>
            <a:srgbClr val="009DDB"/>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ч. 2 ст. 47 </a:t>
            </a:r>
            <a:r>
              <a:rPr lang="ru-RU" dirty="0" err="1"/>
              <a:t>ГрК</a:t>
            </a:r>
            <a:r>
              <a:rPr lang="ru-RU" dirty="0"/>
              <a:t> РФ</a:t>
            </a:r>
          </a:p>
        </p:txBody>
      </p:sp>
      <p:sp>
        <p:nvSpPr>
          <p:cNvPr id="19" name="Прямоугольник 18"/>
          <p:cNvSpPr/>
          <p:nvPr/>
        </p:nvSpPr>
        <p:spPr>
          <a:xfrm>
            <a:off x="6635931" y="5418006"/>
            <a:ext cx="4772298" cy="365760"/>
          </a:xfrm>
          <a:prstGeom prst="rect">
            <a:avLst/>
          </a:prstGeom>
          <a:solidFill>
            <a:srgbClr val="004065"/>
          </a:solidFill>
          <a:ln>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Изыскания</a:t>
            </a:r>
          </a:p>
        </p:txBody>
      </p:sp>
    </p:spTree>
    <p:extLst>
      <p:ext uri="{BB962C8B-B14F-4D97-AF65-F5344CB8AC3E}">
        <p14:creationId xmlns:p14="http://schemas.microsoft.com/office/powerpoint/2010/main" val="250934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69817" y="187257"/>
            <a:ext cx="10515600" cy="1325562"/>
          </a:xfrm>
        </p:spPr>
        <p:txBody>
          <a:bodyPr>
            <a:normAutofit/>
          </a:bodyPr>
          <a:lstStyle/>
          <a:p>
            <a:pPr lvl="0"/>
            <a:r>
              <a:rPr lang="ru-RU" sz="2800" b="1" dirty="0">
                <a:solidFill>
                  <a:schemeClr val="tx1"/>
                </a:solidFill>
                <a:latin typeface="+mn-lt"/>
              </a:rPr>
              <a:t>Изменения с 01.09.2022</a:t>
            </a:r>
            <a:endParaRPr lang="ru-RU" sz="2800" dirty="0">
              <a:solidFill>
                <a:schemeClr val="tx1"/>
              </a:solidFill>
              <a:latin typeface="+mn-lt"/>
            </a:endParaRPr>
          </a:p>
        </p:txBody>
      </p:sp>
      <p:sp>
        <p:nvSpPr>
          <p:cNvPr id="5" name="Объект 4"/>
          <p:cNvSpPr>
            <a:spLocks noGrp="1"/>
          </p:cNvSpPr>
          <p:nvPr>
            <p:ph idx="4294967295"/>
          </p:nvPr>
        </p:nvSpPr>
        <p:spPr>
          <a:xfrm>
            <a:off x="169817" y="1617831"/>
            <a:ext cx="8025916" cy="2327152"/>
          </a:xfrm>
          <a:ln>
            <a:solidFill>
              <a:srgbClr val="004065"/>
            </a:solidFill>
          </a:ln>
        </p:spPr>
        <p:txBody>
          <a:bodyPr>
            <a:normAutofit fontScale="85000" lnSpcReduction="10000"/>
          </a:bodyPr>
          <a:lstStyle/>
          <a:p>
            <a:pPr marL="0" indent="0">
              <a:buNone/>
            </a:pPr>
            <a:r>
              <a:rPr lang="ru-RU" dirty="0">
                <a:solidFill>
                  <a:schemeClr val="tx1"/>
                </a:solidFill>
              </a:rPr>
              <a:t>В единый реестр сведений о членах саморегулируемых организаций и их обязательствах включается информация о членах саморегулируемой организации, о лицах, прекративших членство в саморегулируемой организации, а также сведения об их обязательствах соответственно по договорам подряда на выполнение инженерных изысканий, подготовку проектной документации, договорам строительного подряда, договорам подряда на осуществление сноса, заключенным такими лицами с использованием конкурентных способов заключения договоров.</a:t>
            </a:r>
          </a:p>
          <a:p>
            <a:pPr marL="0" indent="0">
              <a:buNone/>
            </a:pPr>
            <a:r>
              <a:rPr lang="ru-RU" dirty="0">
                <a:solidFill>
                  <a:schemeClr val="tx1"/>
                </a:solidFill>
              </a:rPr>
              <a:t>Формирование и ведение единого реестра сведений о членах саморегулируемых организаций и их обязательствах осуществляются соответствующим Национальным объединением саморегулируемых организаций.</a:t>
            </a:r>
          </a:p>
          <a:p>
            <a:pPr marL="0" indent="0">
              <a:buNone/>
            </a:pPr>
            <a:endParaRPr lang="ru-RU" dirty="0">
              <a:solidFill>
                <a:schemeClr val="tx1"/>
              </a:solidFill>
            </a:endParaRPr>
          </a:p>
        </p:txBody>
      </p:sp>
      <p:sp>
        <p:nvSpPr>
          <p:cNvPr id="9" name="Прямоугольник 8"/>
          <p:cNvSpPr/>
          <p:nvPr/>
        </p:nvSpPr>
        <p:spPr>
          <a:xfrm>
            <a:off x="169817" y="1182404"/>
            <a:ext cx="3052354" cy="435428"/>
          </a:xfrm>
          <a:prstGeom prst="rect">
            <a:avLst/>
          </a:prstGeom>
          <a:solidFill>
            <a:srgbClr val="00406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rPr>
              <a:t>статья 55.17 </a:t>
            </a:r>
            <a:r>
              <a:rPr lang="ru-RU" b="1" dirty="0" err="1">
                <a:solidFill>
                  <a:schemeClr val="bg1"/>
                </a:solidFill>
              </a:rPr>
              <a:t>ГрК</a:t>
            </a:r>
            <a:r>
              <a:rPr lang="ru-RU" b="1" dirty="0">
                <a:solidFill>
                  <a:schemeClr val="bg1"/>
                </a:solidFill>
              </a:rPr>
              <a:t> РФ</a:t>
            </a:r>
            <a:endParaRPr lang="ru-RU" dirty="0">
              <a:solidFill>
                <a:schemeClr val="bg1"/>
              </a:solidFill>
            </a:endParaRPr>
          </a:p>
        </p:txBody>
      </p:sp>
      <p:sp>
        <p:nvSpPr>
          <p:cNvPr id="10" name="Прямоугольник 9"/>
          <p:cNvSpPr/>
          <p:nvPr/>
        </p:nvSpPr>
        <p:spPr>
          <a:xfrm>
            <a:off x="169817" y="4406753"/>
            <a:ext cx="3052354" cy="435428"/>
          </a:xfrm>
          <a:prstGeom prst="rect">
            <a:avLst/>
          </a:prstGeom>
          <a:solidFill>
            <a:srgbClr val="004065"/>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rPr>
              <a:t>статья 55.20 </a:t>
            </a:r>
            <a:r>
              <a:rPr lang="ru-RU" b="1" dirty="0" err="1">
                <a:solidFill>
                  <a:schemeClr val="bg1"/>
                </a:solidFill>
              </a:rPr>
              <a:t>ГрК</a:t>
            </a:r>
            <a:r>
              <a:rPr lang="ru-RU" b="1" dirty="0">
                <a:solidFill>
                  <a:schemeClr val="bg1"/>
                </a:solidFill>
              </a:rPr>
              <a:t> РФ</a:t>
            </a:r>
            <a:endParaRPr lang="ru-RU" dirty="0">
              <a:solidFill>
                <a:schemeClr val="bg1"/>
              </a:solidFill>
            </a:endParaRPr>
          </a:p>
        </p:txBody>
      </p:sp>
      <p:sp>
        <p:nvSpPr>
          <p:cNvPr id="12" name="Объект 4"/>
          <p:cNvSpPr txBox="1">
            <a:spLocks/>
          </p:cNvSpPr>
          <p:nvPr/>
        </p:nvSpPr>
        <p:spPr>
          <a:xfrm>
            <a:off x="169817" y="4842181"/>
            <a:ext cx="8025916" cy="1875756"/>
          </a:xfrm>
          <a:prstGeom prst="rect">
            <a:avLst/>
          </a:prstGeom>
          <a:ln>
            <a:solidFill>
              <a:srgbClr val="004065"/>
            </a:solidFill>
          </a:ln>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ru-RU" dirty="0">
                <a:solidFill>
                  <a:schemeClr val="tx1"/>
                </a:solidFill>
              </a:rPr>
              <a:t>Создаются национальные объединения саморегулируемых организаций следующих видов:</a:t>
            </a:r>
          </a:p>
          <a:p>
            <a:pPr marL="0" indent="0">
              <a:buNone/>
            </a:pPr>
            <a:r>
              <a:rPr lang="ru-RU" dirty="0">
                <a:solidFill>
                  <a:schemeClr val="tx1"/>
                </a:solidFill>
              </a:rPr>
              <a:t>1) Национальное объединение саморегулируемых организаций, основанных на членстве лиц, выполняющих инженерные изыскания, и саморегулируемых организаций, основанных на членстве лиц, осуществляющих подготовку проектной документации;</a:t>
            </a:r>
          </a:p>
          <a:p>
            <a:pPr marL="0" indent="0">
              <a:buNone/>
            </a:pPr>
            <a:r>
              <a:rPr lang="ru-RU" dirty="0">
                <a:solidFill>
                  <a:schemeClr val="tx1"/>
                </a:solidFill>
              </a:rPr>
              <a:t>2) Национальное объединение саморегулируемых организаций, основанных на членстве лиц, осуществляющих строительство.</a:t>
            </a:r>
          </a:p>
        </p:txBody>
      </p:sp>
      <p:sp>
        <p:nvSpPr>
          <p:cNvPr id="13" name="Плюс 12"/>
          <p:cNvSpPr/>
          <p:nvPr/>
        </p:nvSpPr>
        <p:spPr>
          <a:xfrm>
            <a:off x="4488058" y="3712539"/>
            <a:ext cx="470263" cy="461260"/>
          </a:xfrm>
          <a:prstGeom prst="mathPlus">
            <a:avLst/>
          </a:prstGeom>
          <a:solidFill>
            <a:srgbClr val="7E99AA"/>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4958321" y="3699328"/>
            <a:ext cx="3237412" cy="435428"/>
          </a:xfrm>
          <a:prstGeom prst="rect">
            <a:avLst/>
          </a:prstGeom>
          <a:solidFill>
            <a:srgbClr val="004065"/>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rPr>
              <a:t>ПП РФ от 25.05.2022 </a:t>
            </a:r>
            <a:r>
              <a:rPr lang="en-US" b="1" dirty="0">
                <a:solidFill>
                  <a:schemeClr val="bg1"/>
                </a:solidFill>
              </a:rPr>
              <a:t>N 945</a:t>
            </a:r>
          </a:p>
        </p:txBody>
      </p:sp>
      <p:sp>
        <p:nvSpPr>
          <p:cNvPr id="15" name="Стрелка вправо 14"/>
          <p:cNvSpPr/>
          <p:nvPr/>
        </p:nvSpPr>
        <p:spPr>
          <a:xfrm>
            <a:off x="7873516" y="5440424"/>
            <a:ext cx="644434" cy="339635"/>
          </a:xfrm>
          <a:prstGeom prst="rightArrow">
            <a:avLst/>
          </a:prstGeom>
          <a:solidFill>
            <a:srgbClr val="7E99AA"/>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p:cNvSpPr/>
          <p:nvPr/>
        </p:nvSpPr>
        <p:spPr>
          <a:xfrm>
            <a:off x="7873516" y="6208484"/>
            <a:ext cx="644434" cy="339635"/>
          </a:xfrm>
          <a:prstGeom prst="rightArrow">
            <a:avLst/>
          </a:prstGeom>
          <a:solidFill>
            <a:srgbClr val="7E99AA"/>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8567058" y="5103223"/>
            <a:ext cx="3311433" cy="827314"/>
          </a:xfrm>
          <a:prstGeom prst="rect">
            <a:avLst/>
          </a:prstGeom>
          <a:solidFill>
            <a:srgbClr val="0040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НОПРИЗ</a:t>
            </a:r>
          </a:p>
          <a:p>
            <a:pPr algn="ctr"/>
            <a:r>
              <a:rPr lang="en-US" dirty="0"/>
              <a:t>https://www.nopriz.ru/nreesters/elektronnyy-reestr/</a:t>
            </a:r>
            <a:endParaRPr lang="ru-RU" dirty="0"/>
          </a:p>
        </p:txBody>
      </p:sp>
      <p:sp>
        <p:nvSpPr>
          <p:cNvPr id="18" name="Прямоугольник 17"/>
          <p:cNvSpPr/>
          <p:nvPr/>
        </p:nvSpPr>
        <p:spPr>
          <a:xfrm>
            <a:off x="8567058" y="6054324"/>
            <a:ext cx="3311433" cy="803675"/>
          </a:xfrm>
          <a:prstGeom prst="rect">
            <a:avLst/>
          </a:prstGeom>
          <a:solidFill>
            <a:srgbClr val="0040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НОСТРОЙ</a:t>
            </a:r>
          </a:p>
          <a:p>
            <a:pPr algn="ctr"/>
            <a:r>
              <a:rPr lang="en-US" dirty="0"/>
              <a:t>https://reestr.nostroy.ru/sro/all/member/list</a:t>
            </a:r>
            <a:endParaRPr lang="ru-RU" dirty="0"/>
          </a:p>
        </p:txBody>
      </p:sp>
      <p:pic>
        <p:nvPicPr>
          <p:cNvPr id="19" name="Рисунок 18">
            <a:extLst>
              <a:ext uri="{FF2B5EF4-FFF2-40B4-BE49-F238E27FC236}">
                <a16:creationId xmlns:a16="http://schemas.microsoft.com/office/drawing/2014/main" id="{5BCE3359-397A-4844-8D30-33EE4B3054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2421" y="448232"/>
            <a:ext cx="1822136" cy="234325"/>
          </a:xfrm>
          <a:prstGeom prst="rect">
            <a:avLst/>
          </a:prstGeom>
        </p:spPr>
      </p:pic>
    </p:spTree>
    <p:extLst>
      <p:ext uri="{BB962C8B-B14F-4D97-AF65-F5344CB8AC3E}">
        <p14:creationId xmlns:p14="http://schemas.microsoft.com/office/powerpoint/2010/main" val="42404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69817" y="187257"/>
            <a:ext cx="10515600" cy="1325562"/>
          </a:xfrm>
        </p:spPr>
        <p:txBody>
          <a:bodyPr>
            <a:normAutofit/>
          </a:bodyPr>
          <a:lstStyle/>
          <a:p>
            <a:pPr lvl="0"/>
            <a:r>
              <a:rPr lang="ru-RU" sz="2800" b="1" dirty="0">
                <a:solidFill>
                  <a:schemeClr val="tx1"/>
                </a:solidFill>
                <a:latin typeface="+mn-lt"/>
              </a:rPr>
              <a:t>Изменения с 01.09.2022</a:t>
            </a:r>
            <a:endParaRPr lang="ru-RU" sz="2800" dirty="0">
              <a:solidFill>
                <a:schemeClr val="tx1"/>
              </a:solidFill>
              <a:latin typeface="+mn-lt"/>
            </a:endParaRPr>
          </a:p>
        </p:txBody>
      </p:sp>
      <p:sp>
        <p:nvSpPr>
          <p:cNvPr id="3" name="Скругленный прямоугольник 2"/>
          <p:cNvSpPr/>
          <p:nvPr/>
        </p:nvSpPr>
        <p:spPr>
          <a:xfrm>
            <a:off x="269603" y="1035094"/>
            <a:ext cx="4511403" cy="2657340"/>
          </a:xfrm>
          <a:prstGeom prst="roundRect">
            <a:avLst/>
          </a:prstGeom>
          <a:solidFill>
            <a:srgbClr val="004065"/>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Подпункт «н» пункта 1 части 1 статьи 43 44-ФЗ: в состав заявки входят документы, подтверждающие соответствие участника закупки требованиям, установленным пунктом 1 части 1 статьи 31 настоящего Федерального закона </a:t>
            </a:r>
          </a:p>
        </p:txBody>
      </p:sp>
      <p:sp>
        <p:nvSpPr>
          <p:cNvPr id="4" name="Двойная стрелка влево/вправо 3"/>
          <p:cNvSpPr/>
          <p:nvPr/>
        </p:nvSpPr>
        <p:spPr>
          <a:xfrm>
            <a:off x="5042384" y="2032838"/>
            <a:ext cx="1159933" cy="661852"/>
          </a:xfrm>
          <a:prstGeom prst="leftRightArrow">
            <a:avLst/>
          </a:prstGeom>
          <a:solidFill>
            <a:srgbClr val="7E99AA"/>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6463695" y="1035095"/>
            <a:ext cx="4735528" cy="2657340"/>
          </a:xfrm>
          <a:prstGeom prst="roundRect">
            <a:avLst/>
          </a:prstGeom>
          <a:solidFill>
            <a:srgbClr val="004065"/>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Часть 5 статьи 55.17 </a:t>
            </a:r>
            <a:r>
              <a:rPr lang="ru-RU" dirty="0" err="1"/>
              <a:t>ГрК</a:t>
            </a:r>
            <a:r>
              <a:rPr lang="ru-RU" dirty="0"/>
              <a:t> РФ: Сведения, содержащиеся в едином реестре сведений о членах саморегулируемых организаций и их обязательствах, подлежат размещению в сети "Интернет" и должны быть доступны для ознакомления без взимания платы.</a:t>
            </a:r>
          </a:p>
        </p:txBody>
      </p:sp>
      <p:sp>
        <p:nvSpPr>
          <p:cNvPr id="8" name="Прямоугольник 7"/>
          <p:cNvSpPr/>
          <p:nvPr/>
        </p:nvSpPr>
        <p:spPr>
          <a:xfrm>
            <a:off x="2218387" y="3975801"/>
            <a:ext cx="6807926" cy="1088571"/>
          </a:xfrm>
          <a:prstGeom prst="rect">
            <a:avLst/>
          </a:prstGeom>
          <a:solidFill>
            <a:srgbClr val="D7E0E8"/>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Совместное письмо Минфина России от 03.10.2022 № 24-01-07/952 79 и Минстроя России от 03.10.2022 № БО737-Си/02</a:t>
            </a:r>
          </a:p>
        </p:txBody>
      </p:sp>
      <p:sp>
        <p:nvSpPr>
          <p:cNvPr id="5" name="Прямоугольник 4"/>
          <p:cNvSpPr/>
          <p:nvPr/>
        </p:nvSpPr>
        <p:spPr>
          <a:xfrm>
            <a:off x="1760098" y="5347738"/>
            <a:ext cx="7724503" cy="906917"/>
          </a:xfrm>
          <a:prstGeom prst="rect">
            <a:avLst/>
          </a:prstGeom>
          <a:solidFill>
            <a:srgbClr val="7E99AA"/>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В составе заявки ничего не требовать, самостоятельно осуществлять проверку соответствия и наличия сведений об участнике в СРО</a:t>
            </a:r>
          </a:p>
        </p:txBody>
      </p:sp>
      <p:pic>
        <p:nvPicPr>
          <p:cNvPr id="10" name="Рисунок 9">
            <a:extLst>
              <a:ext uri="{FF2B5EF4-FFF2-40B4-BE49-F238E27FC236}">
                <a16:creationId xmlns:a16="http://schemas.microsoft.com/office/drawing/2014/main" id="{5BCE3359-397A-4844-8D30-33EE4B3054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2421" y="448232"/>
            <a:ext cx="1822136" cy="234325"/>
          </a:xfrm>
          <a:prstGeom prst="rect">
            <a:avLst/>
          </a:prstGeom>
        </p:spPr>
      </p:pic>
    </p:spTree>
    <p:extLst>
      <p:ext uri="{BB962C8B-B14F-4D97-AF65-F5344CB8AC3E}">
        <p14:creationId xmlns:p14="http://schemas.microsoft.com/office/powerpoint/2010/main" val="319351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04502" y="146864"/>
            <a:ext cx="10515600" cy="448751"/>
          </a:xfrm>
        </p:spPr>
        <p:txBody>
          <a:bodyPr>
            <a:normAutofit fontScale="90000"/>
          </a:bodyPr>
          <a:lstStyle/>
          <a:p>
            <a:pPr lvl="0"/>
            <a:r>
              <a:rPr lang="ru-RU" sz="2400" b="1" dirty="0">
                <a:solidFill>
                  <a:schemeClr val="tx1"/>
                </a:solidFill>
                <a:latin typeface="+mn-lt"/>
              </a:rPr>
              <a:t>Размеры взносов – различные подходы в судебной практике</a:t>
            </a:r>
          </a:p>
        </p:txBody>
      </p:sp>
      <p:sp>
        <p:nvSpPr>
          <p:cNvPr id="9" name="TextBox 8"/>
          <p:cNvSpPr txBox="1"/>
          <p:nvPr/>
        </p:nvSpPr>
        <p:spPr>
          <a:xfrm>
            <a:off x="104501" y="595615"/>
            <a:ext cx="6514013" cy="6124754"/>
          </a:xfrm>
          <a:prstGeom prst="rect">
            <a:avLst/>
          </a:prstGeom>
          <a:solidFill>
            <a:srgbClr val="D7E0E8"/>
          </a:solidFill>
          <a:effectLst>
            <a:outerShdw blurRad="50800" dist="38100" dir="2700000" algn="tl" rotWithShape="0">
              <a:prstClr val="black">
                <a:alpha val="40000"/>
              </a:prstClr>
            </a:outerShdw>
          </a:effectLst>
        </p:spPr>
        <p:txBody>
          <a:bodyPr wrap="square" rtlCol="0">
            <a:spAutoFit/>
          </a:bodyPr>
          <a:lstStyle/>
          <a:p>
            <a:r>
              <a:rPr lang="ru-RU" sz="1400" b="1" dirty="0"/>
              <a:t>Суть дела: </a:t>
            </a:r>
            <a:r>
              <a:rPr lang="ru-RU" sz="1400" dirty="0"/>
              <a:t>заявитель обжалует действия заказчика по неправомерному определению победителя, так как на момент подведения итогов закупки последним не был сделан взнос в компенсационный фонд в необходимом размере</a:t>
            </a:r>
          </a:p>
          <a:p>
            <a:endParaRPr lang="ru-RU" sz="1400" dirty="0"/>
          </a:p>
          <a:p>
            <a:r>
              <a:rPr lang="ru-RU" sz="1400" b="1" dirty="0"/>
              <a:t>Суть решения: </a:t>
            </a:r>
            <a:r>
              <a:rPr lang="ru-RU" sz="1400" dirty="0"/>
              <a:t>По результатам рассмотрения жалобы общества антимонопольный орган пришел к выводу об отсутствии в действиях заказчика нарушений Федерального закона от 05.04.2013 № 44-ФЗ, поскольку победителем в составе заявки представлена выписка из реестра членов СРО, а также к моменту заключения контракта названное общество обладало требуемым компенсационном фондом. Суд соглашается с выводом антимонопольного органа и указывает, что ООО в момент подачи заявок и подведения итогов действительно не обладало компенсационным фондом, между тем, данная организация являлась членом саморегулируемой организации. Также судами обоснованно отмечено и то, что ООО могло принять участие в конкурентной борьбе и в составе второй части заявки приложило выписку из реестра членов СРО, подтверждающую, что указанное лицо соответствует требованиям аукционной документации. При этом в самой аукционной документации напрямую указано, что участник  должен подтвердить соответствие требованиям статьи 31 Закона о контрактной системе выпиской из реестра членов СРО.</a:t>
            </a:r>
          </a:p>
          <a:p>
            <a:endParaRPr lang="ru-RU" sz="1400" dirty="0"/>
          </a:p>
          <a:p>
            <a:r>
              <a:rPr lang="ru-RU" sz="1400" b="1" dirty="0"/>
              <a:t>Реквизиты:</a:t>
            </a:r>
            <a:r>
              <a:rPr lang="ru-RU" sz="1400" dirty="0"/>
              <a:t> Определение Верховного Суда РФ от 21.03.2019 N 305-КГ18-26008 по делу N А40-27939/2018</a:t>
            </a:r>
          </a:p>
          <a:p>
            <a:r>
              <a:rPr lang="ru-RU" sz="1400" b="1" dirty="0"/>
              <a:t>Аналогичное решение: </a:t>
            </a:r>
            <a:r>
              <a:rPr lang="ru-RU" sz="1400" dirty="0"/>
              <a:t>Постановление 5 ААС от 16.02.2021 N 05АП-7849/2020 по делу N А59-8/2020 (оставленное в силе Определением Верховного Суда РФ от 03.09.2021 N 303-ЭС21-1483)</a:t>
            </a:r>
          </a:p>
        </p:txBody>
      </p:sp>
      <p:pic>
        <p:nvPicPr>
          <p:cNvPr id="8" name="Рисунок 7">
            <a:extLst>
              <a:ext uri="{FF2B5EF4-FFF2-40B4-BE49-F238E27FC236}">
                <a16:creationId xmlns:a16="http://schemas.microsoft.com/office/drawing/2014/main" id="{5BCE3359-397A-4844-8D30-33EE4B3054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2421" y="448232"/>
            <a:ext cx="1822136" cy="234325"/>
          </a:xfrm>
          <a:prstGeom prst="rect">
            <a:avLst/>
          </a:prstGeom>
        </p:spPr>
      </p:pic>
      <p:sp>
        <p:nvSpPr>
          <p:cNvPr id="10" name="TextBox 9"/>
          <p:cNvSpPr txBox="1"/>
          <p:nvPr/>
        </p:nvSpPr>
        <p:spPr>
          <a:xfrm>
            <a:off x="7001691" y="1241946"/>
            <a:ext cx="4902926" cy="5478423"/>
          </a:xfrm>
          <a:prstGeom prst="rect">
            <a:avLst/>
          </a:prstGeom>
          <a:solidFill>
            <a:srgbClr val="7E99AA"/>
          </a:solidFill>
        </p:spPr>
        <p:txBody>
          <a:bodyPr wrap="square" rtlCol="0">
            <a:spAutoFit/>
          </a:bodyPr>
          <a:lstStyle/>
          <a:p>
            <a:endParaRPr lang="ru-RU" sz="1400" b="1" dirty="0"/>
          </a:p>
          <a:p>
            <a:r>
              <a:rPr lang="ru-RU" sz="1400" b="1" dirty="0"/>
              <a:t>Суть дела: </a:t>
            </a:r>
            <a:r>
              <a:rPr lang="ru-RU" sz="1400" dirty="0"/>
              <a:t>заявитель обжалует действия заказчика по неправомерному определению победителя, так как на момент подведения итогов закупки последним не был сделан взнос в компенсационный фонд в необходимом размере</a:t>
            </a:r>
          </a:p>
          <a:p>
            <a:endParaRPr lang="ru-RU" sz="1400" dirty="0"/>
          </a:p>
          <a:p>
            <a:r>
              <a:rPr lang="ru-RU" sz="1400" b="1" dirty="0"/>
              <a:t>Суть решения: </a:t>
            </a:r>
            <a:r>
              <a:rPr lang="ru-RU" sz="1400" dirty="0"/>
              <a:t>заказчиком было установлено требование о предоставлении копии выписки из реестра членов СРО в области инженерных изысканий и архитектурно-строительного проектирования. На момент рассмотрения заявок ООО предоставило выписку из реестра членов СРО, в соответствии с которой у участника закупки отсутствует уровень ответственности по обязательствам по договору подряда на выполнение инженерных изысканий, заключенному с использованием конкурентных способов заключения договора, а также размер взноса в компенсационный фонд обеспечения договорных обязательств составляет 0 руб. УФАС сделал вывод о том, что заявка не соответствовала требованиям документации, суды позицию УФАС поддержали.</a:t>
            </a:r>
          </a:p>
          <a:p>
            <a:endParaRPr lang="ru-RU" sz="1400" b="1" dirty="0"/>
          </a:p>
          <a:p>
            <a:r>
              <a:rPr lang="ru-RU" sz="1400" b="1" dirty="0"/>
              <a:t>Реквизиты:</a:t>
            </a:r>
            <a:r>
              <a:rPr lang="ru-RU" sz="1400" dirty="0"/>
              <a:t> Определение Верховного Суда РФ от 02.02.2022 N 309-ЭС21-27338 по делу N А60-66742/2020</a:t>
            </a:r>
          </a:p>
        </p:txBody>
      </p:sp>
      <p:sp>
        <p:nvSpPr>
          <p:cNvPr id="3" name="Прямоугольник 2"/>
          <p:cNvSpPr/>
          <p:nvPr/>
        </p:nvSpPr>
        <p:spPr>
          <a:xfrm>
            <a:off x="6461760" y="682557"/>
            <a:ext cx="2438400" cy="623729"/>
          </a:xfrm>
          <a:prstGeom prst="rect">
            <a:avLst/>
          </a:prstGeom>
          <a:solidFill>
            <a:srgbClr val="004065"/>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ВС против ВС</a:t>
            </a:r>
          </a:p>
        </p:txBody>
      </p:sp>
    </p:spTree>
    <p:extLst>
      <p:ext uri="{BB962C8B-B14F-4D97-AF65-F5344CB8AC3E}">
        <p14:creationId xmlns:p14="http://schemas.microsoft.com/office/powerpoint/2010/main" val="366373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04502" y="146864"/>
            <a:ext cx="10515600" cy="448751"/>
          </a:xfrm>
        </p:spPr>
        <p:txBody>
          <a:bodyPr>
            <a:normAutofit fontScale="90000"/>
          </a:bodyPr>
          <a:lstStyle/>
          <a:p>
            <a:pPr lvl="0"/>
            <a:r>
              <a:rPr lang="ru-RU" sz="2400" b="1" dirty="0">
                <a:solidFill>
                  <a:schemeClr val="tx1"/>
                </a:solidFill>
                <a:latin typeface="+mn-lt"/>
              </a:rPr>
              <a:t>Позиция ФАС России</a:t>
            </a:r>
          </a:p>
        </p:txBody>
      </p:sp>
      <p:sp>
        <p:nvSpPr>
          <p:cNvPr id="9" name="TextBox 8"/>
          <p:cNvSpPr txBox="1"/>
          <p:nvPr/>
        </p:nvSpPr>
        <p:spPr>
          <a:xfrm>
            <a:off x="383175" y="1041032"/>
            <a:ext cx="10728962" cy="1200329"/>
          </a:xfrm>
          <a:prstGeom prst="rect">
            <a:avLst/>
          </a:prstGeom>
          <a:solidFill>
            <a:srgbClr val="D7E0E8"/>
          </a:solidFill>
          <a:effectLst>
            <a:outerShdw blurRad="50800" dist="38100" dir="2700000" algn="tl" rotWithShape="0">
              <a:prstClr val="black">
                <a:alpha val="40000"/>
              </a:prstClr>
            </a:outerShdw>
          </a:effectLst>
        </p:spPr>
        <p:txBody>
          <a:bodyPr wrap="square" rtlCol="0">
            <a:spAutoFit/>
          </a:bodyPr>
          <a:lstStyle/>
          <a:p>
            <a:pPr marL="285750" indent="-285750">
              <a:buFont typeface="Wingdings" panose="05000000000000000000" pitchFamily="2" charset="2"/>
              <a:buChar char="ü"/>
            </a:pPr>
            <a:r>
              <a:rPr lang="ru-RU" dirty="0"/>
              <a:t>В извещении о закупке необходимо не просто требовать членство в СРО, но и прямо устанавливать, что у участника должен быть сделан соответствующий его ценовому предложению взнос в фонд возмещения вреда и компенсационный фонд обеспечения договорных обязательств в соответствии со статьей 55.16 Градостроительного Кодекса РФ</a:t>
            </a:r>
          </a:p>
        </p:txBody>
      </p:sp>
      <p:pic>
        <p:nvPicPr>
          <p:cNvPr id="8" name="Рисунок 7">
            <a:extLst>
              <a:ext uri="{FF2B5EF4-FFF2-40B4-BE49-F238E27FC236}">
                <a16:creationId xmlns:a16="http://schemas.microsoft.com/office/drawing/2014/main" id="{5BCE3359-397A-4844-8D30-33EE4B3054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2421" y="448232"/>
            <a:ext cx="1822136" cy="234325"/>
          </a:xfrm>
          <a:prstGeom prst="rect">
            <a:avLst/>
          </a:prstGeom>
        </p:spPr>
      </p:pic>
      <p:sp>
        <p:nvSpPr>
          <p:cNvPr id="7" name="TextBox 6"/>
          <p:cNvSpPr txBox="1"/>
          <p:nvPr/>
        </p:nvSpPr>
        <p:spPr>
          <a:xfrm>
            <a:off x="383175" y="3528144"/>
            <a:ext cx="10728962" cy="646331"/>
          </a:xfrm>
          <a:prstGeom prst="rect">
            <a:avLst/>
          </a:prstGeom>
          <a:solidFill>
            <a:srgbClr val="D7E0E8"/>
          </a:solidFill>
          <a:effectLst>
            <a:outerShdw blurRad="50800" dist="38100" dir="2700000" algn="tl" rotWithShape="0">
              <a:prstClr val="black">
                <a:alpha val="40000"/>
              </a:prstClr>
            </a:outerShdw>
          </a:effectLst>
        </p:spPr>
        <p:txBody>
          <a:bodyPr wrap="square" rtlCol="0">
            <a:spAutoFit/>
          </a:bodyPr>
          <a:lstStyle/>
          <a:p>
            <a:pPr marL="285750" indent="-285750">
              <a:buFont typeface="Wingdings" panose="05000000000000000000" pitchFamily="2" charset="2"/>
              <a:buChar char="ü"/>
            </a:pPr>
            <a:r>
              <a:rPr lang="ru-RU" dirty="0"/>
              <a:t>Проверка размера взноса осуществляется именно про рассмотрении заявок, а не перед заключением контракта (как иногда указывает суд)</a:t>
            </a:r>
          </a:p>
        </p:txBody>
      </p:sp>
      <p:sp>
        <p:nvSpPr>
          <p:cNvPr id="4" name="Прямоугольник 3"/>
          <p:cNvSpPr/>
          <p:nvPr/>
        </p:nvSpPr>
        <p:spPr>
          <a:xfrm>
            <a:off x="309842" y="4418310"/>
            <a:ext cx="10802295" cy="646331"/>
          </a:xfrm>
          <a:prstGeom prst="rect">
            <a:avLst/>
          </a:prstGeom>
        </p:spPr>
        <p:txBody>
          <a:bodyPr wrap="square">
            <a:spAutoFit/>
          </a:bodyPr>
          <a:lstStyle/>
          <a:p>
            <a:r>
              <a:rPr lang="ru-RU" dirty="0"/>
              <a:t>См., например, Решение ФАС России по закупке №0373100044422000001 от 02.08.2022, по закупке №0375400000923000030 от 24.05.2023 и т.д.</a:t>
            </a:r>
          </a:p>
        </p:txBody>
      </p:sp>
      <p:sp>
        <p:nvSpPr>
          <p:cNvPr id="3" name="Прямоугольник 2">
            <a:extLst>
              <a:ext uri="{FF2B5EF4-FFF2-40B4-BE49-F238E27FC236}">
                <a16:creationId xmlns:a16="http://schemas.microsoft.com/office/drawing/2014/main" id="{378E8B63-4845-61A6-810E-53D1A05DE2BA}"/>
              </a:ext>
            </a:extLst>
          </p:cNvPr>
          <p:cNvSpPr/>
          <p:nvPr/>
        </p:nvSpPr>
        <p:spPr>
          <a:xfrm>
            <a:off x="383175" y="2536340"/>
            <a:ext cx="10802295" cy="646331"/>
          </a:xfrm>
          <a:prstGeom prst="rect">
            <a:avLst/>
          </a:prstGeom>
        </p:spPr>
        <p:txBody>
          <a:bodyPr wrap="square">
            <a:spAutoFit/>
          </a:bodyPr>
          <a:lstStyle/>
          <a:p>
            <a:r>
              <a:rPr lang="ru-RU" dirty="0"/>
              <a:t>См., например, Решение ФАС России по закупке №0348200053523000059  от 03.05.2023, по закупке №0348100009523000002 </a:t>
            </a:r>
            <a:r>
              <a:rPr lang="ru-RU"/>
              <a:t>от 25.04.2023 </a:t>
            </a:r>
            <a:r>
              <a:rPr lang="ru-RU" dirty="0"/>
              <a:t>и т.д.</a:t>
            </a:r>
          </a:p>
        </p:txBody>
      </p:sp>
    </p:spTree>
    <p:extLst>
      <p:ext uri="{BB962C8B-B14F-4D97-AF65-F5344CB8AC3E}">
        <p14:creationId xmlns:p14="http://schemas.microsoft.com/office/powerpoint/2010/main" val="42778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870857" y="989378"/>
            <a:ext cx="10515600" cy="533505"/>
          </a:xfrm>
          <a:solidFill>
            <a:srgbClr val="009DDB"/>
          </a:solidFill>
          <a:effectLst>
            <a:outerShdw blurRad="50800" dist="38100" dir="2700000" algn="tl" rotWithShape="0">
              <a:prstClr val="black">
                <a:alpha val="40000"/>
              </a:prstClr>
            </a:outerShdw>
          </a:effectLst>
        </p:spPr>
        <p:txBody>
          <a:bodyPr>
            <a:noAutofit/>
          </a:bodyPr>
          <a:lstStyle/>
          <a:p>
            <a:pPr lvl="0"/>
            <a:r>
              <a:rPr lang="ru-RU" sz="1600" b="1" dirty="0">
                <a:solidFill>
                  <a:schemeClr val="bg1"/>
                </a:solidFill>
              </a:rPr>
              <a:t>Каким образом устанавливать требования по членству в СРО по закупкам строительного контроля? Надо исходить из НМЦ самого строительства объекта или НМЦК строительного контроля? </a:t>
            </a:r>
            <a:endParaRPr lang="ru-RU" sz="1400" b="1" dirty="0">
              <a:solidFill>
                <a:schemeClr val="bg1"/>
              </a:solidFill>
              <a:latin typeface="+mn-lt"/>
            </a:endParaRPr>
          </a:p>
        </p:txBody>
      </p:sp>
      <p:sp>
        <p:nvSpPr>
          <p:cNvPr id="3" name="TextBox 2"/>
          <p:cNvSpPr txBox="1"/>
          <p:nvPr/>
        </p:nvSpPr>
        <p:spPr>
          <a:xfrm>
            <a:off x="584334" y="3096901"/>
            <a:ext cx="5364480" cy="3539430"/>
          </a:xfrm>
          <a:prstGeom prst="rect">
            <a:avLst/>
          </a:prstGeom>
          <a:solidFill>
            <a:srgbClr val="D7E0E8"/>
          </a:solidFill>
          <a:effectLst>
            <a:outerShdw blurRad="50800" dist="38100" dir="2700000" algn="tl" rotWithShape="0">
              <a:prstClr val="black">
                <a:alpha val="40000"/>
              </a:prstClr>
            </a:outerShdw>
          </a:effectLst>
        </p:spPr>
        <p:txBody>
          <a:bodyPr wrap="square" rtlCol="0">
            <a:spAutoFit/>
          </a:bodyPr>
          <a:lstStyle/>
          <a:p>
            <a:pPr marL="285750" indent="-285750">
              <a:buFont typeface="Wingdings" panose="05000000000000000000" pitchFamily="2" charset="2"/>
              <a:buChar char="ü"/>
            </a:pPr>
            <a:r>
              <a:rPr lang="ru-RU" sz="1600" dirty="0"/>
              <a:t>Письмо Минстроя России от 12.02.2021 N 5265-ТБ/02 «Об осуществлении строительного контроля саморегулируемыми организациями, выполняющими функции технического заказчика»</a:t>
            </a:r>
          </a:p>
          <a:p>
            <a:pPr marL="285750" indent="-285750">
              <a:buFont typeface="Wingdings" panose="05000000000000000000" pitchFamily="2" charset="2"/>
              <a:buChar char="ü"/>
            </a:pPr>
            <a:r>
              <a:rPr lang="ru-RU" sz="1600" dirty="0"/>
              <a:t>Определение Верховного Суда РФ от 13.08.2021 N 310-ЭС21-12795 по делу N А84-5408/2019 </a:t>
            </a:r>
          </a:p>
          <a:p>
            <a:pPr marL="285750" indent="-285750">
              <a:buFont typeface="Wingdings" panose="05000000000000000000" pitchFamily="2" charset="2"/>
              <a:buChar char="ü"/>
            </a:pPr>
            <a:r>
              <a:rPr lang="ru-RU" sz="1600" dirty="0"/>
              <a:t>Определение Верховного Суда РФ от 21.10.2019 N 309-ЭС19-18504 по делу N А71-16106/2018</a:t>
            </a:r>
          </a:p>
          <a:p>
            <a:pPr marL="285750" indent="-285750">
              <a:buFont typeface="Wingdings" panose="05000000000000000000" pitchFamily="2" charset="2"/>
              <a:buChar char="ü"/>
            </a:pPr>
            <a:r>
              <a:rPr lang="ru-RU" sz="1600" dirty="0"/>
              <a:t>Постановление Арбитражного суда Западно-Сибирского округа от 11.08.2022 N Ф04-2407/2022 по делу N А46-17529/2021</a:t>
            </a:r>
          </a:p>
          <a:p>
            <a:pPr marL="285750" indent="-285750">
              <a:buFont typeface="Wingdings" panose="05000000000000000000" pitchFamily="2" charset="2"/>
              <a:buChar char="ü"/>
            </a:pPr>
            <a:r>
              <a:rPr lang="ru-RU" sz="1600" dirty="0"/>
              <a:t>Решение ФАС России по закупке №0351100000722000086 от 17.11.2022 г., по закупке №0372100021622000099 от 11.10.2022 г.</a:t>
            </a:r>
          </a:p>
        </p:txBody>
      </p:sp>
      <p:sp>
        <p:nvSpPr>
          <p:cNvPr id="4" name="Прямоугольник 3"/>
          <p:cNvSpPr/>
          <p:nvPr/>
        </p:nvSpPr>
        <p:spPr>
          <a:xfrm>
            <a:off x="1121226" y="1771486"/>
            <a:ext cx="3796937" cy="941646"/>
          </a:xfrm>
          <a:prstGeom prst="rect">
            <a:avLst/>
          </a:prstGeom>
          <a:solidFill>
            <a:srgbClr val="004065"/>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СРО на строй контроль определяется исходя из цены «контролируемого» объекта</a:t>
            </a:r>
          </a:p>
        </p:txBody>
      </p:sp>
      <p:pic>
        <p:nvPicPr>
          <p:cNvPr id="8" name="Рисунок 7">
            <a:extLst>
              <a:ext uri="{FF2B5EF4-FFF2-40B4-BE49-F238E27FC236}">
                <a16:creationId xmlns:a16="http://schemas.microsoft.com/office/drawing/2014/main" id="{5BCE3359-397A-4844-8D30-33EE4B3054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2421" y="448232"/>
            <a:ext cx="1822136" cy="234325"/>
          </a:xfrm>
          <a:prstGeom prst="rect">
            <a:avLst/>
          </a:prstGeom>
        </p:spPr>
      </p:pic>
      <p:sp>
        <p:nvSpPr>
          <p:cNvPr id="9" name="Прямоугольник 8"/>
          <p:cNvSpPr/>
          <p:nvPr/>
        </p:nvSpPr>
        <p:spPr>
          <a:xfrm>
            <a:off x="7066552" y="1771486"/>
            <a:ext cx="3796937" cy="941646"/>
          </a:xfrm>
          <a:prstGeom prst="rect">
            <a:avLst/>
          </a:prstGeom>
          <a:solidFill>
            <a:srgbClr val="0040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СРО на строй контроль определяется исходя из цены контракта на </a:t>
            </a:r>
            <a:r>
              <a:rPr lang="ru-RU" dirty="0" err="1"/>
              <a:t>стройконтроль</a:t>
            </a:r>
            <a:endParaRPr lang="ru-RU" dirty="0"/>
          </a:p>
        </p:txBody>
      </p:sp>
      <p:sp>
        <p:nvSpPr>
          <p:cNvPr id="5" name="Прямоугольник 4"/>
          <p:cNvSpPr/>
          <p:nvPr/>
        </p:nvSpPr>
        <p:spPr>
          <a:xfrm>
            <a:off x="6836228" y="3096901"/>
            <a:ext cx="4380411" cy="830997"/>
          </a:xfrm>
          <a:prstGeom prst="rect">
            <a:avLst/>
          </a:prstGeom>
          <a:solidFill>
            <a:srgbClr val="D7E0E8"/>
          </a:solidFill>
          <a:effectLst>
            <a:outerShdw blurRad="50800" dist="38100" dir="2700000" algn="tl" rotWithShape="0">
              <a:prstClr val="black">
                <a:alpha val="40000"/>
              </a:prstClr>
            </a:outerShdw>
          </a:effectLst>
        </p:spPr>
        <p:txBody>
          <a:bodyPr wrap="square">
            <a:spAutoFit/>
          </a:bodyPr>
          <a:lstStyle/>
          <a:p>
            <a:r>
              <a:rPr lang="ru-RU" sz="1600" dirty="0"/>
              <a:t>Определение Верховного Суда РФ от 13.12.2021 N 306-ЭС21-18225 по делу N А55-22284/2020</a:t>
            </a:r>
          </a:p>
        </p:txBody>
      </p:sp>
    </p:spTree>
    <p:extLst>
      <p:ext uri="{BB962C8B-B14F-4D97-AF65-F5344CB8AC3E}">
        <p14:creationId xmlns:p14="http://schemas.microsoft.com/office/powerpoint/2010/main" val="121375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69817" y="187257"/>
            <a:ext cx="3879669" cy="561680"/>
          </a:xfrm>
        </p:spPr>
        <p:txBody>
          <a:bodyPr>
            <a:normAutofit/>
          </a:bodyPr>
          <a:lstStyle/>
          <a:p>
            <a:pPr lvl="0"/>
            <a:r>
              <a:rPr lang="ru-RU" sz="2800" b="1" dirty="0">
                <a:solidFill>
                  <a:schemeClr val="tx1"/>
                </a:solidFill>
                <a:latin typeface="+mn-lt"/>
              </a:rPr>
              <a:t>Единые требования</a:t>
            </a:r>
            <a:endParaRPr lang="ru-RU" sz="2800" dirty="0">
              <a:solidFill>
                <a:schemeClr val="tx1"/>
              </a:solidFill>
              <a:latin typeface="+mn-lt"/>
            </a:endParaRPr>
          </a:p>
        </p:txBody>
      </p:sp>
      <p:sp>
        <p:nvSpPr>
          <p:cNvPr id="5" name="Объект 4"/>
          <p:cNvSpPr>
            <a:spLocks noGrp="1"/>
          </p:cNvSpPr>
          <p:nvPr>
            <p:ph idx="4294967295"/>
          </p:nvPr>
        </p:nvSpPr>
        <p:spPr>
          <a:xfrm>
            <a:off x="169817" y="879995"/>
            <a:ext cx="11238412" cy="1035891"/>
          </a:xfrm>
          <a:solidFill>
            <a:srgbClr val="D7E0E8"/>
          </a:solidFill>
          <a:effectLst>
            <a:outerShdw blurRad="50800" dist="38100" dir="2700000" algn="tl" rotWithShape="0">
              <a:prstClr val="black">
                <a:alpha val="40000"/>
              </a:prstClr>
            </a:outerShdw>
          </a:effectLst>
        </p:spPr>
        <p:txBody>
          <a:bodyPr>
            <a:noAutofit/>
          </a:bodyPr>
          <a:lstStyle/>
          <a:p>
            <a:pPr marL="0" indent="0">
              <a:buNone/>
            </a:pPr>
            <a:endParaRPr lang="ru-RU" sz="1600" dirty="0"/>
          </a:p>
          <a:p>
            <a:pPr marL="0" indent="0">
              <a:buNone/>
            </a:pPr>
            <a:r>
              <a:rPr lang="ru-RU" sz="1600" dirty="0"/>
              <a:t>Деятельность по сохранению объектов культурного наследия (памятников истории и культуры) народов Российской Федерации – осуществляется на основании лицензии</a:t>
            </a:r>
          </a:p>
        </p:txBody>
      </p:sp>
      <p:sp>
        <p:nvSpPr>
          <p:cNvPr id="7" name="Прямоугольник 6"/>
          <p:cNvSpPr/>
          <p:nvPr/>
        </p:nvSpPr>
        <p:spPr>
          <a:xfrm>
            <a:off x="169816" y="877173"/>
            <a:ext cx="4402183" cy="365760"/>
          </a:xfrm>
          <a:prstGeom prst="rect">
            <a:avLst/>
          </a:prstGeom>
          <a:solidFill>
            <a:srgbClr val="009DDB"/>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73-ФЗ + 99-ФЗ + ПП от 28.01.2022 </a:t>
            </a:r>
            <a:r>
              <a:rPr lang="en-US" dirty="0"/>
              <a:t>N 67</a:t>
            </a:r>
          </a:p>
        </p:txBody>
      </p:sp>
      <p:pic>
        <p:nvPicPr>
          <p:cNvPr id="9" name="Рисунок 8">
            <a:extLst>
              <a:ext uri="{FF2B5EF4-FFF2-40B4-BE49-F238E27FC236}">
                <a16:creationId xmlns:a16="http://schemas.microsoft.com/office/drawing/2014/main" id="{5BCE3359-397A-4844-8D30-33EE4B3054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2421" y="448232"/>
            <a:ext cx="1822136" cy="234325"/>
          </a:xfrm>
          <a:prstGeom prst="rect">
            <a:avLst/>
          </a:prstGeom>
        </p:spPr>
      </p:pic>
      <p:sp>
        <p:nvSpPr>
          <p:cNvPr id="10" name="Объект 4"/>
          <p:cNvSpPr txBox="1">
            <a:spLocks/>
          </p:cNvSpPr>
          <p:nvPr/>
        </p:nvSpPr>
        <p:spPr>
          <a:xfrm>
            <a:off x="169817" y="2168905"/>
            <a:ext cx="11238412" cy="1394475"/>
          </a:xfrm>
          <a:prstGeom prst="rect">
            <a:avLst/>
          </a:prstGeom>
          <a:solidFill>
            <a:srgbClr val="D7E0E8"/>
          </a:solidFill>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ru-RU" sz="1600" dirty="0"/>
          </a:p>
          <a:p>
            <a:pPr marL="0" indent="0">
              <a:buNone/>
            </a:pPr>
            <a:endParaRPr lang="ru-RU" sz="1600" dirty="0"/>
          </a:p>
          <a:p>
            <a:pPr marL="0" indent="0">
              <a:buNone/>
            </a:pPr>
            <a:r>
              <a:rPr lang="ru-RU" sz="1600" dirty="0"/>
              <a:t>Деятельность по монтажу, техническому обслуживанию и ремонту средств обеспечения пожарной безопасности зданий и сооружений – осуществляется на основании лицензии</a:t>
            </a:r>
          </a:p>
          <a:p>
            <a:pPr marL="0" indent="0">
              <a:buNone/>
            </a:pPr>
            <a:endParaRPr lang="ru-RU" sz="1600" dirty="0"/>
          </a:p>
          <a:p>
            <a:pPr marL="0" indent="0">
              <a:buFont typeface="Wingdings 3" charset="2"/>
              <a:buNone/>
            </a:pPr>
            <a:endParaRPr lang="ru-RU" sz="1600" dirty="0"/>
          </a:p>
        </p:txBody>
      </p:sp>
      <p:sp>
        <p:nvSpPr>
          <p:cNvPr id="11" name="Прямоугольник 10"/>
          <p:cNvSpPr/>
          <p:nvPr/>
        </p:nvSpPr>
        <p:spPr>
          <a:xfrm>
            <a:off x="169815" y="2168905"/>
            <a:ext cx="4402183" cy="365760"/>
          </a:xfrm>
          <a:prstGeom prst="rect">
            <a:avLst/>
          </a:prstGeom>
          <a:solidFill>
            <a:srgbClr val="009DDB"/>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99-ФЗ</a:t>
            </a:r>
            <a:r>
              <a:rPr lang="en-US" dirty="0"/>
              <a:t> + </a:t>
            </a:r>
            <a:r>
              <a:rPr lang="ru-RU" dirty="0"/>
              <a:t>ПП от 28.07.2020 №1128 </a:t>
            </a:r>
          </a:p>
        </p:txBody>
      </p:sp>
      <p:sp>
        <p:nvSpPr>
          <p:cNvPr id="14" name="Прямоугольник 13"/>
          <p:cNvSpPr/>
          <p:nvPr/>
        </p:nvSpPr>
        <p:spPr>
          <a:xfrm>
            <a:off x="6635931" y="877173"/>
            <a:ext cx="4772298" cy="365760"/>
          </a:xfrm>
          <a:prstGeom prst="rect">
            <a:avLst/>
          </a:prstGeom>
          <a:solidFill>
            <a:srgbClr val="004065"/>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Сохранение ОКН</a:t>
            </a:r>
          </a:p>
        </p:txBody>
      </p:sp>
      <p:sp>
        <p:nvSpPr>
          <p:cNvPr id="15" name="Прямоугольник 14"/>
          <p:cNvSpPr/>
          <p:nvPr/>
        </p:nvSpPr>
        <p:spPr>
          <a:xfrm>
            <a:off x="6635931" y="2168905"/>
            <a:ext cx="4772298" cy="541035"/>
          </a:xfrm>
          <a:prstGeom prst="rect">
            <a:avLst/>
          </a:prstGeom>
          <a:solidFill>
            <a:srgbClr val="004065"/>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Средства обеспечения пожарной безопасности</a:t>
            </a:r>
          </a:p>
        </p:txBody>
      </p:sp>
      <p:sp>
        <p:nvSpPr>
          <p:cNvPr id="3" name="Стрелка вниз 2"/>
          <p:cNvSpPr/>
          <p:nvPr/>
        </p:nvSpPr>
        <p:spPr>
          <a:xfrm>
            <a:off x="5371012" y="3717662"/>
            <a:ext cx="836022" cy="687978"/>
          </a:xfrm>
          <a:prstGeom prst="downArrow">
            <a:avLst/>
          </a:prstGeom>
          <a:solidFill>
            <a:srgbClr val="7E99AA"/>
          </a:solidFill>
          <a:ln>
            <a:solidFill>
              <a:srgbClr val="7E99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256902" y="4489352"/>
            <a:ext cx="11151327" cy="2268499"/>
          </a:xfrm>
          <a:prstGeom prst="rect">
            <a:avLst/>
          </a:prstGeom>
          <a:solidFill>
            <a:srgbClr val="00406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p>
          <a:p>
            <a:pPr algn="ctr"/>
            <a:endParaRPr lang="ru-RU" sz="1400" dirty="0"/>
          </a:p>
          <a:p>
            <a:pPr algn="ctr"/>
            <a:endParaRPr lang="ru-RU" sz="1600" dirty="0"/>
          </a:p>
          <a:p>
            <a:pPr algn="ctr"/>
            <a:r>
              <a:rPr lang="ru-RU" sz="1600" dirty="0"/>
              <a:t>В соответствии с ПП от 29.12.2020 №2343, п. 22: По заявлению заинтересованного лица сведения о конкретной лицензии предоставляются в порядке, предусмотренном в части 8 статьи 21 Федерального закона №99-ФЗ, в форме выписки из реестра лицензий, либо копии акта лицензирующего органа о принятом решении, либо справки об отсутствии запрашиваемых сведений, которая выдается в случае отсутствия в реестре лицензий сведений о лицензиях или при невозможности определения конкретного лицензиата. См., например, Решение Санкт-Петербургского УФАС России по закупке №0172200001623000008  от 13.03.2023, Чувашского УФАС России по закупке №0315100000523000003 от 10.03.2023 г.</a:t>
            </a:r>
          </a:p>
          <a:p>
            <a:pPr algn="ctr"/>
            <a:endParaRPr lang="ru-RU" sz="1400" dirty="0"/>
          </a:p>
        </p:txBody>
      </p:sp>
      <p:sp>
        <p:nvSpPr>
          <p:cNvPr id="6" name="Прямоугольник 5"/>
          <p:cNvSpPr/>
          <p:nvPr/>
        </p:nvSpPr>
        <p:spPr>
          <a:xfrm>
            <a:off x="1733006" y="4489352"/>
            <a:ext cx="8325393" cy="437738"/>
          </a:xfrm>
          <a:prstGeom prst="rect">
            <a:avLst/>
          </a:prstGeom>
          <a:solidFill>
            <a:srgbClr val="D7E0E8"/>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Что является подтверждающим документом?</a:t>
            </a:r>
          </a:p>
        </p:txBody>
      </p:sp>
    </p:spTree>
    <p:extLst>
      <p:ext uri="{BB962C8B-B14F-4D97-AF65-F5344CB8AC3E}">
        <p14:creationId xmlns:p14="http://schemas.microsoft.com/office/powerpoint/2010/main" val="127677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69817" y="448231"/>
            <a:ext cx="6266386" cy="901597"/>
          </a:xfrm>
        </p:spPr>
        <p:txBody>
          <a:bodyPr>
            <a:normAutofit fontScale="90000"/>
          </a:bodyPr>
          <a:lstStyle/>
          <a:p>
            <a:pPr lvl="0"/>
            <a:r>
              <a:rPr lang="ru-RU" sz="2800" b="1" dirty="0">
                <a:solidFill>
                  <a:schemeClr val="tx1"/>
                </a:solidFill>
                <a:latin typeface="+mn-lt"/>
              </a:rPr>
              <a:t>Единые требования – спорный вопрос</a:t>
            </a:r>
            <a:endParaRPr lang="ru-RU" sz="2800" dirty="0">
              <a:solidFill>
                <a:schemeClr val="tx1"/>
              </a:solidFill>
              <a:latin typeface="+mn-lt"/>
            </a:endParaRPr>
          </a:p>
        </p:txBody>
      </p:sp>
      <p:pic>
        <p:nvPicPr>
          <p:cNvPr id="9" name="Рисунок 8">
            <a:extLst>
              <a:ext uri="{FF2B5EF4-FFF2-40B4-BE49-F238E27FC236}">
                <a16:creationId xmlns:a16="http://schemas.microsoft.com/office/drawing/2014/main" id="{5BCE3359-397A-4844-8D30-33EE4B3054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2421" y="448232"/>
            <a:ext cx="1822136" cy="234325"/>
          </a:xfrm>
          <a:prstGeom prst="rect">
            <a:avLst/>
          </a:prstGeom>
        </p:spPr>
      </p:pic>
      <p:sp>
        <p:nvSpPr>
          <p:cNvPr id="8" name="Прямоугольник 7"/>
          <p:cNvSpPr/>
          <p:nvPr/>
        </p:nvSpPr>
        <p:spPr>
          <a:xfrm>
            <a:off x="2661037" y="1349828"/>
            <a:ext cx="6444343" cy="1236617"/>
          </a:xfrm>
          <a:prstGeom prst="rect">
            <a:avLst/>
          </a:prstGeom>
          <a:solidFill>
            <a:srgbClr val="D7E0E8"/>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Вправе/обязан ли заказчик при закупке работ по сохранению объекта культурного наследия требовать одновременно наличие лицензии на ОКН и допуска СРО?</a:t>
            </a:r>
          </a:p>
        </p:txBody>
      </p:sp>
      <p:sp>
        <p:nvSpPr>
          <p:cNvPr id="12" name="Прямоугольник 11"/>
          <p:cNvSpPr/>
          <p:nvPr/>
        </p:nvSpPr>
        <p:spPr>
          <a:xfrm>
            <a:off x="448491" y="3156858"/>
            <a:ext cx="4942115" cy="2760617"/>
          </a:xfrm>
          <a:prstGeom prst="rect">
            <a:avLst/>
          </a:prstGeom>
          <a:solidFill>
            <a:srgbClr val="004065"/>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Нельзя</a:t>
            </a:r>
          </a:p>
          <a:p>
            <a:pPr algn="ctr"/>
            <a:r>
              <a:rPr lang="ru-RU" dirty="0"/>
              <a:t>Решение Санкт-Петербургского УФАС России по закупке №0172200004421000210 от 13.08.2021</a:t>
            </a:r>
          </a:p>
          <a:p>
            <a:pPr algn="ctr"/>
            <a:r>
              <a:rPr lang="ru-RU" dirty="0"/>
              <a:t>Решение Краснодарского УФАС России по закупке № 0818500000821000710 от 11.03.2021</a:t>
            </a:r>
          </a:p>
          <a:p>
            <a:pPr algn="ctr"/>
            <a:endParaRPr lang="ru-RU" dirty="0"/>
          </a:p>
        </p:txBody>
      </p:sp>
      <p:sp>
        <p:nvSpPr>
          <p:cNvPr id="16" name="Прямоугольник 15"/>
          <p:cNvSpPr/>
          <p:nvPr/>
        </p:nvSpPr>
        <p:spPr>
          <a:xfrm>
            <a:off x="6078583" y="2908664"/>
            <a:ext cx="5582763" cy="3257006"/>
          </a:xfrm>
          <a:prstGeom prst="rect">
            <a:avLst/>
          </a:prstGeom>
          <a:solidFill>
            <a:srgbClr val="004065"/>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Можно/нужно</a:t>
            </a:r>
          </a:p>
          <a:p>
            <a:pPr algn="ctr"/>
            <a:r>
              <a:rPr lang="ru-RU" dirty="0"/>
              <a:t>Решение Московского УФАС России по закупке №0373100011222000015 от 26.07.2022</a:t>
            </a:r>
          </a:p>
          <a:p>
            <a:pPr algn="ctr"/>
            <a:r>
              <a:rPr lang="ru-RU" dirty="0"/>
              <a:t>Решение Рязанского УАФС России по закупке №0859200001121009960 от 04.10.2021 </a:t>
            </a:r>
          </a:p>
          <a:p>
            <a:pPr algn="ctr"/>
            <a:r>
              <a:rPr lang="ru-RU" dirty="0"/>
              <a:t>Постановление Двенадцатого арбитражного апелляционного суда от 28.09.2022 по делу N А57-14718/2021</a:t>
            </a:r>
          </a:p>
          <a:p>
            <a:pPr algn="ctr"/>
            <a:r>
              <a:rPr lang="ru-RU" dirty="0"/>
              <a:t>Постановление Арбитражного суда Северо-Западного округа от 27.01.2015 N Ф07-469/2014 по делу N А56-36250/2014</a:t>
            </a:r>
          </a:p>
        </p:txBody>
      </p:sp>
    </p:spTree>
    <p:extLst>
      <p:ext uri="{BB962C8B-B14F-4D97-AF65-F5344CB8AC3E}">
        <p14:creationId xmlns:p14="http://schemas.microsoft.com/office/powerpoint/2010/main" val="266001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547" y="409861"/>
            <a:ext cx="1822136" cy="234325"/>
          </a:xfrm>
          <a:prstGeom prst="rect">
            <a:avLst/>
          </a:prstGeom>
        </p:spPr>
      </p:pic>
      <p:sp>
        <p:nvSpPr>
          <p:cNvPr id="8" name="TextBox 7"/>
          <p:cNvSpPr txBox="1"/>
          <p:nvPr/>
        </p:nvSpPr>
        <p:spPr>
          <a:xfrm>
            <a:off x="535507" y="2649251"/>
            <a:ext cx="10968153" cy="1077218"/>
          </a:xfrm>
          <a:prstGeom prst="rect">
            <a:avLst/>
          </a:prstGeom>
          <a:noFill/>
        </p:spPr>
        <p:txBody>
          <a:bodyPr wrap="square" rtlCol="0">
            <a:spAutoFit/>
          </a:bodyPr>
          <a:lstStyle/>
          <a:p>
            <a:r>
              <a:rPr lang="ru-RU" sz="3200" b="1" dirty="0"/>
              <a:t>Установление дополнительных требований к участникам</a:t>
            </a:r>
            <a:endParaRPr lang="ru-RU" sz="3200" b="1" dirty="0">
              <a:solidFill>
                <a:srgbClr val="212121"/>
              </a:solidFill>
            </a:endParaRPr>
          </a:p>
        </p:txBody>
      </p:sp>
      <p:sp>
        <p:nvSpPr>
          <p:cNvPr id="5" name="TextBox 4"/>
          <p:cNvSpPr txBox="1"/>
          <p:nvPr/>
        </p:nvSpPr>
        <p:spPr>
          <a:xfrm>
            <a:off x="625906" y="6223976"/>
            <a:ext cx="6969209" cy="307777"/>
          </a:xfrm>
          <a:prstGeom prst="rect">
            <a:avLst/>
          </a:prstGeom>
          <a:noFill/>
        </p:spPr>
        <p:txBody>
          <a:bodyPr wrap="square" rtlCol="0">
            <a:spAutoFit/>
          </a:bodyPr>
          <a:lstStyle/>
          <a:p>
            <a:r>
              <a:rPr lang="ru-RU" sz="1400" b="1" dirty="0">
                <a:solidFill>
                  <a:srgbClr val="009DDB"/>
                </a:solidFill>
              </a:rPr>
              <a:t>Блок 4</a:t>
            </a:r>
          </a:p>
        </p:txBody>
      </p:sp>
    </p:spTree>
    <p:extLst>
      <p:ext uri="{BB962C8B-B14F-4D97-AF65-F5344CB8AC3E}">
        <p14:creationId xmlns:p14="http://schemas.microsoft.com/office/powerpoint/2010/main" val="11722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838" y="780950"/>
            <a:ext cx="9723822" cy="923330"/>
          </a:xfrm>
          <a:prstGeom prst="rect">
            <a:avLst/>
          </a:prstGeom>
          <a:noFill/>
        </p:spPr>
        <p:txBody>
          <a:bodyPr wrap="square" rtlCol="0">
            <a:spAutoFit/>
          </a:bodyPr>
          <a:lstStyle/>
          <a:p>
            <a:r>
              <a:rPr lang="ru-RU" b="1" dirty="0"/>
              <a:t>Дополнительные требования к участникам закупки в сфере культуры и культурного наследия, информация и документы, подтверждающие соответствие участников закупок таким дополнительным требованиям</a:t>
            </a:r>
          </a:p>
        </p:txBody>
      </p:sp>
      <p:graphicFrame>
        <p:nvGraphicFramePr>
          <p:cNvPr id="3" name="Таблица 2"/>
          <p:cNvGraphicFramePr>
            <a:graphicFrameLocks noGrp="1"/>
          </p:cNvGraphicFramePr>
          <p:nvPr>
            <p:extLst>
              <p:ext uri="{D42A27DB-BD31-4B8C-83A1-F6EECF244321}">
                <p14:modId xmlns:p14="http://schemas.microsoft.com/office/powerpoint/2010/main" val="1126028003"/>
              </p:ext>
            </p:extLst>
          </p:nvPr>
        </p:nvGraphicFramePr>
        <p:xfrm>
          <a:off x="350838" y="1802674"/>
          <a:ext cx="11100932" cy="4789714"/>
        </p:xfrm>
        <a:graphic>
          <a:graphicData uri="http://schemas.openxmlformats.org/drawingml/2006/table">
            <a:tbl>
              <a:tblPr firstRow="1" firstCol="1" lastRow="1" lastCol="1" bandRow="1" bandCol="1">
                <a:tableStyleId>{5C22544A-7EE6-4342-B048-85BDC9FD1C3A}</a:tableStyleId>
              </a:tblPr>
              <a:tblGrid>
                <a:gridCol w="408010">
                  <a:extLst>
                    <a:ext uri="{9D8B030D-6E8A-4147-A177-3AD203B41FA5}">
                      <a16:colId xmlns:a16="http://schemas.microsoft.com/office/drawing/2014/main" val="1904749957"/>
                    </a:ext>
                  </a:extLst>
                </a:gridCol>
                <a:gridCol w="3270761">
                  <a:extLst>
                    <a:ext uri="{9D8B030D-6E8A-4147-A177-3AD203B41FA5}">
                      <a16:colId xmlns:a16="http://schemas.microsoft.com/office/drawing/2014/main" val="631938780"/>
                    </a:ext>
                  </a:extLst>
                </a:gridCol>
                <a:gridCol w="3773444">
                  <a:extLst>
                    <a:ext uri="{9D8B030D-6E8A-4147-A177-3AD203B41FA5}">
                      <a16:colId xmlns:a16="http://schemas.microsoft.com/office/drawing/2014/main" val="4067426786"/>
                    </a:ext>
                  </a:extLst>
                </a:gridCol>
                <a:gridCol w="3648717">
                  <a:extLst>
                    <a:ext uri="{9D8B030D-6E8A-4147-A177-3AD203B41FA5}">
                      <a16:colId xmlns:a16="http://schemas.microsoft.com/office/drawing/2014/main" val="3552793067"/>
                    </a:ext>
                  </a:extLst>
                </a:gridCol>
              </a:tblGrid>
              <a:tr h="1197428">
                <a:tc gridSpan="2">
                  <a:txBody>
                    <a:bodyPr/>
                    <a:lstStyle/>
                    <a:p>
                      <a:pPr marL="93980" marR="95250" algn="ctr">
                        <a:spcAft>
                          <a:spcPts val="0"/>
                        </a:spcAft>
                      </a:pPr>
                      <a:r>
                        <a:rPr lang="ru-RU" sz="1400" dirty="0">
                          <a:effectLst/>
                        </a:rPr>
                        <a:t>Наименование отдельных видов товаров, работ, услуг, являющихся объектом закупки; наименование товаров, работ, услуг, являющихся объектом отдельных видов закупок</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004065"/>
                    </a:solidFill>
                  </a:tcPr>
                </a:tc>
                <a:tc hMerge="1">
                  <a:txBody>
                    <a:bodyPr/>
                    <a:lstStyle/>
                    <a:p>
                      <a:endParaRPr lang="ru-RU"/>
                    </a:p>
                  </a:txBody>
                  <a:tcPr/>
                </a:tc>
                <a:tc>
                  <a:txBody>
                    <a:bodyPr/>
                    <a:lstStyle/>
                    <a:p>
                      <a:pPr marL="0" marR="255270" indent="0" algn="ctr">
                        <a:spcAft>
                          <a:spcPts val="0"/>
                        </a:spcAft>
                      </a:pPr>
                      <a:r>
                        <a:rPr lang="ru-RU" sz="1400" dirty="0">
                          <a:effectLst/>
                        </a:rPr>
                        <a:t>Дополнительные требования к</a:t>
                      </a:r>
                      <a:r>
                        <a:rPr lang="ru-RU" sz="1400" baseline="0" dirty="0">
                          <a:effectLst/>
                        </a:rPr>
                        <a:t> </a:t>
                      </a:r>
                      <a:r>
                        <a:rPr lang="ru-RU" sz="1400" dirty="0">
                          <a:effectLst/>
                        </a:rPr>
                        <a:t>участникам закупки</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004065"/>
                    </a:solidFill>
                  </a:tcPr>
                </a:tc>
                <a:tc>
                  <a:txBody>
                    <a:bodyPr/>
                    <a:lstStyle/>
                    <a:p>
                      <a:pPr marL="62230" marR="62230" algn="ctr">
                        <a:spcAft>
                          <a:spcPts val="0"/>
                        </a:spcAft>
                      </a:pPr>
                      <a:r>
                        <a:rPr lang="ru-RU" sz="1400" dirty="0">
                          <a:effectLst/>
                        </a:rPr>
                        <a:t>Информация и документы, подтверждающие соответствие участников закупки дополнительным требованиям</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004065"/>
                    </a:solidFill>
                  </a:tcPr>
                </a:tc>
                <a:extLst>
                  <a:ext uri="{0D108BD9-81ED-4DB2-BD59-A6C34878D82A}">
                    <a16:rowId xmlns:a16="http://schemas.microsoft.com/office/drawing/2014/main" val="2571612906"/>
                  </a:ext>
                </a:extLst>
              </a:tr>
              <a:tr h="3592286">
                <a:tc>
                  <a:txBody>
                    <a:bodyPr/>
                    <a:lstStyle/>
                    <a:p>
                      <a:pPr marL="116840">
                        <a:spcAft>
                          <a:spcPts val="0"/>
                        </a:spcAft>
                      </a:pPr>
                      <a:r>
                        <a:rPr lang="ru-RU" sz="1400" b="0" dirty="0">
                          <a:solidFill>
                            <a:schemeClr val="tx1"/>
                          </a:solidFill>
                          <a:effectLst/>
                        </a:rPr>
                        <a:t>1</a:t>
                      </a:r>
                      <a:r>
                        <a:rPr lang="en-US" sz="1400" b="0" dirty="0">
                          <a:solidFill>
                            <a:schemeClr val="tx1"/>
                          </a:solidFill>
                          <a:effectLst/>
                        </a:rPr>
                        <a:t>.</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D7E0E8"/>
                    </a:solidFill>
                  </a:tcPr>
                </a:tc>
                <a:tc>
                  <a:txBody>
                    <a:bodyPr/>
                    <a:lstStyle/>
                    <a:p>
                      <a:pPr marL="36195">
                        <a:spcAft>
                          <a:spcPts val="0"/>
                        </a:spcAft>
                      </a:pPr>
                      <a:r>
                        <a:rPr lang="ru-RU" sz="1400" b="1" dirty="0">
                          <a:solidFill>
                            <a:schemeClr val="tx1"/>
                          </a:solidFill>
                          <a:effectLst/>
                        </a:rPr>
                        <a:t>Работы по сохранению объектов культурного наследия (памятников истории и культуры) народов Российской Федерации (далее - объект культурного наследия), при которых затрагиваются конструктивные и другие характеристики надежности и</a:t>
                      </a:r>
                    </a:p>
                    <a:p>
                      <a:pPr marL="36195">
                        <a:spcAft>
                          <a:spcPts val="0"/>
                        </a:spcAft>
                      </a:pPr>
                      <a:r>
                        <a:rPr lang="ru-RU" sz="1400" b="1" dirty="0">
                          <a:solidFill>
                            <a:schemeClr val="tx1"/>
                          </a:solidFill>
                          <a:effectLst/>
                        </a:rPr>
                        <a:t>безопасности таких объектов</a:t>
                      </a:r>
                    </a:p>
                    <a:p>
                      <a:pPr marL="36195">
                        <a:spcAft>
                          <a:spcPts val="0"/>
                        </a:spcAft>
                      </a:pPr>
                      <a:endParaRPr lang="ru-RU" sz="1400" b="1" dirty="0">
                        <a:solidFill>
                          <a:schemeClr val="tx1"/>
                        </a:solidFill>
                        <a:effectLst/>
                      </a:endParaRPr>
                    </a:p>
                    <a:p>
                      <a:pPr marL="36195">
                        <a:spcAft>
                          <a:spcPts val="0"/>
                        </a:spcAft>
                      </a:pPr>
                      <a:r>
                        <a:rPr lang="ru-RU" sz="1400" b="1" dirty="0">
                          <a:solidFill>
                            <a:srgbClr val="FF0000"/>
                          </a:solidFill>
                          <a:effectLst/>
                        </a:rPr>
                        <a:t>НМЦК свыше 500 тыс. руб.</a:t>
                      </a:r>
                    </a:p>
                    <a:p>
                      <a:pPr marL="36195">
                        <a:spcAft>
                          <a:spcPts val="0"/>
                        </a:spcAft>
                      </a:pPr>
                      <a:r>
                        <a:rPr lang="ru-RU" sz="1400" b="1" dirty="0">
                          <a:solidFill>
                            <a:srgbClr val="FF0000"/>
                          </a:solidFill>
                          <a:effectLst/>
                        </a:rPr>
                        <a:t>Также применяется к выявленному объекту культурного наследия</a:t>
                      </a:r>
                    </a:p>
                    <a:p>
                      <a:pPr marL="36195">
                        <a:spcAft>
                          <a:spcPts val="0"/>
                        </a:spcAft>
                      </a:pPr>
                      <a:r>
                        <a:rPr lang="ru-RU" sz="1400" b="1" dirty="0">
                          <a:solidFill>
                            <a:srgbClr val="FF0000"/>
                          </a:solidFill>
                          <a:effectLst/>
                        </a:rPr>
                        <a:t>Также применяется при закупках по части 16.2 статьи 34</a:t>
                      </a:r>
                      <a:endParaRPr lang="ru-RU" sz="14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D7E0E8"/>
                    </a:solidFill>
                  </a:tcPr>
                </a:tc>
                <a:tc>
                  <a:txBody>
                    <a:bodyPr/>
                    <a:lstStyle/>
                    <a:p>
                      <a:pPr marL="36195" marR="104140">
                        <a:spcAft>
                          <a:spcPts val="0"/>
                        </a:spcAft>
                      </a:pPr>
                      <a:r>
                        <a:rPr lang="ru-RU" sz="1400" b="0" dirty="0">
                          <a:solidFill>
                            <a:schemeClr val="tx1"/>
                          </a:solidFill>
                          <a:effectLst/>
                        </a:rPr>
                        <a:t>Наличие опыта исполнения участником закупки договора, предусматривающего выполнение работ по сохранению объектов культурного наследия, при которых затрагиваются конструктивные и другие характеристики</a:t>
                      </a:r>
                    </a:p>
                    <a:p>
                      <a:pPr marL="36195" marR="104140">
                        <a:spcAft>
                          <a:spcPts val="0"/>
                        </a:spcAft>
                      </a:pPr>
                      <a:r>
                        <a:rPr lang="ru-RU" sz="1400" b="0" dirty="0">
                          <a:solidFill>
                            <a:schemeClr val="tx1"/>
                          </a:solidFill>
                          <a:effectLst/>
                        </a:rPr>
                        <a:t>надежности и безопасности таких объектов.</a:t>
                      </a:r>
                    </a:p>
                    <a:p>
                      <a:pPr marL="36195" marR="104140">
                        <a:spcAft>
                          <a:spcPts val="0"/>
                        </a:spcAft>
                      </a:pPr>
                      <a:endParaRPr lang="ru-RU" sz="1400" b="0" dirty="0">
                        <a:solidFill>
                          <a:schemeClr val="tx1"/>
                        </a:solidFill>
                        <a:effectLst/>
                      </a:endParaRPr>
                    </a:p>
                    <a:p>
                      <a:pPr marL="36195" marR="104140">
                        <a:spcAft>
                          <a:spcPts val="0"/>
                        </a:spcAft>
                      </a:pPr>
                      <a:r>
                        <a:rPr lang="ru-RU" sz="1400" b="0" dirty="0">
                          <a:solidFill>
                            <a:schemeClr val="tx1"/>
                          </a:solidFill>
                          <a:effectLst/>
                        </a:rPr>
                        <a:t>Цена выполненных работ по договору должна составлять не менее 20% НМЦК, заключаемого по результатам определения поставщика (подрядчика, исполнителя)</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D7E0E8"/>
                    </a:solidFill>
                  </a:tcPr>
                </a:tc>
                <a:tc>
                  <a:txBody>
                    <a:bodyPr/>
                    <a:lstStyle/>
                    <a:p>
                      <a:pPr marL="0" lvl="0" indent="0">
                        <a:spcAft>
                          <a:spcPts val="0"/>
                        </a:spcAft>
                        <a:buSzPts val="1200"/>
                        <a:buFont typeface="+mj-lt"/>
                        <a:buNone/>
                        <a:tabLst>
                          <a:tab pos="201930" algn="l"/>
                        </a:tabLst>
                      </a:pPr>
                      <a:r>
                        <a:rPr lang="ru-RU" sz="1400" b="0" spc="-15" dirty="0">
                          <a:solidFill>
                            <a:schemeClr val="tx1"/>
                          </a:solidFill>
                          <a:effectLst/>
                        </a:rPr>
                        <a:t>1) исполненный договор;</a:t>
                      </a:r>
                    </a:p>
                    <a:p>
                      <a:pPr marL="0" lvl="0" indent="0">
                        <a:spcAft>
                          <a:spcPts val="0"/>
                        </a:spcAft>
                        <a:buSzPts val="1200"/>
                        <a:buFont typeface="+mj-lt"/>
                        <a:buNone/>
                        <a:tabLst>
                          <a:tab pos="201930" algn="l"/>
                        </a:tabLst>
                      </a:pPr>
                      <a:r>
                        <a:rPr lang="ru-RU" sz="1400" b="0" spc="-15" dirty="0">
                          <a:solidFill>
                            <a:schemeClr val="tx1"/>
                          </a:solidFill>
                          <a:effectLst/>
                        </a:rPr>
                        <a:t>2) акт выполненных работ, подтверждающий цену выполненных работ;</a:t>
                      </a:r>
                    </a:p>
                    <a:p>
                      <a:pPr marL="0" lvl="0" indent="0">
                        <a:spcAft>
                          <a:spcPts val="0"/>
                        </a:spcAft>
                        <a:buSzPts val="1200"/>
                        <a:buFont typeface="+mj-lt"/>
                        <a:buNone/>
                        <a:tabLst>
                          <a:tab pos="201930" algn="l"/>
                        </a:tabLst>
                      </a:pPr>
                      <a:r>
                        <a:rPr lang="ru-RU" sz="1400" b="0" spc="-15" dirty="0">
                          <a:solidFill>
                            <a:schemeClr val="tx1"/>
                          </a:solidFill>
                          <a:effectLst/>
                        </a:rPr>
                        <a:t>3) акт приемки выполненных работ по сохранению объекта культурного наследия;</a:t>
                      </a:r>
                    </a:p>
                    <a:p>
                      <a:pPr marL="0" lvl="0" indent="0">
                        <a:spcAft>
                          <a:spcPts val="0"/>
                        </a:spcAft>
                        <a:buSzPts val="1200"/>
                        <a:buFont typeface="+mj-lt"/>
                        <a:buNone/>
                        <a:tabLst>
                          <a:tab pos="201930" algn="l"/>
                        </a:tabLst>
                      </a:pPr>
                      <a:r>
                        <a:rPr lang="ru-RU" sz="1400" b="0" spc="-15" dirty="0">
                          <a:solidFill>
                            <a:schemeClr val="tx1"/>
                          </a:solidFill>
                          <a:effectLst/>
                        </a:rPr>
                        <a:t>4) разрешение на ввод объекта капитального строительства в эксплуатацию</a:t>
                      </a:r>
                    </a:p>
                    <a:p>
                      <a:pPr marL="0" lvl="0" indent="0">
                        <a:spcAft>
                          <a:spcPts val="0"/>
                        </a:spcAft>
                        <a:buSzPts val="1200"/>
                        <a:buFont typeface="+mj-lt"/>
                        <a:buNone/>
                        <a:tabLst>
                          <a:tab pos="201930" algn="l"/>
                        </a:tabLst>
                      </a:pPr>
                      <a:r>
                        <a:rPr lang="ru-RU" sz="1400" b="0" spc="-15" dirty="0">
                          <a:solidFill>
                            <a:schemeClr val="tx1"/>
                          </a:solidFill>
                          <a:effectLst/>
                        </a:rPr>
                        <a:t>(за исключением случаев, при которых такое разрешение не выдается в соответствии с законодательством о градостроительной</a:t>
                      </a:r>
                    </a:p>
                    <a:p>
                      <a:pPr marL="0" lvl="0" indent="0">
                        <a:spcAft>
                          <a:spcPts val="0"/>
                        </a:spcAft>
                        <a:buSzPts val="1200"/>
                        <a:buFont typeface="+mj-lt"/>
                        <a:buNone/>
                        <a:tabLst>
                          <a:tab pos="201930" algn="l"/>
                        </a:tabLst>
                      </a:pPr>
                      <a:r>
                        <a:rPr lang="ru-RU" sz="1400" b="0" spc="-15" dirty="0">
                          <a:solidFill>
                            <a:schemeClr val="tx1"/>
                          </a:solidFill>
                          <a:effectLst/>
                        </a:rPr>
                        <a:t>деятельности)</a:t>
                      </a:r>
                      <a:endParaRPr lang="ru-RU" sz="1400" b="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D7E0E8"/>
                    </a:solidFill>
                  </a:tcPr>
                </a:tc>
                <a:extLst>
                  <a:ext uri="{0D108BD9-81ED-4DB2-BD59-A6C34878D82A}">
                    <a16:rowId xmlns:a16="http://schemas.microsoft.com/office/drawing/2014/main" val="3885313212"/>
                  </a:ext>
                </a:extLst>
              </a:tr>
            </a:tbl>
          </a:graphicData>
        </a:graphic>
      </p:graphicFrame>
      <p:pic>
        <p:nvPicPr>
          <p:cNvPr id="6" name="Рисунок 5">
            <a:extLst>
              <a:ext uri="{FF2B5EF4-FFF2-40B4-BE49-F238E27FC236}">
                <a16:creationId xmlns:a16="http://schemas.microsoft.com/office/drawing/2014/main" id="{5BCE3359-397A-4844-8D30-33EE4B305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2421" y="448232"/>
            <a:ext cx="1822136" cy="234325"/>
          </a:xfrm>
          <a:prstGeom prst="rect">
            <a:avLst/>
          </a:prstGeom>
        </p:spPr>
      </p:pic>
    </p:spTree>
    <p:extLst>
      <p:ext uri="{BB962C8B-B14F-4D97-AF65-F5344CB8AC3E}">
        <p14:creationId xmlns:p14="http://schemas.microsoft.com/office/powerpoint/2010/main" val="86049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547" y="409861"/>
            <a:ext cx="1822136" cy="234325"/>
          </a:xfrm>
          <a:prstGeom prst="rect">
            <a:avLst/>
          </a:prstGeom>
        </p:spPr>
      </p:pic>
      <p:sp>
        <p:nvSpPr>
          <p:cNvPr id="5" name="TextBox 4"/>
          <p:cNvSpPr txBox="1"/>
          <p:nvPr/>
        </p:nvSpPr>
        <p:spPr>
          <a:xfrm>
            <a:off x="252549" y="2299310"/>
            <a:ext cx="11446036" cy="3139321"/>
          </a:xfrm>
          <a:prstGeom prst="rect">
            <a:avLst/>
          </a:prstGeom>
          <a:noFill/>
        </p:spPr>
        <p:txBody>
          <a:bodyPr wrap="square" rtlCol="0">
            <a:spAutoFit/>
          </a:bodyPr>
          <a:lstStyle/>
          <a:p>
            <a:pPr marL="285750" indent="-285750">
              <a:buFont typeface="Wingdings" panose="05000000000000000000" pitchFamily="2" charset="2"/>
              <a:buChar char="ü"/>
            </a:pPr>
            <a:r>
              <a:rPr lang="ru-RU" dirty="0"/>
              <a:t>Закупить можно только 1 наименование товара с определенным набором характеристик;</a:t>
            </a:r>
          </a:p>
          <a:p>
            <a:pPr marL="285750" indent="-285750">
              <a:buFont typeface="Wingdings" panose="05000000000000000000" pitchFamily="2" charset="2"/>
              <a:buChar char="ü"/>
            </a:pPr>
            <a:r>
              <a:rPr lang="ru-RU" dirty="0"/>
              <a:t>Закупать можно только товары. Работы и услуги – нельзя. При публикации извещения в ЕИС признак «товар» устанавливается автоматически и снять его нельзя;</a:t>
            </a:r>
          </a:p>
          <a:p>
            <a:pPr marL="285750" indent="-285750">
              <a:buFont typeface="Wingdings" panose="05000000000000000000" pitchFamily="2" charset="2"/>
              <a:buChar char="ü"/>
            </a:pPr>
            <a:r>
              <a:rPr lang="ru-RU" dirty="0"/>
              <a:t>Устанавливать характеристики товара можно только по КТРУ. Если товара в КТРУ нет, то закупить его по части 12 статьи 93 технически невозможно. Если позиция КТРУ пустая, то технически закупить товар возможно, однако без характеристик. Дополнительные характеристики также установить невозможно, потому что контроль соответствия характеристик производится оператором автоматически, следовательно, никакие «прикрепленные файлы» в расчет не могут быть приняты;</a:t>
            </a:r>
          </a:p>
          <a:p>
            <a:pPr marL="285750" indent="-285750">
              <a:buFont typeface="Wingdings" panose="05000000000000000000" pitchFamily="2" charset="2"/>
              <a:buChar char="ü"/>
            </a:pPr>
            <a:r>
              <a:rPr lang="ru-RU" dirty="0"/>
              <a:t>НМЦК одной закупки не более 5 млн. руб.</a:t>
            </a:r>
          </a:p>
          <a:p>
            <a:pPr marL="285750" indent="-285750">
              <a:buFont typeface="Wingdings" panose="05000000000000000000" pitchFamily="2" charset="2"/>
              <a:buChar char="ü"/>
            </a:pPr>
            <a:r>
              <a:rPr lang="ru-RU" dirty="0"/>
              <a:t>Годовой объем закупок (то есть стоимость фактически исполненных и оплаченных контрактов), осуществляемых в соответствии с частью 12 статьи 93, не должен превышать 100 миллионов рублей.</a:t>
            </a:r>
          </a:p>
        </p:txBody>
      </p:sp>
      <p:sp>
        <p:nvSpPr>
          <p:cNvPr id="3" name="Прямоугольник 2"/>
          <p:cNvSpPr/>
          <p:nvPr/>
        </p:nvSpPr>
        <p:spPr>
          <a:xfrm>
            <a:off x="322216" y="1127759"/>
            <a:ext cx="5982789" cy="487680"/>
          </a:xfrm>
          <a:prstGeom prst="rect">
            <a:avLst/>
          </a:prstGeom>
          <a:solidFill>
            <a:srgbClr val="009DDB"/>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Электронный магазин – ограничения на проведение</a:t>
            </a:r>
          </a:p>
        </p:txBody>
      </p:sp>
    </p:spTree>
    <p:extLst>
      <p:ext uri="{BB962C8B-B14F-4D97-AF65-F5344CB8AC3E}">
        <p14:creationId xmlns:p14="http://schemas.microsoft.com/office/powerpoint/2010/main" val="1611448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6649"/>
            <a:ext cx="9620794" cy="923330"/>
          </a:xfrm>
          <a:prstGeom prst="rect">
            <a:avLst/>
          </a:prstGeom>
          <a:noFill/>
        </p:spPr>
        <p:txBody>
          <a:bodyPr wrap="square" rtlCol="0">
            <a:spAutoFit/>
          </a:bodyPr>
          <a:lstStyle/>
          <a:p>
            <a:r>
              <a:rPr lang="ru-RU" b="1" dirty="0"/>
              <a:t>Дополнительные требования к участникам закупки в сфере культуры и культурного наследия, информация и документы, подтверждающие соответствие участников закупок таким дополнительным требованиям</a:t>
            </a:r>
          </a:p>
        </p:txBody>
      </p:sp>
      <p:graphicFrame>
        <p:nvGraphicFramePr>
          <p:cNvPr id="4" name="Таблица 3"/>
          <p:cNvGraphicFramePr>
            <a:graphicFrameLocks noGrp="1"/>
          </p:cNvGraphicFramePr>
          <p:nvPr>
            <p:extLst>
              <p:ext uri="{D42A27DB-BD31-4B8C-83A1-F6EECF244321}">
                <p14:modId xmlns:p14="http://schemas.microsoft.com/office/powerpoint/2010/main" val="2502786966"/>
              </p:ext>
            </p:extLst>
          </p:nvPr>
        </p:nvGraphicFramePr>
        <p:xfrm>
          <a:off x="362340" y="1335258"/>
          <a:ext cx="11072015" cy="5222105"/>
        </p:xfrm>
        <a:graphic>
          <a:graphicData uri="http://schemas.openxmlformats.org/drawingml/2006/table">
            <a:tbl>
              <a:tblPr firstRow="1" firstCol="1" lastRow="1" lastCol="1" bandRow="1" bandCol="1">
                <a:tableStyleId>{5C22544A-7EE6-4342-B048-85BDC9FD1C3A}</a:tableStyleId>
              </a:tblPr>
              <a:tblGrid>
                <a:gridCol w="368074">
                  <a:extLst>
                    <a:ext uri="{9D8B030D-6E8A-4147-A177-3AD203B41FA5}">
                      <a16:colId xmlns:a16="http://schemas.microsoft.com/office/drawing/2014/main" val="3355111729"/>
                    </a:ext>
                  </a:extLst>
                </a:gridCol>
                <a:gridCol w="2045975">
                  <a:extLst>
                    <a:ext uri="{9D8B030D-6E8A-4147-A177-3AD203B41FA5}">
                      <a16:colId xmlns:a16="http://schemas.microsoft.com/office/drawing/2014/main" val="1188718038"/>
                    </a:ext>
                  </a:extLst>
                </a:gridCol>
                <a:gridCol w="2981634">
                  <a:extLst>
                    <a:ext uri="{9D8B030D-6E8A-4147-A177-3AD203B41FA5}">
                      <a16:colId xmlns:a16="http://schemas.microsoft.com/office/drawing/2014/main" val="2513958755"/>
                    </a:ext>
                  </a:extLst>
                </a:gridCol>
                <a:gridCol w="5676332">
                  <a:extLst>
                    <a:ext uri="{9D8B030D-6E8A-4147-A177-3AD203B41FA5}">
                      <a16:colId xmlns:a16="http://schemas.microsoft.com/office/drawing/2014/main" val="1550733709"/>
                    </a:ext>
                  </a:extLst>
                </a:gridCol>
              </a:tblGrid>
              <a:tr h="580628">
                <a:tc rowSpan="4">
                  <a:txBody>
                    <a:bodyPr/>
                    <a:lstStyle/>
                    <a:p>
                      <a:pPr marL="116840">
                        <a:spcAft>
                          <a:spcPts val="0"/>
                        </a:spcAft>
                      </a:pPr>
                      <a:r>
                        <a:rPr lang="ru-RU" sz="1200" b="0" dirty="0">
                          <a:solidFill>
                            <a:schemeClr val="tx1"/>
                          </a:solidFill>
                          <a:effectLst/>
                        </a:rPr>
                        <a:t>2</a:t>
                      </a:r>
                      <a:r>
                        <a:rPr lang="en-US" sz="1200" b="0" dirty="0">
                          <a:solidFill>
                            <a:schemeClr val="tx1"/>
                          </a:solidFill>
                          <a:effectLst/>
                        </a:rPr>
                        <a:t>.</a:t>
                      </a:r>
                      <a:endParaRPr lang="ru-RU"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D7E0E8"/>
                    </a:solidFill>
                  </a:tcPr>
                </a:tc>
                <a:tc rowSpan="4">
                  <a:txBody>
                    <a:bodyPr/>
                    <a:lstStyle/>
                    <a:p>
                      <a:pPr marL="36195" marR="313055">
                        <a:spcAft>
                          <a:spcPts val="0"/>
                        </a:spcAft>
                      </a:pPr>
                      <a:r>
                        <a:rPr lang="ru-RU" sz="1200" b="1" dirty="0">
                          <a:solidFill>
                            <a:schemeClr val="tx1"/>
                          </a:solidFill>
                          <a:effectLst/>
                        </a:rPr>
                        <a:t>Работы по сохранению объектов культурного наследия, при которых не затрагиваются конструктивные и другие характеристики надежности и безопасности таких объектов</a:t>
                      </a:r>
                    </a:p>
                    <a:p>
                      <a:pPr marL="36195" marR="313055">
                        <a:spcAft>
                          <a:spcPts val="0"/>
                        </a:spcAft>
                      </a:pPr>
                      <a:endParaRPr lang="ru-RU" sz="1200" b="1" dirty="0">
                        <a:solidFill>
                          <a:schemeClr val="tx1"/>
                        </a:solidFill>
                        <a:effectLst/>
                      </a:endParaRPr>
                    </a:p>
                    <a:p>
                      <a:pPr marL="36195" marR="313055">
                        <a:spcAft>
                          <a:spcPts val="0"/>
                        </a:spcAft>
                      </a:pPr>
                      <a:r>
                        <a:rPr lang="ru-RU" sz="1200" b="1" dirty="0">
                          <a:solidFill>
                            <a:srgbClr val="FF0000"/>
                          </a:solidFill>
                          <a:effectLst/>
                        </a:rPr>
                        <a:t>НМЦК свыше 500 тыс. руб.</a:t>
                      </a:r>
                    </a:p>
                    <a:p>
                      <a:pPr marL="36195" marR="313055">
                        <a:spcAft>
                          <a:spcPts val="0"/>
                        </a:spcAft>
                      </a:pPr>
                      <a:r>
                        <a:rPr lang="ru-RU" sz="1200" b="1" dirty="0">
                          <a:solidFill>
                            <a:srgbClr val="FF0000"/>
                          </a:solidFill>
                          <a:effectLst/>
                        </a:rPr>
                        <a:t>Также применяется к выявленному объекту культурного наследия</a:t>
                      </a:r>
                    </a:p>
                    <a:p>
                      <a:pPr marL="36195" marR="313055">
                        <a:spcAft>
                          <a:spcPts val="0"/>
                        </a:spcAft>
                      </a:pPr>
                      <a:r>
                        <a:rPr lang="ru-RU" sz="1200" b="1" dirty="0">
                          <a:solidFill>
                            <a:srgbClr val="FF0000"/>
                          </a:solidFill>
                          <a:effectLst/>
                        </a:rPr>
                        <a:t>Также применяется при закупках по части 16.2 статьи 34</a:t>
                      </a:r>
                      <a:endParaRPr lang="ru-RU" sz="12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D7E0E8"/>
                    </a:solidFill>
                  </a:tcPr>
                </a:tc>
                <a:tc>
                  <a:txBody>
                    <a:bodyPr/>
                    <a:lstStyle/>
                    <a:p>
                      <a:pPr marL="36195" marR="104140">
                        <a:spcAft>
                          <a:spcPts val="0"/>
                        </a:spcAft>
                      </a:pPr>
                      <a:r>
                        <a:rPr lang="ru-RU" sz="1200" b="0" dirty="0">
                          <a:solidFill>
                            <a:schemeClr val="tx1"/>
                          </a:solidFill>
                          <a:effectLst/>
                        </a:rPr>
                        <a:t>Наличие у участника закупки следующего опыта выполнения работ:</a:t>
                      </a:r>
                      <a:endParaRPr lang="ru-RU"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D7E0E8"/>
                    </a:solidFill>
                  </a:tcPr>
                </a:tc>
                <a:tc>
                  <a:txBody>
                    <a:bodyPr/>
                    <a:lstStyle/>
                    <a:p>
                      <a:pPr marL="36195">
                        <a:spcAft>
                          <a:spcPts val="0"/>
                        </a:spcAft>
                      </a:pPr>
                      <a:r>
                        <a:rPr lang="ru-RU" sz="1200" b="0" dirty="0">
                          <a:solidFill>
                            <a:schemeClr val="tx1"/>
                          </a:solidFill>
                          <a:effectLst/>
                        </a:rPr>
                        <a:t> Документы</a:t>
                      </a:r>
                      <a:endParaRPr lang="ru-RU"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D7E0E8"/>
                    </a:solidFill>
                  </a:tcPr>
                </a:tc>
                <a:extLst>
                  <a:ext uri="{0D108BD9-81ED-4DB2-BD59-A6C34878D82A}">
                    <a16:rowId xmlns:a16="http://schemas.microsoft.com/office/drawing/2014/main" val="3284436895"/>
                  </a:ext>
                </a:extLst>
              </a:tr>
              <a:tr h="1802674">
                <a:tc vMerge="1">
                  <a:txBody>
                    <a:bodyPr/>
                    <a:lstStyle/>
                    <a:p>
                      <a:endParaRPr lang="ru-RU"/>
                    </a:p>
                  </a:txBody>
                  <a:tcPr/>
                </a:tc>
                <a:tc vMerge="1">
                  <a:txBody>
                    <a:bodyPr/>
                    <a:lstStyle/>
                    <a:p>
                      <a:endParaRPr lang="ru-RU"/>
                    </a:p>
                  </a:txBody>
                  <a:tcPr/>
                </a:tc>
                <a:tc>
                  <a:txBody>
                    <a:bodyPr/>
                    <a:lstStyle/>
                    <a:p>
                      <a:pPr marL="36195" marR="31115">
                        <a:spcAft>
                          <a:spcPts val="0"/>
                        </a:spcAft>
                      </a:pPr>
                      <a:r>
                        <a:rPr lang="ru-RU" sz="1200" b="0" dirty="0">
                          <a:solidFill>
                            <a:schemeClr val="tx1"/>
                          </a:solidFill>
                          <a:effectLst/>
                        </a:rPr>
                        <a:t>1) опыт исполнения договора, предусматривающего выполнение работ по сохранению объектов культурного наследия, при которых не затрагиваются конструктивные и другие характеристики надежности и</a:t>
                      </a:r>
                    </a:p>
                    <a:p>
                      <a:pPr marL="36195" marR="31115">
                        <a:spcAft>
                          <a:spcPts val="0"/>
                        </a:spcAft>
                      </a:pPr>
                      <a:r>
                        <a:rPr lang="ru-RU" sz="1200" b="0" dirty="0">
                          <a:solidFill>
                            <a:schemeClr val="tx1"/>
                          </a:solidFill>
                          <a:effectLst/>
                        </a:rPr>
                        <a:t>безопасности таких объектов;</a:t>
                      </a:r>
                    </a:p>
                    <a:p>
                      <a:pPr marL="36195" marR="31115">
                        <a:spcAft>
                          <a:spcPts val="0"/>
                        </a:spcAft>
                      </a:pPr>
                      <a:r>
                        <a:rPr lang="ru-RU" sz="1200" b="0" dirty="0">
                          <a:solidFill>
                            <a:srgbClr val="FF0000"/>
                          </a:solidFill>
                          <a:effectLst/>
                        </a:rPr>
                        <a:t>Такой договор может быть только по 44-ФЗ или 223-ФЗ</a:t>
                      </a:r>
                      <a:endParaRPr lang="ru-RU" sz="12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D7E0E8"/>
                    </a:solidFill>
                  </a:tcPr>
                </a:tc>
                <a:tc>
                  <a:txBody>
                    <a:bodyPr/>
                    <a:lstStyle/>
                    <a:p>
                      <a:pPr marL="0" lvl="0" indent="0">
                        <a:spcAft>
                          <a:spcPts val="0"/>
                        </a:spcAft>
                        <a:buSzPts val="1200"/>
                        <a:buFont typeface="+mj-lt"/>
                        <a:buNone/>
                        <a:tabLst>
                          <a:tab pos="201930" algn="l"/>
                        </a:tabLst>
                      </a:pPr>
                      <a:r>
                        <a:rPr lang="ru-RU" sz="1200" b="0" spc="-15" dirty="0">
                          <a:solidFill>
                            <a:schemeClr val="tx1"/>
                          </a:solidFill>
                          <a:effectLst/>
                        </a:rPr>
                        <a:t>1) исполненный договор;</a:t>
                      </a:r>
                    </a:p>
                    <a:p>
                      <a:pPr marL="0" lvl="0" indent="0">
                        <a:spcAft>
                          <a:spcPts val="0"/>
                        </a:spcAft>
                        <a:buSzPts val="1200"/>
                        <a:buFont typeface="+mj-lt"/>
                        <a:buNone/>
                        <a:tabLst>
                          <a:tab pos="201930" algn="l"/>
                        </a:tabLst>
                      </a:pPr>
                      <a:r>
                        <a:rPr lang="ru-RU" sz="1200" b="0" spc="-15" dirty="0">
                          <a:solidFill>
                            <a:schemeClr val="tx1"/>
                          </a:solidFill>
                          <a:effectLst/>
                        </a:rPr>
                        <a:t>2) акт выполненных работ, подтверждающий цену выполненных работ;</a:t>
                      </a:r>
                    </a:p>
                    <a:p>
                      <a:pPr marL="0" lvl="0" indent="0">
                        <a:spcAft>
                          <a:spcPts val="0"/>
                        </a:spcAft>
                        <a:buSzPts val="1200"/>
                        <a:buFont typeface="+mj-lt"/>
                        <a:buNone/>
                        <a:tabLst>
                          <a:tab pos="201930" algn="l"/>
                        </a:tabLst>
                      </a:pPr>
                      <a:r>
                        <a:rPr lang="ru-RU" sz="1200" b="0" spc="-15" dirty="0">
                          <a:solidFill>
                            <a:schemeClr val="tx1"/>
                          </a:solidFill>
                          <a:effectLst/>
                        </a:rPr>
                        <a:t>3) акт приемки выполненных работ по сохранению объекта культурного наследия.</a:t>
                      </a:r>
                      <a:endParaRPr lang="ru-RU" sz="1200" b="0" dirty="0">
                        <a:solidFill>
                          <a:srgbClr val="C00000"/>
                        </a:solidFill>
                        <a:effectLst/>
                      </a:endParaRPr>
                    </a:p>
                  </a:txBody>
                  <a:tcPr marL="0" marR="0" marT="0" marB="0">
                    <a:solidFill>
                      <a:srgbClr val="D7E0E8"/>
                    </a:solidFill>
                  </a:tcPr>
                </a:tc>
                <a:extLst>
                  <a:ext uri="{0D108BD9-81ED-4DB2-BD59-A6C34878D82A}">
                    <a16:rowId xmlns:a16="http://schemas.microsoft.com/office/drawing/2014/main" val="150014065"/>
                  </a:ext>
                </a:extLst>
              </a:tr>
              <a:tr h="1915886">
                <a:tc vMerge="1">
                  <a:txBody>
                    <a:bodyPr/>
                    <a:lstStyle/>
                    <a:p>
                      <a:endParaRPr lang="ru-RU"/>
                    </a:p>
                  </a:txBody>
                  <a:tcPr/>
                </a:tc>
                <a:tc vMerge="1">
                  <a:txBody>
                    <a:bodyPr/>
                    <a:lstStyle/>
                    <a:p>
                      <a:endParaRPr lang="ru-RU"/>
                    </a:p>
                  </a:txBody>
                  <a:tcPr/>
                </a:tc>
                <a:tc>
                  <a:txBody>
                    <a:bodyPr/>
                    <a:lstStyle/>
                    <a:p>
                      <a:pPr marL="36195" marR="560705">
                        <a:spcAft>
                          <a:spcPts val="0"/>
                        </a:spcAft>
                      </a:pPr>
                      <a:r>
                        <a:rPr lang="ru-RU" sz="1200" b="0" dirty="0">
                          <a:solidFill>
                            <a:schemeClr val="tx1"/>
                          </a:solidFill>
                          <a:effectLst/>
                        </a:rPr>
                        <a:t>2) опыт исполнения договора, предусматривающего выполнение работ по сохранению </a:t>
                      </a:r>
                      <a:r>
                        <a:rPr lang="ru-RU" sz="1200" b="0" dirty="0">
                          <a:solidFill>
                            <a:schemeClr val="tx1"/>
                          </a:solidFill>
                          <a:effectLst/>
                          <a:latin typeface="+mn-lt"/>
                        </a:rPr>
                        <a:t>объектов культурного наследия, </a:t>
                      </a:r>
                      <a:r>
                        <a:rPr lang="ru-RU" sz="1200" b="0" dirty="0">
                          <a:solidFill>
                            <a:schemeClr val="tx1"/>
                          </a:solidFill>
                          <a:effectLst/>
                          <a:latin typeface="+mn-lt"/>
                          <a:ea typeface="Times New Roman" panose="02020603050405020304" pitchFamily="18" charset="0"/>
                          <a:cs typeface="Times New Roman" panose="02020603050405020304" pitchFamily="18" charset="0"/>
                        </a:rPr>
                        <a:t>при которых затрагиваются конструктивные и другие характеристики надежности и</a:t>
                      </a:r>
                    </a:p>
                    <a:p>
                      <a:pPr marL="36195" marR="560705">
                        <a:spcAft>
                          <a:spcPts val="0"/>
                        </a:spcAft>
                      </a:pPr>
                      <a:r>
                        <a:rPr lang="ru-RU" sz="1200" b="0" dirty="0">
                          <a:solidFill>
                            <a:schemeClr val="tx1"/>
                          </a:solidFill>
                          <a:effectLst/>
                          <a:latin typeface="+mn-lt"/>
                          <a:ea typeface="Times New Roman" panose="02020603050405020304" pitchFamily="18" charset="0"/>
                          <a:cs typeface="Times New Roman" panose="02020603050405020304" pitchFamily="18" charset="0"/>
                        </a:rPr>
                        <a:t>безопасности таких объектов.</a:t>
                      </a:r>
                    </a:p>
                  </a:txBody>
                  <a:tcPr marL="0" marR="0" marT="0" marB="0">
                    <a:solidFill>
                      <a:srgbClr val="D7E0E8"/>
                    </a:solidFill>
                  </a:tcPr>
                </a:tc>
                <a:tc>
                  <a:txBody>
                    <a:bodyPr/>
                    <a:lstStyle/>
                    <a:p>
                      <a:pPr marL="36195" marR="340360">
                        <a:spcAft>
                          <a:spcPts val="0"/>
                        </a:spcAft>
                      </a:pPr>
                      <a:r>
                        <a:rPr lang="ru-RU" sz="1200" b="0" dirty="0">
                          <a:solidFill>
                            <a:schemeClr val="tx1"/>
                          </a:solidFill>
                          <a:effectLst/>
                        </a:rPr>
                        <a:t>1) исполненный договор;</a:t>
                      </a:r>
                    </a:p>
                    <a:p>
                      <a:pPr marL="36195" marR="340360">
                        <a:spcAft>
                          <a:spcPts val="0"/>
                        </a:spcAft>
                      </a:pPr>
                      <a:r>
                        <a:rPr lang="ru-RU" sz="1200" b="0" dirty="0">
                          <a:solidFill>
                            <a:schemeClr val="tx1"/>
                          </a:solidFill>
                          <a:effectLst/>
                        </a:rPr>
                        <a:t>2) акт выполненных работ, подтверждающий цену выполненных работ;</a:t>
                      </a:r>
                    </a:p>
                    <a:p>
                      <a:pPr marL="36195" marR="340360">
                        <a:spcAft>
                          <a:spcPts val="0"/>
                        </a:spcAft>
                      </a:pPr>
                      <a:r>
                        <a:rPr lang="ru-RU" sz="1200" b="0" dirty="0">
                          <a:solidFill>
                            <a:schemeClr val="tx1"/>
                          </a:solidFill>
                          <a:effectLst/>
                        </a:rPr>
                        <a:t>3) акт приемки выполненных работ по сохранению объекта культурного наследия;</a:t>
                      </a:r>
                    </a:p>
                    <a:p>
                      <a:pPr marL="36195" marR="340360">
                        <a:spcAft>
                          <a:spcPts val="0"/>
                        </a:spcAft>
                      </a:pPr>
                      <a:r>
                        <a:rPr lang="ru-RU" sz="1200" b="0" dirty="0">
                          <a:solidFill>
                            <a:schemeClr val="tx1"/>
                          </a:solidFill>
                          <a:effectLst/>
                        </a:rPr>
                        <a:t>4) разрешение на ввод объекта капитального строительства в эксплуатацию</a:t>
                      </a:r>
                    </a:p>
                    <a:p>
                      <a:pPr marL="36195" marR="340360">
                        <a:spcAft>
                          <a:spcPts val="0"/>
                        </a:spcAft>
                      </a:pPr>
                      <a:r>
                        <a:rPr lang="ru-RU" sz="1200" b="0" dirty="0">
                          <a:solidFill>
                            <a:schemeClr val="tx1"/>
                          </a:solidFill>
                          <a:effectLst/>
                        </a:rPr>
                        <a:t>(за исключением случаев, при которых такое разрешение не выдается в соответствии с законодательством о градостроительной</a:t>
                      </a:r>
                    </a:p>
                    <a:p>
                      <a:pPr marL="36195" marR="340360">
                        <a:spcAft>
                          <a:spcPts val="0"/>
                        </a:spcAft>
                      </a:pPr>
                      <a:r>
                        <a:rPr lang="ru-RU" sz="1200" b="0" dirty="0">
                          <a:solidFill>
                            <a:schemeClr val="tx1"/>
                          </a:solidFill>
                          <a:effectLst/>
                        </a:rPr>
                        <a:t>деятельности)</a:t>
                      </a:r>
                      <a:endParaRPr lang="ru-RU" sz="1200" b="0" dirty="0">
                        <a:solidFill>
                          <a:srgbClr val="C00000"/>
                        </a:solidFill>
                        <a:effectLst/>
                      </a:endParaRPr>
                    </a:p>
                  </a:txBody>
                  <a:tcPr marL="0" marR="0" marT="0" marB="0">
                    <a:solidFill>
                      <a:srgbClr val="D7E0E8"/>
                    </a:solidFill>
                  </a:tcPr>
                </a:tc>
                <a:extLst>
                  <a:ext uri="{0D108BD9-81ED-4DB2-BD59-A6C34878D82A}">
                    <a16:rowId xmlns:a16="http://schemas.microsoft.com/office/drawing/2014/main" val="2835153223"/>
                  </a:ext>
                </a:extLst>
              </a:tr>
              <a:tr h="922917">
                <a:tc vMerge="1">
                  <a:txBody>
                    <a:bodyPr/>
                    <a:lstStyle/>
                    <a:p>
                      <a:endParaRPr lang="ru-RU"/>
                    </a:p>
                  </a:txBody>
                  <a:tcPr/>
                </a:tc>
                <a:tc vMerge="1">
                  <a:txBody>
                    <a:bodyPr/>
                    <a:lstStyle/>
                    <a:p>
                      <a:endParaRPr lang="ru-RU"/>
                    </a:p>
                  </a:txBody>
                  <a:tcPr/>
                </a:tc>
                <a:tc gridSpan="2">
                  <a:txBody>
                    <a:bodyPr/>
                    <a:lstStyle/>
                    <a:p>
                      <a:pPr marL="36195" marR="210185">
                        <a:spcAft>
                          <a:spcPts val="0"/>
                        </a:spcAft>
                      </a:pPr>
                      <a:r>
                        <a:rPr lang="ru-RU" sz="1200" b="0" dirty="0">
                          <a:solidFill>
                            <a:schemeClr val="tx1"/>
                          </a:solidFill>
                          <a:effectLst/>
                        </a:rPr>
                        <a:t>Цена выполненных работ по договору, предусмотренному пунктом 1 или 2 настоящей графы настоящей позиции, должна составлять не менее 20% НМЦК</a:t>
                      </a:r>
                      <a:endParaRPr lang="ru-RU"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D7E0E8"/>
                    </a:solidFill>
                  </a:tcPr>
                </a:tc>
                <a:tc hMerge="1">
                  <a:txBody>
                    <a:bodyPr/>
                    <a:lstStyle/>
                    <a:p>
                      <a:pPr marL="36195">
                        <a:spcAft>
                          <a:spcPts val="0"/>
                        </a:spcAft>
                      </a:pP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5">
                        <a:lumMod val="60000"/>
                        <a:lumOff val="40000"/>
                      </a:schemeClr>
                    </a:solidFill>
                  </a:tcPr>
                </a:tc>
                <a:extLst>
                  <a:ext uri="{0D108BD9-81ED-4DB2-BD59-A6C34878D82A}">
                    <a16:rowId xmlns:a16="http://schemas.microsoft.com/office/drawing/2014/main" val="3475072641"/>
                  </a:ext>
                </a:extLst>
              </a:tr>
            </a:tbl>
          </a:graphicData>
        </a:graphic>
      </p:graphicFrame>
      <p:pic>
        <p:nvPicPr>
          <p:cNvPr id="6" name="Рисунок 5">
            <a:extLst>
              <a:ext uri="{FF2B5EF4-FFF2-40B4-BE49-F238E27FC236}">
                <a16:creationId xmlns:a16="http://schemas.microsoft.com/office/drawing/2014/main" id="{5BCE3359-397A-4844-8D30-33EE4B305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2421" y="448232"/>
            <a:ext cx="1822136" cy="234325"/>
          </a:xfrm>
          <a:prstGeom prst="rect">
            <a:avLst/>
          </a:prstGeom>
        </p:spPr>
      </p:pic>
    </p:spTree>
    <p:extLst>
      <p:ext uri="{BB962C8B-B14F-4D97-AF65-F5344CB8AC3E}">
        <p14:creationId xmlns:p14="http://schemas.microsoft.com/office/powerpoint/2010/main" val="106434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599" y="262625"/>
            <a:ext cx="6720841" cy="830997"/>
          </a:xfrm>
          <a:prstGeom prst="rect">
            <a:avLst/>
          </a:prstGeom>
          <a:noFill/>
        </p:spPr>
        <p:txBody>
          <a:bodyPr wrap="square" rtlCol="0">
            <a:spAutoFit/>
          </a:bodyPr>
          <a:lstStyle/>
          <a:p>
            <a:r>
              <a:rPr lang="ru-RU" sz="2400" b="1" dirty="0"/>
              <a:t>Дополнительные требования </a:t>
            </a:r>
          </a:p>
          <a:p>
            <a:r>
              <a:rPr lang="ru-RU" sz="2400" b="1" dirty="0"/>
              <a:t>в сфере градостроительной деятельности</a:t>
            </a:r>
          </a:p>
        </p:txBody>
      </p:sp>
      <p:graphicFrame>
        <p:nvGraphicFramePr>
          <p:cNvPr id="3" name="Таблица 2"/>
          <p:cNvGraphicFramePr>
            <a:graphicFrameLocks noGrp="1"/>
          </p:cNvGraphicFramePr>
          <p:nvPr>
            <p:extLst>
              <p:ext uri="{D42A27DB-BD31-4B8C-83A1-F6EECF244321}">
                <p14:modId xmlns:p14="http://schemas.microsoft.com/office/powerpoint/2010/main" val="2932909173"/>
              </p:ext>
            </p:extLst>
          </p:nvPr>
        </p:nvGraphicFramePr>
        <p:xfrm>
          <a:off x="521108" y="1153453"/>
          <a:ext cx="10503942" cy="5290889"/>
        </p:xfrm>
        <a:graphic>
          <a:graphicData uri="http://schemas.openxmlformats.org/drawingml/2006/table">
            <a:tbl>
              <a:tblPr firstRow="1" firstCol="1" lastRow="1" lastCol="1" bandRow="1" bandCol="1">
                <a:tableStyleId>{5C22544A-7EE6-4342-B048-85BDC9FD1C3A}</a:tableStyleId>
              </a:tblPr>
              <a:tblGrid>
                <a:gridCol w="386068">
                  <a:extLst>
                    <a:ext uri="{9D8B030D-6E8A-4147-A177-3AD203B41FA5}">
                      <a16:colId xmlns:a16="http://schemas.microsoft.com/office/drawing/2014/main" val="1904749957"/>
                    </a:ext>
                  </a:extLst>
                </a:gridCol>
                <a:gridCol w="2718909">
                  <a:extLst>
                    <a:ext uri="{9D8B030D-6E8A-4147-A177-3AD203B41FA5}">
                      <a16:colId xmlns:a16="http://schemas.microsoft.com/office/drawing/2014/main" val="631938780"/>
                    </a:ext>
                  </a:extLst>
                </a:gridCol>
                <a:gridCol w="3513636">
                  <a:extLst>
                    <a:ext uri="{9D8B030D-6E8A-4147-A177-3AD203B41FA5}">
                      <a16:colId xmlns:a16="http://schemas.microsoft.com/office/drawing/2014/main" val="4067426786"/>
                    </a:ext>
                  </a:extLst>
                </a:gridCol>
                <a:gridCol w="3885329">
                  <a:extLst>
                    <a:ext uri="{9D8B030D-6E8A-4147-A177-3AD203B41FA5}">
                      <a16:colId xmlns:a16="http://schemas.microsoft.com/office/drawing/2014/main" val="3552793067"/>
                    </a:ext>
                  </a:extLst>
                </a:gridCol>
              </a:tblGrid>
              <a:tr h="1322722">
                <a:tc gridSpan="2">
                  <a:txBody>
                    <a:bodyPr/>
                    <a:lstStyle/>
                    <a:p>
                      <a:pPr marL="93980" marR="95250" algn="ctr">
                        <a:spcAft>
                          <a:spcPts val="0"/>
                        </a:spcAft>
                      </a:pPr>
                      <a:r>
                        <a:rPr lang="ru-RU" sz="1400" dirty="0">
                          <a:effectLst/>
                        </a:rPr>
                        <a:t>Наименование отдельных видов товаров, работ, услуг, являющихся объектом закупки; наименование товаров, работ, услуг, являющихся объектом отдельных видов закупок</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004065"/>
                    </a:solidFill>
                  </a:tcPr>
                </a:tc>
                <a:tc hMerge="1">
                  <a:txBody>
                    <a:bodyPr/>
                    <a:lstStyle/>
                    <a:p>
                      <a:endParaRPr lang="ru-RU"/>
                    </a:p>
                  </a:txBody>
                  <a:tcPr/>
                </a:tc>
                <a:tc>
                  <a:txBody>
                    <a:bodyPr/>
                    <a:lstStyle/>
                    <a:p>
                      <a:pPr marL="1403350" marR="255270" indent="-1137285" algn="ctr">
                        <a:spcAft>
                          <a:spcPts val="0"/>
                        </a:spcAft>
                      </a:pPr>
                      <a:r>
                        <a:rPr lang="ru-RU" sz="1400" dirty="0">
                          <a:effectLst/>
                        </a:rPr>
                        <a:t>Дополнительные требования к</a:t>
                      </a:r>
                      <a:r>
                        <a:rPr lang="ru-RU" sz="1400" baseline="0" dirty="0">
                          <a:effectLst/>
                        </a:rPr>
                        <a:t> </a:t>
                      </a:r>
                      <a:r>
                        <a:rPr lang="ru-RU" sz="1400" dirty="0">
                          <a:effectLst/>
                        </a:rPr>
                        <a:t>участникам закупки</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004065"/>
                    </a:solidFill>
                  </a:tcPr>
                </a:tc>
                <a:tc>
                  <a:txBody>
                    <a:bodyPr/>
                    <a:lstStyle/>
                    <a:p>
                      <a:pPr marL="62230" marR="62230" algn="ctr">
                        <a:spcAft>
                          <a:spcPts val="0"/>
                        </a:spcAft>
                      </a:pPr>
                      <a:r>
                        <a:rPr lang="ru-RU" sz="1400" dirty="0">
                          <a:effectLst/>
                        </a:rPr>
                        <a:t>Информация и документы, подтверждающие соответствие участников закупки дополнительным требованиям</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004065"/>
                    </a:solidFill>
                  </a:tcPr>
                </a:tc>
                <a:extLst>
                  <a:ext uri="{0D108BD9-81ED-4DB2-BD59-A6C34878D82A}">
                    <a16:rowId xmlns:a16="http://schemas.microsoft.com/office/drawing/2014/main" val="2571612906"/>
                  </a:ext>
                </a:extLst>
              </a:tr>
              <a:tr h="3968167">
                <a:tc>
                  <a:txBody>
                    <a:bodyPr/>
                    <a:lstStyle/>
                    <a:p>
                      <a:pPr marL="116840">
                        <a:spcAft>
                          <a:spcPts val="0"/>
                        </a:spcAft>
                      </a:pPr>
                      <a:r>
                        <a:rPr lang="en-US" sz="1400" b="0" dirty="0">
                          <a:solidFill>
                            <a:schemeClr val="tx1"/>
                          </a:solidFill>
                          <a:effectLst/>
                        </a:rPr>
                        <a:t>6.</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D7E0E8"/>
                    </a:solidFill>
                  </a:tcPr>
                </a:tc>
                <a:tc>
                  <a:txBody>
                    <a:bodyPr/>
                    <a:lstStyle/>
                    <a:p>
                      <a:pPr marL="36195">
                        <a:spcAft>
                          <a:spcPts val="0"/>
                        </a:spcAft>
                      </a:pPr>
                      <a:r>
                        <a:rPr lang="ru-RU" sz="1400" b="1" dirty="0">
                          <a:solidFill>
                            <a:schemeClr val="tx1"/>
                          </a:solidFill>
                          <a:effectLst/>
                        </a:rPr>
                        <a:t>Работы по подготовке проектной</a:t>
                      </a:r>
                    </a:p>
                    <a:p>
                      <a:pPr marL="36195" marR="106680">
                        <a:spcAft>
                          <a:spcPts val="0"/>
                        </a:spcAft>
                      </a:pPr>
                      <a:r>
                        <a:rPr lang="ru-RU" sz="1400" b="1" dirty="0">
                          <a:solidFill>
                            <a:schemeClr val="tx1"/>
                          </a:solidFill>
                          <a:effectLst/>
                        </a:rPr>
                        <a:t>документации и (или) выполнению инженерных изысканий в соответствии с законодательством о градостроительной деятельности </a:t>
                      </a:r>
                    </a:p>
                    <a:p>
                      <a:pPr marL="36195" marR="106680">
                        <a:spcAft>
                          <a:spcPts val="0"/>
                        </a:spcAft>
                      </a:pPr>
                      <a:r>
                        <a:rPr lang="ru-RU" sz="1400" b="0" dirty="0">
                          <a:solidFill>
                            <a:schemeClr val="tx1"/>
                          </a:solidFill>
                          <a:effectLst/>
                        </a:rPr>
                        <a:t> </a:t>
                      </a:r>
                    </a:p>
                    <a:p>
                      <a:pPr marL="36195" marR="106680">
                        <a:spcAft>
                          <a:spcPts val="0"/>
                        </a:spcAft>
                      </a:pPr>
                      <a:r>
                        <a:rPr lang="ru-RU" sz="1400" b="0" dirty="0">
                          <a:solidFill>
                            <a:srgbClr val="C00000"/>
                          </a:solidFill>
                          <a:effectLst/>
                        </a:rPr>
                        <a:t>НМЦК свыше 10 млн руб. для</a:t>
                      </a:r>
                    </a:p>
                    <a:p>
                      <a:pPr marL="36195">
                        <a:spcAft>
                          <a:spcPts val="0"/>
                        </a:spcAft>
                      </a:pPr>
                      <a:r>
                        <a:rPr lang="ru-RU" sz="1400" b="0" dirty="0">
                          <a:solidFill>
                            <a:srgbClr val="C00000"/>
                          </a:solidFill>
                          <a:effectLst/>
                        </a:rPr>
                        <a:t>федеральных нужд</a:t>
                      </a:r>
                    </a:p>
                    <a:p>
                      <a:pPr marL="36195">
                        <a:spcAft>
                          <a:spcPts val="0"/>
                        </a:spcAft>
                      </a:pPr>
                      <a:r>
                        <a:rPr lang="ru-RU" sz="1400" b="0" dirty="0">
                          <a:solidFill>
                            <a:srgbClr val="C00000"/>
                          </a:solidFill>
                          <a:effectLst/>
                        </a:rPr>
                        <a:t> </a:t>
                      </a:r>
                    </a:p>
                    <a:p>
                      <a:pPr marL="36195">
                        <a:spcAft>
                          <a:spcPts val="0"/>
                        </a:spcAft>
                      </a:pPr>
                      <a:r>
                        <a:rPr lang="ru-RU" sz="1400" b="0" dirty="0">
                          <a:solidFill>
                            <a:srgbClr val="C00000"/>
                          </a:solidFill>
                          <a:effectLst/>
                        </a:rPr>
                        <a:t>НМЦК свыше 5 млн руб. для обеспечения нужд субъектов Российской Федерации, муниципальных нужд</a:t>
                      </a:r>
                      <a:endParaRPr lang="ru-RU" sz="1400" b="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D7E0E8"/>
                    </a:solidFill>
                  </a:tcPr>
                </a:tc>
                <a:tc>
                  <a:txBody>
                    <a:bodyPr/>
                    <a:lstStyle/>
                    <a:p>
                      <a:pPr marL="36195" marR="104140">
                        <a:spcAft>
                          <a:spcPts val="0"/>
                        </a:spcAft>
                      </a:pPr>
                      <a:r>
                        <a:rPr lang="ru-RU" sz="1400" b="0" dirty="0">
                          <a:solidFill>
                            <a:schemeClr val="tx1"/>
                          </a:solidFill>
                          <a:effectLst/>
                        </a:rPr>
                        <a:t>Наличие опыта исполнения участником закупки договора, предусматривающего выполнение работ по подготовке проектной документации и (или) выполнению инженерных изысканий в соответствии с законодательством о</a:t>
                      </a:r>
                    </a:p>
                    <a:p>
                      <a:pPr marL="36195">
                        <a:spcAft>
                          <a:spcPts val="0"/>
                        </a:spcAft>
                      </a:pPr>
                      <a:r>
                        <a:rPr lang="ru-RU" sz="1400" b="0" dirty="0">
                          <a:solidFill>
                            <a:schemeClr val="tx1"/>
                          </a:solidFill>
                          <a:effectLst/>
                        </a:rPr>
                        <a:t>градостроительной деятельности.</a:t>
                      </a:r>
                    </a:p>
                    <a:p>
                      <a:pPr marL="36195">
                        <a:spcAft>
                          <a:spcPts val="0"/>
                        </a:spcAft>
                      </a:pPr>
                      <a:r>
                        <a:rPr lang="ru-RU" sz="1400" b="0" dirty="0">
                          <a:solidFill>
                            <a:schemeClr val="tx1"/>
                          </a:solidFill>
                          <a:effectLst/>
                        </a:rPr>
                        <a:t> </a:t>
                      </a:r>
                    </a:p>
                    <a:p>
                      <a:pPr marL="36195" marR="104140">
                        <a:spcAft>
                          <a:spcPts val="0"/>
                        </a:spcAft>
                      </a:pPr>
                      <a:r>
                        <a:rPr lang="ru-RU" sz="1400" b="0" dirty="0">
                          <a:solidFill>
                            <a:schemeClr val="tx1"/>
                          </a:solidFill>
                          <a:effectLst/>
                        </a:rPr>
                        <a:t>Цена выполненных работ по договору должна составлять не менее 20% НМЦК</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D7E0E8"/>
                    </a:solidFill>
                  </a:tcPr>
                </a:tc>
                <a:tc>
                  <a:txBody>
                    <a:bodyPr/>
                    <a:lstStyle/>
                    <a:p>
                      <a:pPr marL="342900" lvl="0" indent="-342900">
                        <a:spcAft>
                          <a:spcPts val="0"/>
                        </a:spcAft>
                        <a:buSzPts val="1200"/>
                        <a:buFont typeface="+mj-lt"/>
                        <a:buAutoNum type="arabicPeriod"/>
                        <a:tabLst>
                          <a:tab pos="201930" algn="l"/>
                        </a:tabLst>
                      </a:pPr>
                      <a:r>
                        <a:rPr lang="ru-RU" sz="1400" b="0" spc="-15" dirty="0">
                          <a:solidFill>
                            <a:schemeClr val="tx1"/>
                          </a:solidFill>
                          <a:effectLst/>
                        </a:rPr>
                        <a:t>И</a:t>
                      </a:r>
                      <a:r>
                        <a:rPr lang="en-US" sz="1400" b="0" spc="-15" dirty="0">
                          <a:solidFill>
                            <a:schemeClr val="tx1"/>
                          </a:solidFill>
                          <a:effectLst/>
                        </a:rPr>
                        <a:t>сполненный</a:t>
                      </a:r>
                      <a:r>
                        <a:rPr lang="en-US" sz="1400" b="0" spc="-40" dirty="0">
                          <a:solidFill>
                            <a:schemeClr val="tx1"/>
                          </a:solidFill>
                          <a:effectLst/>
                        </a:rPr>
                        <a:t> </a:t>
                      </a:r>
                      <a:r>
                        <a:rPr lang="en-US" sz="1400" b="0" spc="-15" dirty="0">
                          <a:solidFill>
                            <a:schemeClr val="tx1"/>
                          </a:solidFill>
                          <a:effectLst/>
                        </a:rPr>
                        <a:t>договор</a:t>
                      </a:r>
                      <a:r>
                        <a:rPr lang="ru-RU" sz="1400" b="0" spc="-15" dirty="0">
                          <a:solidFill>
                            <a:schemeClr val="tx1"/>
                          </a:solidFill>
                          <a:effectLst/>
                        </a:rPr>
                        <a:t>.</a:t>
                      </a:r>
                    </a:p>
                    <a:p>
                      <a:pPr marL="342900" marR="119380" lvl="0" indent="-342900">
                        <a:spcAft>
                          <a:spcPts val="0"/>
                        </a:spcAft>
                        <a:buSzPts val="1200"/>
                        <a:buFont typeface="+mj-lt"/>
                        <a:buAutoNum type="arabicPeriod"/>
                        <a:tabLst>
                          <a:tab pos="201930" algn="l"/>
                        </a:tabLst>
                      </a:pPr>
                      <a:r>
                        <a:rPr lang="ru-RU" sz="1400" b="0" spc="-15" dirty="0">
                          <a:solidFill>
                            <a:schemeClr val="tx1"/>
                          </a:solidFill>
                          <a:effectLst/>
                        </a:rPr>
                        <a:t>Акт выполненных работ, подтверждающий цену выполненных</a:t>
                      </a:r>
                      <a:r>
                        <a:rPr lang="ru-RU" sz="1400" b="0" spc="-20" dirty="0">
                          <a:solidFill>
                            <a:schemeClr val="tx1"/>
                          </a:solidFill>
                          <a:effectLst/>
                        </a:rPr>
                        <a:t> </a:t>
                      </a:r>
                      <a:r>
                        <a:rPr lang="ru-RU" sz="1400" b="0" spc="-15" dirty="0">
                          <a:solidFill>
                            <a:schemeClr val="tx1"/>
                          </a:solidFill>
                          <a:effectLst/>
                        </a:rPr>
                        <a:t>работ.</a:t>
                      </a:r>
                    </a:p>
                    <a:p>
                      <a:pPr marL="342900" marR="457200" lvl="0" indent="-342900">
                        <a:spcAft>
                          <a:spcPts val="0"/>
                        </a:spcAft>
                        <a:buSzPts val="1200"/>
                        <a:buFont typeface="+mj-lt"/>
                        <a:buAutoNum type="arabicPeriod"/>
                        <a:tabLst>
                          <a:tab pos="201930" algn="l"/>
                        </a:tabLst>
                      </a:pPr>
                      <a:r>
                        <a:rPr lang="ru-RU" sz="1400" b="0" spc="-15" dirty="0">
                          <a:solidFill>
                            <a:schemeClr val="tx1"/>
                          </a:solidFill>
                          <a:effectLst/>
                        </a:rPr>
                        <a:t>Положительное заключение экспертизы проектной документации и (или)</a:t>
                      </a:r>
                      <a:r>
                        <a:rPr lang="ru-RU" sz="1400" b="0" spc="-130" dirty="0">
                          <a:solidFill>
                            <a:schemeClr val="tx1"/>
                          </a:solidFill>
                          <a:effectLst/>
                        </a:rPr>
                        <a:t> </a:t>
                      </a:r>
                      <a:r>
                        <a:rPr lang="ru-RU" sz="1400" b="0" spc="-15" dirty="0">
                          <a:solidFill>
                            <a:schemeClr val="tx1"/>
                          </a:solidFill>
                          <a:effectLst/>
                        </a:rPr>
                        <a:t>результатов </a:t>
                      </a:r>
                      <a:r>
                        <a:rPr lang="ru-RU" sz="1400" b="0" dirty="0">
                          <a:solidFill>
                            <a:schemeClr val="tx1"/>
                          </a:solidFill>
                          <a:effectLst/>
                        </a:rPr>
                        <a:t>инженерных изысканий (за исключением случаев, при которых такое заключение не выдается в соответствии с законодательством о градостроительной деятельности).</a:t>
                      </a:r>
                    </a:p>
                    <a:p>
                      <a:pPr marL="36195">
                        <a:spcAft>
                          <a:spcPts val="0"/>
                        </a:spcAft>
                      </a:pPr>
                      <a:r>
                        <a:rPr lang="ru-RU" sz="1400" b="0" dirty="0">
                          <a:solidFill>
                            <a:schemeClr val="tx1"/>
                          </a:solidFill>
                          <a:effectLst/>
                        </a:rPr>
                        <a:t> </a:t>
                      </a:r>
                    </a:p>
                    <a:p>
                      <a:pPr marL="36195" marR="69215">
                        <a:spcAft>
                          <a:spcPts val="0"/>
                        </a:spcAft>
                      </a:pPr>
                      <a:r>
                        <a:rPr lang="ru-RU" sz="1400" b="0" dirty="0">
                          <a:solidFill>
                            <a:srgbClr val="C00000"/>
                          </a:solidFill>
                          <a:effectLst/>
                        </a:rPr>
                        <a:t>Если по договору проектирование/изыскания велись по нескольким объектам, то положительное заключение должно быть предоставлено на все такие объекты</a:t>
                      </a:r>
                      <a:endParaRPr lang="ru-RU" sz="1400" b="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D7E0E8"/>
                    </a:solidFill>
                  </a:tcPr>
                </a:tc>
                <a:extLst>
                  <a:ext uri="{0D108BD9-81ED-4DB2-BD59-A6C34878D82A}">
                    <a16:rowId xmlns:a16="http://schemas.microsoft.com/office/drawing/2014/main" val="3885313212"/>
                  </a:ext>
                </a:extLst>
              </a:tr>
            </a:tbl>
          </a:graphicData>
        </a:graphic>
      </p:graphicFrame>
      <p:pic>
        <p:nvPicPr>
          <p:cNvPr id="6" name="Рисунок 5">
            <a:extLst>
              <a:ext uri="{FF2B5EF4-FFF2-40B4-BE49-F238E27FC236}">
                <a16:creationId xmlns:a16="http://schemas.microsoft.com/office/drawing/2014/main" id="{5BCE3359-397A-4844-8D30-33EE4B305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2421" y="448232"/>
            <a:ext cx="1822136" cy="234325"/>
          </a:xfrm>
          <a:prstGeom prst="rect">
            <a:avLst/>
          </a:prstGeom>
        </p:spPr>
      </p:pic>
    </p:spTree>
    <p:extLst>
      <p:ext uri="{BB962C8B-B14F-4D97-AF65-F5344CB8AC3E}">
        <p14:creationId xmlns:p14="http://schemas.microsoft.com/office/powerpoint/2010/main" val="1712212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49895"/>
            <a:ext cx="6616338" cy="830997"/>
          </a:xfrm>
          <a:prstGeom prst="rect">
            <a:avLst/>
          </a:prstGeom>
          <a:noFill/>
        </p:spPr>
        <p:txBody>
          <a:bodyPr wrap="square" rtlCol="0">
            <a:spAutoFit/>
          </a:bodyPr>
          <a:lstStyle/>
          <a:p>
            <a:r>
              <a:rPr lang="ru-RU" sz="2400" b="1" dirty="0"/>
              <a:t>Дополнительные требования </a:t>
            </a:r>
          </a:p>
          <a:p>
            <a:r>
              <a:rPr lang="ru-RU" sz="2400" b="1" dirty="0"/>
              <a:t>в сфере градостроительной деятельности</a:t>
            </a:r>
          </a:p>
        </p:txBody>
      </p:sp>
      <p:graphicFrame>
        <p:nvGraphicFramePr>
          <p:cNvPr id="4" name="Таблица 3"/>
          <p:cNvGraphicFramePr>
            <a:graphicFrameLocks noGrp="1"/>
          </p:cNvGraphicFramePr>
          <p:nvPr>
            <p:extLst>
              <p:ext uri="{D42A27DB-BD31-4B8C-83A1-F6EECF244321}">
                <p14:modId xmlns:p14="http://schemas.microsoft.com/office/powerpoint/2010/main" val="1872832830"/>
              </p:ext>
            </p:extLst>
          </p:nvPr>
        </p:nvGraphicFramePr>
        <p:xfrm>
          <a:off x="466843" y="986915"/>
          <a:ext cx="11072015" cy="5486400"/>
        </p:xfrm>
        <a:graphic>
          <a:graphicData uri="http://schemas.openxmlformats.org/drawingml/2006/table">
            <a:tbl>
              <a:tblPr firstRow="1" firstCol="1" lastRow="1" lastCol="1" bandRow="1" bandCol="1">
                <a:tableStyleId>{5C22544A-7EE6-4342-B048-85BDC9FD1C3A}</a:tableStyleId>
              </a:tblPr>
              <a:tblGrid>
                <a:gridCol w="368074">
                  <a:extLst>
                    <a:ext uri="{9D8B030D-6E8A-4147-A177-3AD203B41FA5}">
                      <a16:colId xmlns:a16="http://schemas.microsoft.com/office/drawing/2014/main" val="3355111729"/>
                    </a:ext>
                  </a:extLst>
                </a:gridCol>
                <a:gridCol w="2045975">
                  <a:extLst>
                    <a:ext uri="{9D8B030D-6E8A-4147-A177-3AD203B41FA5}">
                      <a16:colId xmlns:a16="http://schemas.microsoft.com/office/drawing/2014/main" val="1188718038"/>
                    </a:ext>
                  </a:extLst>
                </a:gridCol>
                <a:gridCol w="2981634">
                  <a:extLst>
                    <a:ext uri="{9D8B030D-6E8A-4147-A177-3AD203B41FA5}">
                      <a16:colId xmlns:a16="http://schemas.microsoft.com/office/drawing/2014/main" val="2513958755"/>
                    </a:ext>
                  </a:extLst>
                </a:gridCol>
                <a:gridCol w="5676332">
                  <a:extLst>
                    <a:ext uri="{9D8B030D-6E8A-4147-A177-3AD203B41FA5}">
                      <a16:colId xmlns:a16="http://schemas.microsoft.com/office/drawing/2014/main" val="1550733709"/>
                    </a:ext>
                  </a:extLst>
                </a:gridCol>
              </a:tblGrid>
              <a:tr h="337598">
                <a:tc rowSpan="4">
                  <a:txBody>
                    <a:bodyPr/>
                    <a:lstStyle/>
                    <a:p>
                      <a:pPr marL="116840">
                        <a:spcAft>
                          <a:spcPts val="0"/>
                        </a:spcAft>
                      </a:pPr>
                      <a:r>
                        <a:rPr lang="en-US" sz="1200" b="0" dirty="0">
                          <a:solidFill>
                            <a:schemeClr val="tx1"/>
                          </a:solidFill>
                          <a:effectLst/>
                        </a:rPr>
                        <a:t>7.</a:t>
                      </a:r>
                      <a:endParaRPr lang="ru-RU"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D7E0E8"/>
                    </a:solidFill>
                  </a:tcPr>
                </a:tc>
                <a:tc rowSpan="4">
                  <a:txBody>
                    <a:bodyPr/>
                    <a:lstStyle/>
                    <a:p>
                      <a:pPr marL="36195" marR="313055">
                        <a:spcAft>
                          <a:spcPts val="0"/>
                        </a:spcAft>
                      </a:pPr>
                      <a:r>
                        <a:rPr lang="ru-RU" sz="1200" b="1" dirty="0">
                          <a:solidFill>
                            <a:schemeClr val="tx1"/>
                          </a:solidFill>
                          <a:effectLst/>
                        </a:rPr>
                        <a:t>Работы по строительству, реконструкции объекта капитального строительства, за исключением линейного объекта </a:t>
                      </a:r>
                    </a:p>
                    <a:p>
                      <a:pPr marL="36195" marR="313055">
                        <a:spcAft>
                          <a:spcPts val="0"/>
                        </a:spcAft>
                      </a:pPr>
                      <a:r>
                        <a:rPr lang="ru-RU" sz="1200" b="0" dirty="0">
                          <a:solidFill>
                            <a:schemeClr val="tx1"/>
                          </a:solidFill>
                          <a:effectLst/>
                        </a:rPr>
                        <a:t> </a:t>
                      </a:r>
                    </a:p>
                    <a:p>
                      <a:pPr marL="36195" marR="313055">
                        <a:spcAft>
                          <a:spcPts val="0"/>
                        </a:spcAft>
                      </a:pPr>
                      <a:r>
                        <a:rPr lang="ru-RU" sz="1200" b="0" dirty="0">
                          <a:solidFill>
                            <a:srgbClr val="C00000"/>
                          </a:solidFill>
                          <a:effectLst/>
                        </a:rPr>
                        <a:t>НМЦК свыше 10 млн руб. для</a:t>
                      </a:r>
                    </a:p>
                    <a:p>
                      <a:pPr marL="36195">
                        <a:spcAft>
                          <a:spcPts val="0"/>
                        </a:spcAft>
                      </a:pPr>
                      <a:r>
                        <a:rPr lang="ru-RU" sz="1200" b="0" dirty="0">
                          <a:solidFill>
                            <a:srgbClr val="C00000"/>
                          </a:solidFill>
                          <a:effectLst/>
                        </a:rPr>
                        <a:t>федеральных нужд </a:t>
                      </a:r>
                    </a:p>
                    <a:p>
                      <a:pPr marL="36195">
                        <a:spcAft>
                          <a:spcPts val="0"/>
                        </a:spcAft>
                      </a:pPr>
                      <a:r>
                        <a:rPr lang="ru-RU" sz="1200" b="0" dirty="0">
                          <a:solidFill>
                            <a:srgbClr val="C00000"/>
                          </a:solidFill>
                          <a:effectLst/>
                        </a:rPr>
                        <a:t> </a:t>
                      </a:r>
                    </a:p>
                    <a:p>
                      <a:pPr marL="36195">
                        <a:spcAft>
                          <a:spcPts val="0"/>
                        </a:spcAft>
                      </a:pPr>
                      <a:r>
                        <a:rPr lang="ru-RU" sz="1200" b="0" dirty="0">
                          <a:solidFill>
                            <a:srgbClr val="C00000"/>
                          </a:solidFill>
                          <a:effectLst/>
                        </a:rPr>
                        <a:t>НМЦК свыше 5 млн руб. для обеспечения нужд</a:t>
                      </a:r>
                    </a:p>
                    <a:p>
                      <a:pPr marL="36195" marR="215265">
                        <a:spcAft>
                          <a:spcPts val="0"/>
                        </a:spcAft>
                      </a:pPr>
                      <a:r>
                        <a:rPr lang="ru-RU" sz="1200" b="0" dirty="0">
                          <a:solidFill>
                            <a:srgbClr val="C00000"/>
                          </a:solidFill>
                          <a:effectLst/>
                        </a:rPr>
                        <a:t>субъектов Российской Федерации, муниципальных нужд</a:t>
                      </a:r>
                    </a:p>
                    <a:p>
                      <a:pPr marL="36195" marR="187325">
                        <a:spcAft>
                          <a:spcPts val="0"/>
                        </a:spcAft>
                      </a:pPr>
                      <a:r>
                        <a:rPr lang="ru-RU" sz="1200" b="0" dirty="0">
                          <a:solidFill>
                            <a:srgbClr val="C00000"/>
                          </a:solidFill>
                          <a:effectLst/>
                        </a:rPr>
                        <a:t> </a:t>
                      </a:r>
                    </a:p>
                    <a:p>
                      <a:pPr marL="36195" marR="187325">
                        <a:spcAft>
                          <a:spcPts val="0"/>
                        </a:spcAft>
                      </a:pPr>
                      <a:r>
                        <a:rPr lang="ru-RU" sz="1200" b="0" dirty="0">
                          <a:solidFill>
                            <a:srgbClr val="C00000"/>
                          </a:solidFill>
                          <a:effectLst/>
                        </a:rPr>
                        <a:t>Позиция применяется также, </a:t>
                      </a:r>
                    </a:p>
                    <a:p>
                      <a:pPr marL="36195" marR="187325">
                        <a:spcAft>
                          <a:spcPts val="0"/>
                        </a:spcAft>
                      </a:pPr>
                      <a:r>
                        <a:rPr lang="ru-RU" sz="1200" b="0" dirty="0">
                          <a:solidFill>
                            <a:srgbClr val="C00000"/>
                          </a:solidFill>
                          <a:effectLst/>
                        </a:rPr>
                        <a:t>когда помимо строительства/реконструкции предусмотрены работы по капремонту и/или сносу</a:t>
                      </a:r>
                    </a:p>
                    <a:p>
                      <a:pPr marL="36195">
                        <a:spcAft>
                          <a:spcPts val="0"/>
                        </a:spcAft>
                      </a:pPr>
                      <a:r>
                        <a:rPr lang="ru-RU" sz="1200" b="0" dirty="0">
                          <a:solidFill>
                            <a:srgbClr val="C00000"/>
                          </a:solidFill>
                          <a:effectLst/>
                        </a:rPr>
                        <a:t> </a:t>
                      </a:r>
                    </a:p>
                    <a:p>
                      <a:pPr marL="36195">
                        <a:spcAft>
                          <a:spcPts val="0"/>
                        </a:spcAft>
                      </a:pPr>
                      <a:r>
                        <a:rPr lang="ru-RU" sz="1200" b="0" dirty="0">
                          <a:solidFill>
                            <a:srgbClr val="C00000"/>
                          </a:solidFill>
                          <a:effectLst/>
                        </a:rPr>
                        <a:t>Позиция применяется также при закупке по ч. 16, ч. 16.1 ст. 34, ч. 56</a:t>
                      </a:r>
                    </a:p>
                    <a:p>
                      <a:pPr marL="36195">
                        <a:spcAft>
                          <a:spcPts val="0"/>
                        </a:spcAft>
                      </a:pPr>
                      <a:r>
                        <a:rPr lang="ru-RU" sz="1200" b="0" dirty="0">
                          <a:solidFill>
                            <a:srgbClr val="C00000"/>
                          </a:solidFill>
                          <a:effectLst/>
                        </a:rPr>
                        <a:t>ст. 112</a:t>
                      </a:r>
                      <a:endParaRPr lang="ru-RU" sz="1200" b="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D7E0E8"/>
                    </a:solidFill>
                  </a:tcPr>
                </a:tc>
                <a:tc>
                  <a:txBody>
                    <a:bodyPr/>
                    <a:lstStyle/>
                    <a:p>
                      <a:pPr marL="36195" marR="104140">
                        <a:spcAft>
                          <a:spcPts val="0"/>
                        </a:spcAft>
                      </a:pPr>
                      <a:r>
                        <a:rPr lang="ru-RU" sz="1200" b="0" dirty="0">
                          <a:solidFill>
                            <a:schemeClr val="tx1"/>
                          </a:solidFill>
                          <a:effectLst/>
                        </a:rPr>
                        <a:t>Наличие у участника закупки следующего опыта выполнения работ:</a:t>
                      </a:r>
                      <a:endParaRPr lang="ru-RU"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D7E0E8"/>
                    </a:solidFill>
                  </a:tcPr>
                </a:tc>
                <a:tc>
                  <a:txBody>
                    <a:bodyPr/>
                    <a:lstStyle/>
                    <a:p>
                      <a:pPr marL="36195">
                        <a:spcAft>
                          <a:spcPts val="0"/>
                        </a:spcAft>
                      </a:pPr>
                      <a:r>
                        <a:rPr lang="ru-RU" sz="1200" b="0" dirty="0">
                          <a:solidFill>
                            <a:schemeClr val="tx1"/>
                          </a:solidFill>
                          <a:effectLst/>
                        </a:rPr>
                        <a:t> Документы</a:t>
                      </a:r>
                      <a:endParaRPr lang="ru-RU"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D7E0E8"/>
                    </a:solidFill>
                  </a:tcPr>
                </a:tc>
                <a:extLst>
                  <a:ext uri="{0D108BD9-81ED-4DB2-BD59-A6C34878D82A}">
                    <a16:rowId xmlns:a16="http://schemas.microsoft.com/office/drawing/2014/main" val="3284436895"/>
                  </a:ext>
                </a:extLst>
              </a:tr>
              <a:tr h="2531985">
                <a:tc vMerge="1">
                  <a:txBody>
                    <a:bodyPr/>
                    <a:lstStyle/>
                    <a:p>
                      <a:endParaRPr lang="ru-RU"/>
                    </a:p>
                  </a:txBody>
                  <a:tcPr/>
                </a:tc>
                <a:tc vMerge="1">
                  <a:txBody>
                    <a:bodyPr/>
                    <a:lstStyle/>
                    <a:p>
                      <a:endParaRPr lang="ru-RU"/>
                    </a:p>
                  </a:txBody>
                  <a:tcPr/>
                </a:tc>
                <a:tc>
                  <a:txBody>
                    <a:bodyPr/>
                    <a:lstStyle/>
                    <a:p>
                      <a:pPr marL="36195" marR="31115">
                        <a:spcAft>
                          <a:spcPts val="0"/>
                        </a:spcAft>
                      </a:pPr>
                      <a:r>
                        <a:rPr lang="ru-RU" sz="1200" b="0" dirty="0">
                          <a:solidFill>
                            <a:schemeClr val="tx1"/>
                          </a:solidFill>
                          <a:effectLst/>
                        </a:rPr>
                        <a:t>1) опыт исполнения договора строительного подряда, предусматривающего выполнение работ по строительству, реконструкции объекта капитального строительства (за исключением линейного объекта);</a:t>
                      </a:r>
                      <a:endParaRPr lang="ru-RU"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D7E0E8"/>
                    </a:solidFill>
                  </a:tcPr>
                </a:tc>
                <a:tc>
                  <a:txBody>
                    <a:bodyPr/>
                    <a:lstStyle/>
                    <a:p>
                      <a:pPr marL="228600" lvl="0" indent="-228600">
                        <a:spcAft>
                          <a:spcPts val="0"/>
                        </a:spcAft>
                        <a:buSzPts val="1200"/>
                        <a:buFont typeface="+mj-lt"/>
                        <a:buAutoNum type="arabicPeriod"/>
                        <a:tabLst>
                          <a:tab pos="201930" algn="l"/>
                        </a:tabLst>
                      </a:pPr>
                      <a:r>
                        <a:rPr lang="en-US" sz="1200" b="0" spc="-15" dirty="0">
                          <a:solidFill>
                            <a:schemeClr val="tx1"/>
                          </a:solidFill>
                          <a:effectLst/>
                        </a:rPr>
                        <a:t>исполненный</a:t>
                      </a:r>
                      <a:r>
                        <a:rPr lang="en-US" sz="1200" b="0" spc="-40" dirty="0">
                          <a:solidFill>
                            <a:schemeClr val="tx1"/>
                          </a:solidFill>
                          <a:effectLst/>
                        </a:rPr>
                        <a:t> </a:t>
                      </a:r>
                      <a:r>
                        <a:rPr lang="en-US" sz="1200" b="0" spc="-15" dirty="0">
                          <a:solidFill>
                            <a:schemeClr val="tx1"/>
                          </a:solidFill>
                          <a:effectLst/>
                        </a:rPr>
                        <a:t>договор;</a:t>
                      </a:r>
                      <a:endParaRPr lang="ru-RU" sz="1200" b="0" spc="-15" dirty="0">
                        <a:solidFill>
                          <a:schemeClr val="tx1"/>
                        </a:solidFill>
                        <a:effectLst/>
                      </a:endParaRPr>
                    </a:p>
                    <a:p>
                      <a:pPr marL="228600" marR="186055" lvl="0" indent="-228600">
                        <a:spcAft>
                          <a:spcPts val="0"/>
                        </a:spcAft>
                        <a:buSzPts val="1200"/>
                        <a:buFont typeface="+mj-lt"/>
                        <a:buAutoNum type="arabicPeriod"/>
                        <a:tabLst>
                          <a:tab pos="201930" algn="l"/>
                        </a:tabLst>
                      </a:pPr>
                      <a:r>
                        <a:rPr lang="ru-RU" sz="1200" b="0" spc="-15" dirty="0">
                          <a:solidFill>
                            <a:schemeClr val="tx1"/>
                          </a:solidFill>
                          <a:effectLst/>
                        </a:rPr>
                        <a:t>акт приемки объекта капитального строительства*, а также акт выполненных работ, подтверждающий цену выполненных работ, если акт приемки объекта капитального</a:t>
                      </a:r>
                      <a:r>
                        <a:rPr lang="ru-RU" sz="1200" b="0" spc="-125" dirty="0">
                          <a:solidFill>
                            <a:schemeClr val="tx1"/>
                          </a:solidFill>
                          <a:effectLst/>
                        </a:rPr>
                        <a:t> </a:t>
                      </a:r>
                      <a:r>
                        <a:rPr lang="ru-RU" sz="1200" b="0" spc="-15" dirty="0">
                          <a:solidFill>
                            <a:schemeClr val="tx1"/>
                          </a:solidFill>
                          <a:effectLst/>
                        </a:rPr>
                        <a:t>строительства не содержит цену выполненных</a:t>
                      </a:r>
                      <a:r>
                        <a:rPr lang="ru-RU" sz="1200" b="0" spc="-45" dirty="0">
                          <a:solidFill>
                            <a:schemeClr val="tx1"/>
                          </a:solidFill>
                          <a:effectLst/>
                        </a:rPr>
                        <a:t> </a:t>
                      </a:r>
                      <a:r>
                        <a:rPr lang="ru-RU" sz="1200" b="0" spc="-15" dirty="0">
                          <a:solidFill>
                            <a:schemeClr val="tx1"/>
                          </a:solidFill>
                          <a:effectLst/>
                        </a:rPr>
                        <a:t>работ;</a:t>
                      </a:r>
                    </a:p>
                    <a:p>
                      <a:pPr marL="264795" indent="-228600">
                        <a:spcAft>
                          <a:spcPts val="0"/>
                        </a:spcAft>
                        <a:buFont typeface="+mj-lt"/>
                        <a:buAutoNum type="arabicPeriod"/>
                      </a:pPr>
                      <a:r>
                        <a:rPr lang="ru-RU" sz="1200" b="0" dirty="0">
                          <a:solidFill>
                            <a:schemeClr val="tx1"/>
                          </a:solidFill>
                          <a:effectLst/>
                        </a:rPr>
                        <a:t>разрешение на ввод объекта капитального строительства в эксплуатацию (за исключением случаев, при которых такое разрешение не выдается в соответствии с законодательством о градостроительной деятельности).</a:t>
                      </a:r>
                      <a:endParaRPr lang="ru-RU" sz="1200" b="0" spc="-15" dirty="0">
                        <a:solidFill>
                          <a:schemeClr val="tx1"/>
                        </a:solidFill>
                        <a:effectLst/>
                      </a:endParaRPr>
                    </a:p>
                    <a:p>
                      <a:pPr marL="36195">
                        <a:spcAft>
                          <a:spcPts val="0"/>
                        </a:spcAft>
                      </a:pPr>
                      <a:r>
                        <a:rPr lang="ru-RU" sz="1200" b="0" dirty="0">
                          <a:solidFill>
                            <a:srgbClr val="C00000"/>
                          </a:solidFill>
                          <a:effectLst/>
                        </a:rPr>
                        <a:t>*Акт приемки законченного строительством объекта по типовым межотраслевым формам № КС-11, № КС-14 и акт приемки объекта капитального строительства по формам, предусмотренным сводом правил, содержащим порядок приемки в эксплуатацию законченных строительством и реконструированных объектов капитального строительства производственного и непроизводственного назначения, без приложений</a:t>
                      </a:r>
                    </a:p>
                  </a:txBody>
                  <a:tcPr marL="0" marR="0" marT="0" marB="0">
                    <a:solidFill>
                      <a:srgbClr val="D7E0E8"/>
                    </a:solidFill>
                  </a:tcPr>
                </a:tc>
                <a:extLst>
                  <a:ext uri="{0D108BD9-81ED-4DB2-BD59-A6C34878D82A}">
                    <a16:rowId xmlns:a16="http://schemas.microsoft.com/office/drawing/2014/main" val="150014065"/>
                  </a:ext>
                </a:extLst>
              </a:tr>
              <a:tr h="1181593">
                <a:tc vMerge="1">
                  <a:txBody>
                    <a:bodyPr/>
                    <a:lstStyle/>
                    <a:p>
                      <a:endParaRPr lang="ru-RU"/>
                    </a:p>
                  </a:txBody>
                  <a:tcPr/>
                </a:tc>
                <a:tc vMerge="1">
                  <a:txBody>
                    <a:bodyPr/>
                    <a:lstStyle/>
                    <a:p>
                      <a:endParaRPr lang="ru-RU"/>
                    </a:p>
                  </a:txBody>
                  <a:tcPr/>
                </a:tc>
                <a:tc>
                  <a:txBody>
                    <a:bodyPr/>
                    <a:lstStyle/>
                    <a:p>
                      <a:pPr marL="36195" marR="560705">
                        <a:spcAft>
                          <a:spcPts val="0"/>
                        </a:spcAft>
                      </a:pPr>
                      <a:r>
                        <a:rPr lang="ru-RU" sz="1200" b="0">
                          <a:solidFill>
                            <a:schemeClr val="tx1"/>
                          </a:solidFill>
                          <a:effectLst/>
                        </a:rPr>
                        <a:t>2) опыт выполнения участником закупки, являющимся застройщиком, работ по строительству, реконструкции объекта</a:t>
                      </a:r>
                    </a:p>
                    <a:p>
                      <a:pPr marL="36195" marR="294640">
                        <a:spcAft>
                          <a:spcPts val="0"/>
                        </a:spcAft>
                      </a:pPr>
                      <a:r>
                        <a:rPr lang="ru-RU" sz="1200" b="0">
                          <a:solidFill>
                            <a:schemeClr val="tx1"/>
                          </a:solidFill>
                          <a:effectLst/>
                        </a:rPr>
                        <a:t>капитального строительства (за исключением линейного объекта)</a:t>
                      </a:r>
                      <a:endParaRPr lang="ru-RU"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D7E0E8"/>
                    </a:solidFill>
                  </a:tcPr>
                </a:tc>
                <a:tc>
                  <a:txBody>
                    <a:bodyPr/>
                    <a:lstStyle/>
                    <a:p>
                      <a:pPr marL="36195" marR="340360">
                        <a:spcAft>
                          <a:spcPts val="0"/>
                        </a:spcAft>
                      </a:pPr>
                      <a:r>
                        <a:rPr lang="ru-RU" sz="1200" b="0" dirty="0">
                          <a:solidFill>
                            <a:schemeClr val="tx1"/>
                          </a:solidFill>
                          <a:effectLst/>
                        </a:rPr>
                        <a:t>1) раздел 11 «Смета на строительство объектов капитального строительства» проектной документации*;</a:t>
                      </a:r>
                    </a:p>
                    <a:p>
                      <a:pPr marL="36195" marR="487045">
                        <a:spcAft>
                          <a:spcPts val="0"/>
                        </a:spcAft>
                      </a:pPr>
                      <a:r>
                        <a:rPr lang="ru-RU" sz="1200" b="0" dirty="0">
                          <a:solidFill>
                            <a:schemeClr val="tx1"/>
                          </a:solidFill>
                          <a:effectLst/>
                        </a:rPr>
                        <a:t>2) разрешение на ввод объекта капитального строительства в эксплуатацию.</a:t>
                      </a:r>
                    </a:p>
                    <a:p>
                      <a:pPr marL="36195" marR="80645">
                        <a:spcAft>
                          <a:spcPts val="0"/>
                        </a:spcAft>
                      </a:pPr>
                      <a:r>
                        <a:rPr lang="ru-RU" sz="1200" b="0" dirty="0">
                          <a:solidFill>
                            <a:srgbClr val="C00000"/>
                          </a:solidFill>
                          <a:effectLst/>
                        </a:rPr>
                        <a:t>* В соответствии с пунктом 28 ПП № 87: Раздел 11 «Смета на строительство объектов капитального строительства» должен содержать текстовую часть в составе пояснительной записки к сметной документации и сметную документацию</a:t>
                      </a:r>
                    </a:p>
                  </a:txBody>
                  <a:tcPr marL="0" marR="0" marT="0" marB="0">
                    <a:solidFill>
                      <a:srgbClr val="D7E0E8"/>
                    </a:solidFill>
                  </a:tcPr>
                </a:tc>
                <a:extLst>
                  <a:ext uri="{0D108BD9-81ED-4DB2-BD59-A6C34878D82A}">
                    <a16:rowId xmlns:a16="http://schemas.microsoft.com/office/drawing/2014/main" val="2835153223"/>
                  </a:ext>
                </a:extLst>
              </a:tr>
              <a:tr h="1031784">
                <a:tc vMerge="1">
                  <a:txBody>
                    <a:bodyPr/>
                    <a:lstStyle/>
                    <a:p>
                      <a:endParaRPr lang="ru-RU"/>
                    </a:p>
                  </a:txBody>
                  <a:tcPr/>
                </a:tc>
                <a:tc vMerge="1">
                  <a:txBody>
                    <a:bodyPr/>
                    <a:lstStyle/>
                    <a:p>
                      <a:endParaRPr lang="ru-RU"/>
                    </a:p>
                  </a:txBody>
                  <a:tcPr/>
                </a:tc>
                <a:tc gridSpan="2">
                  <a:txBody>
                    <a:bodyPr/>
                    <a:lstStyle/>
                    <a:p>
                      <a:pPr marL="36195" marR="210185">
                        <a:spcAft>
                          <a:spcPts val="0"/>
                        </a:spcAft>
                      </a:pPr>
                      <a:r>
                        <a:rPr lang="ru-RU" sz="1200" b="0" dirty="0">
                          <a:solidFill>
                            <a:schemeClr val="tx1"/>
                          </a:solidFill>
                          <a:effectLst/>
                        </a:rPr>
                        <a:t>Цена выполненных работ по договору, предусмотренных пунктом 1 настоящей графы настоящей позиции, цена выполненных работ, предусмотренных пунктом 2 настоящей графы настоящей позиции, должна составлять:</a:t>
                      </a:r>
                    </a:p>
                    <a:p>
                      <a:pPr marL="342900" marR="683895" lvl="0" indent="-342900">
                        <a:spcAft>
                          <a:spcPts val="0"/>
                        </a:spcAft>
                        <a:buSzPts val="1200"/>
                        <a:buFont typeface="Symbol" panose="05050102010706020507" pitchFamily="18" charset="2"/>
                        <a:buChar char=""/>
                        <a:tabLst>
                          <a:tab pos="125095" algn="l"/>
                        </a:tabLst>
                      </a:pPr>
                      <a:r>
                        <a:rPr lang="ru-RU" sz="1200" b="0" dirty="0">
                          <a:solidFill>
                            <a:schemeClr val="tx1"/>
                          </a:solidFill>
                          <a:effectLst/>
                        </a:rPr>
                        <a:t>не менее 50% НМЦК, если НМЦК не превышает 100 млн</a:t>
                      </a:r>
                      <a:r>
                        <a:rPr lang="ru-RU" sz="1200" b="0" spc="-35" dirty="0">
                          <a:solidFill>
                            <a:schemeClr val="tx1"/>
                          </a:solidFill>
                          <a:effectLst/>
                        </a:rPr>
                        <a:t> </a:t>
                      </a:r>
                      <a:r>
                        <a:rPr lang="ru-RU" sz="1200" b="0" dirty="0">
                          <a:solidFill>
                            <a:schemeClr val="tx1"/>
                          </a:solidFill>
                          <a:effectLst/>
                        </a:rPr>
                        <a:t>рублей;</a:t>
                      </a:r>
                    </a:p>
                    <a:p>
                      <a:pPr marL="342900" marR="135255" lvl="0" indent="-342900">
                        <a:spcAft>
                          <a:spcPts val="0"/>
                        </a:spcAft>
                        <a:buSzPts val="1200"/>
                        <a:buFont typeface="Symbol" panose="05050102010706020507" pitchFamily="18" charset="2"/>
                        <a:buChar char=""/>
                        <a:tabLst>
                          <a:tab pos="125095" algn="l"/>
                        </a:tabLst>
                      </a:pPr>
                      <a:r>
                        <a:rPr lang="ru-RU" sz="1200" b="0" dirty="0">
                          <a:solidFill>
                            <a:schemeClr val="tx1"/>
                          </a:solidFill>
                          <a:effectLst/>
                        </a:rPr>
                        <a:t>не менее 40% НМЦК, если НМЦК составляет или превышает 100 млн рублей, но не превышает 500 млн</a:t>
                      </a:r>
                      <a:r>
                        <a:rPr lang="ru-RU" sz="1200" b="0" spc="-35" dirty="0">
                          <a:solidFill>
                            <a:schemeClr val="tx1"/>
                          </a:solidFill>
                          <a:effectLst/>
                        </a:rPr>
                        <a:t> </a:t>
                      </a:r>
                      <a:r>
                        <a:rPr lang="ru-RU" sz="1200" b="0" dirty="0">
                          <a:solidFill>
                            <a:schemeClr val="tx1"/>
                          </a:solidFill>
                          <a:effectLst/>
                        </a:rPr>
                        <a:t>рублей;</a:t>
                      </a:r>
                    </a:p>
                    <a:p>
                      <a:pPr marL="342900" marR="98425" lvl="0" indent="-342900">
                        <a:spcAft>
                          <a:spcPts val="0"/>
                        </a:spcAft>
                        <a:buSzPts val="1200"/>
                        <a:buFont typeface="Symbol" panose="05050102010706020507" pitchFamily="18" charset="2"/>
                        <a:buChar char=""/>
                        <a:tabLst>
                          <a:tab pos="125095" algn="l"/>
                        </a:tabLst>
                      </a:pPr>
                      <a:r>
                        <a:rPr lang="ru-RU" sz="1200" b="0" dirty="0">
                          <a:solidFill>
                            <a:schemeClr val="tx1"/>
                          </a:solidFill>
                          <a:effectLst/>
                        </a:rPr>
                        <a:t>не менее 30% НМЦК, если НМЦК составляет или превышает 500 млн</a:t>
                      </a:r>
                      <a:r>
                        <a:rPr lang="ru-RU" sz="1200" b="0" spc="-55" dirty="0">
                          <a:solidFill>
                            <a:schemeClr val="tx1"/>
                          </a:solidFill>
                          <a:effectLst/>
                        </a:rPr>
                        <a:t> </a:t>
                      </a:r>
                      <a:r>
                        <a:rPr lang="ru-RU" sz="1200" b="0" dirty="0">
                          <a:solidFill>
                            <a:schemeClr val="tx1"/>
                          </a:solidFill>
                          <a:effectLst/>
                        </a:rPr>
                        <a:t>рублей</a:t>
                      </a:r>
                      <a:endParaRPr lang="ru-RU"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D7E0E8"/>
                    </a:solidFill>
                  </a:tcPr>
                </a:tc>
                <a:tc hMerge="1">
                  <a:txBody>
                    <a:bodyPr/>
                    <a:lstStyle/>
                    <a:p>
                      <a:pPr marL="36195">
                        <a:spcAft>
                          <a:spcPts val="0"/>
                        </a:spcAft>
                      </a:pP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5">
                        <a:lumMod val="60000"/>
                        <a:lumOff val="40000"/>
                      </a:schemeClr>
                    </a:solidFill>
                  </a:tcPr>
                </a:tc>
                <a:extLst>
                  <a:ext uri="{0D108BD9-81ED-4DB2-BD59-A6C34878D82A}">
                    <a16:rowId xmlns:a16="http://schemas.microsoft.com/office/drawing/2014/main" val="3475072641"/>
                  </a:ext>
                </a:extLst>
              </a:tr>
            </a:tbl>
          </a:graphicData>
        </a:graphic>
      </p:graphicFrame>
      <p:pic>
        <p:nvPicPr>
          <p:cNvPr id="6" name="Рисунок 5">
            <a:extLst>
              <a:ext uri="{FF2B5EF4-FFF2-40B4-BE49-F238E27FC236}">
                <a16:creationId xmlns:a16="http://schemas.microsoft.com/office/drawing/2014/main" id="{5BCE3359-397A-4844-8D30-33EE4B305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2421" y="448232"/>
            <a:ext cx="1822136" cy="234325"/>
          </a:xfrm>
          <a:prstGeom prst="rect">
            <a:avLst/>
          </a:prstGeom>
        </p:spPr>
      </p:pic>
    </p:spTree>
    <p:extLst>
      <p:ext uri="{BB962C8B-B14F-4D97-AF65-F5344CB8AC3E}">
        <p14:creationId xmlns:p14="http://schemas.microsoft.com/office/powerpoint/2010/main" val="286600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94017" y="434539"/>
            <a:ext cx="6128658" cy="830997"/>
          </a:xfrm>
          <a:prstGeom prst="rect">
            <a:avLst/>
          </a:prstGeom>
          <a:noFill/>
        </p:spPr>
        <p:txBody>
          <a:bodyPr wrap="square" rtlCol="0">
            <a:spAutoFit/>
          </a:bodyPr>
          <a:lstStyle/>
          <a:p>
            <a:r>
              <a:rPr lang="ru-RU" sz="2400" b="1" dirty="0"/>
              <a:t>Когда не выдается разрешение на ввод </a:t>
            </a:r>
          </a:p>
          <a:p>
            <a:r>
              <a:rPr lang="ru-RU" sz="2400" b="1" dirty="0"/>
              <a:t>объекта в эксплуатацию:</a:t>
            </a:r>
          </a:p>
        </p:txBody>
      </p:sp>
      <p:sp>
        <p:nvSpPr>
          <p:cNvPr id="5" name="Прямоугольник 4"/>
          <p:cNvSpPr/>
          <p:nvPr/>
        </p:nvSpPr>
        <p:spPr>
          <a:xfrm>
            <a:off x="386321" y="1248792"/>
            <a:ext cx="11631508" cy="858319"/>
          </a:xfrm>
          <a:prstGeom prst="rect">
            <a:avLst/>
          </a:prstGeom>
          <a:solidFill>
            <a:srgbClr val="004065"/>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p>
          <a:p>
            <a:pPr algn="ctr"/>
            <a:endParaRPr lang="ru-RU" sz="1400" dirty="0"/>
          </a:p>
          <a:p>
            <a:pPr algn="ctr"/>
            <a:r>
              <a:rPr lang="ru-RU" sz="1400" dirty="0"/>
              <a:t>Разрешение на ввод объекта в эксплуатацию не требуется в случае, если в соответствии с частью 17 статьи 51 настоящего Кодекса для строительства или реконструкции объекта не требуется выдача разрешения на строительство.</a:t>
            </a:r>
          </a:p>
          <a:p>
            <a:pPr algn="ctr"/>
            <a:endParaRPr lang="ru-RU" dirty="0"/>
          </a:p>
        </p:txBody>
      </p:sp>
      <p:sp>
        <p:nvSpPr>
          <p:cNvPr id="6" name="Прямоугольник 5"/>
          <p:cNvSpPr/>
          <p:nvPr/>
        </p:nvSpPr>
        <p:spPr>
          <a:xfrm>
            <a:off x="161712" y="960736"/>
            <a:ext cx="3039291" cy="609600"/>
          </a:xfrm>
          <a:prstGeom prst="rect">
            <a:avLst/>
          </a:prstGeom>
          <a:solidFill>
            <a:srgbClr val="009DDB"/>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bg1"/>
                </a:solidFill>
              </a:rPr>
              <a:t>Часть 15 статьи 55 </a:t>
            </a:r>
            <a:r>
              <a:rPr lang="ru-RU" sz="1600" dirty="0" err="1">
                <a:solidFill>
                  <a:schemeClr val="bg1"/>
                </a:solidFill>
              </a:rPr>
              <a:t>ГрК</a:t>
            </a:r>
            <a:r>
              <a:rPr lang="ru-RU" sz="1600" dirty="0">
                <a:solidFill>
                  <a:schemeClr val="bg1"/>
                </a:solidFill>
              </a:rPr>
              <a:t> РФ</a:t>
            </a:r>
          </a:p>
        </p:txBody>
      </p:sp>
      <p:sp>
        <p:nvSpPr>
          <p:cNvPr id="9" name="Прямоугольник 8"/>
          <p:cNvSpPr/>
          <p:nvPr/>
        </p:nvSpPr>
        <p:spPr>
          <a:xfrm>
            <a:off x="427384" y="2505865"/>
            <a:ext cx="11590445" cy="4352135"/>
          </a:xfrm>
          <a:prstGeom prst="rect">
            <a:avLst/>
          </a:prstGeom>
          <a:solidFill>
            <a:srgbClr val="004065"/>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dirty="0"/>
          </a:p>
          <a:p>
            <a:endParaRPr lang="ru-RU" sz="1050" dirty="0"/>
          </a:p>
          <a:p>
            <a:endParaRPr lang="ru-RU" sz="1050" dirty="0"/>
          </a:p>
          <a:p>
            <a:r>
              <a:rPr lang="ru-RU" sz="1150" dirty="0"/>
              <a:t>Выдача разрешения на строительство не требуется в случае:</a:t>
            </a:r>
          </a:p>
          <a:p>
            <a:r>
              <a:rPr lang="ru-RU" sz="1150" dirty="0"/>
              <a:t>1) строительства, реконструкции гаража на земельном участке, предоставленном физическому лицу для целей, не связанных с осуществлением предпринимательской деятельности, или строительства, реконструкции на садовом земельном участке жилого дома, садового дома, хозяйственных построек, определенных в соответствии с законодательством в сфере садоводства и огородничества;</a:t>
            </a:r>
          </a:p>
          <a:p>
            <a:r>
              <a:rPr lang="ru-RU" sz="1150" dirty="0"/>
              <a:t>1.1) строительства, реконструкции объектов индивидуального жилищного строительства (за исключением строительства объектов индивидуального жилищного строительства с привлечением денежных средств участников долевого строительства в соответствии с Федеральным законом от 30 декабря 2004 года N 214-ФЗ "Об участии в долевом строительстве многоквартирных домов и иных объектов недвижимости и о внесении изменений в некоторые законодательные акты Российской Федерации");</a:t>
            </a:r>
          </a:p>
          <a:p>
            <a:r>
              <a:rPr lang="ru-RU" sz="1150" dirty="0"/>
              <a:t>2) строительства, реконструкции объектов, не являющихся объектами капитального строительства;</a:t>
            </a:r>
          </a:p>
          <a:p>
            <a:r>
              <a:rPr lang="ru-RU" sz="1150" dirty="0"/>
              <a:t>3) строительства на земельном участке строений и сооружений вспомогательного использования, критерии отнесения к которым устанавливаются Правительством Российской Федерации;</a:t>
            </a:r>
          </a:p>
          <a:p>
            <a:r>
              <a:rPr lang="ru-RU" sz="1150" dirty="0"/>
              <a:t>4) изменения объектов капитального строительства и (или) их частей, если такие изменения не затрагивают конструктивные и другие характеристики их надежности и безопасности и не превышают предельные параметры разрешенного строительства, реконструкции, установленные градостроительным регламентом;</a:t>
            </a:r>
          </a:p>
          <a:p>
            <a:r>
              <a:rPr lang="ru-RU" sz="1150" dirty="0"/>
              <a:t>4.1) капитального ремонта объектов капитального строительства, в том числе в случае, указанном в части 11 статьи 52 настоящего Кодекса;</a:t>
            </a:r>
          </a:p>
          <a:p>
            <a:r>
              <a:rPr lang="ru-RU" sz="1150" dirty="0"/>
              <a:t>4.2) строительства, реконструкции буровых скважин, предусмотренных подготовленными, согласованными и утвержденными в соответствии с законодательством Российской Федерации о недрах техническим проектом разработки месторождений полезных ископаемых или иной проектной документацией на выполнение работ, связанных с пользованием участками недр;</a:t>
            </a:r>
          </a:p>
          <a:p>
            <a:r>
              <a:rPr lang="ru-RU" sz="1150" dirty="0"/>
              <a:t>4.3) строительства, реконструкции посольств, консульств и представительств Российской Федерации за рубежом;</a:t>
            </a:r>
          </a:p>
          <a:p>
            <a:r>
              <a:rPr lang="ru-RU" sz="1150" dirty="0"/>
              <a:t>4.4) строительства, реконструкции объектов, предназначенных для транспортировки природного газа под давлением до 1,2 </a:t>
            </a:r>
            <a:r>
              <a:rPr lang="ru-RU" sz="1150" dirty="0" err="1"/>
              <a:t>мегапаскаля</a:t>
            </a:r>
            <a:r>
              <a:rPr lang="ru-RU" sz="1150" dirty="0"/>
              <a:t> включительно;</a:t>
            </a:r>
          </a:p>
          <a:p>
            <a:r>
              <a:rPr lang="ru-RU" sz="1150" dirty="0"/>
              <a:t>4.5) размещения антенных опор (мачт и башен) высотой до 50 метров, предназначенных для размещения средств связи;</a:t>
            </a:r>
          </a:p>
          <a:p>
            <a:r>
              <a:rPr lang="ru-RU" sz="1150" dirty="0"/>
              <a:t>5) иных случаях, если в соответствии с настоящим Кодексом, нормативными правовыми актами Правительства Российской Федерации, законодательством субъектов Российской Федерации о градостроительной деятельности получение разрешения на строительство не требуется.</a:t>
            </a:r>
          </a:p>
          <a:p>
            <a:pPr algn="ctr"/>
            <a:endParaRPr lang="ru-RU" dirty="0"/>
          </a:p>
        </p:txBody>
      </p:sp>
      <p:sp>
        <p:nvSpPr>
          <p:cNvPr id="11" name="Прямоугольник 10"/>
          <p:cNvSpPr/>
          <p:nvPr/>
        </p:nvSpPr>
        <p:spPr>
          <a:xfrm>
            <a:off x="161712" y="2218586"/>
            <a:ext cx="3039291" cy="609600"/>
          </a:xfrm>
          <a:prstGeom prst="rect">
            <a:avLst/>
          </a:prstGeom>
          <a:solidFill>
            <a:srgbClr val="009DDB"/>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bg1"/>
                </a:solidFill>
              </a:rPr>
              <a:t>Часть 17 статьи 51 </a:t>
            </a:r>
            <a:r>
              <a:rPr lang="ru-RU" sz="1600" dirty="0" err="1">
                <a:solidFill>
                  <a:schemeClr val="bg1"/>
                </a:solidFill>
              </a:rPr>
              <a:t>ГрК</a:t>
            </a:r>
            <a:r>
              <a:rPr lang="ru-RU" sz="1600" dirty="0">
                <a:solidFill>
                  <a:schemeClr val="bg1"/>
                </a:solidFill>
              </a:rPr>
              <a:t> РФ</a:t>
            </a:r>
          </a:p>
        </p:txBody>
      </p:sp>
      <p:pic>
        <p:nvPicPr>
          <p:cNvPr id="12" name="Рисунок 11">
            <a:extLst>
              <a:ext uri="{FF2B5EF4-FFF2-40B4-BE49-F238E27FC236}">
                <a16:creationId xmlns:a16="http://schemas.microsoft.com/office/drawing/2014/main" id="{5BCE3359-397A-4844-8D30-33EE4B305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2421" y="448232"/>
            <a:ext cx="1822136" cy="234325"/>
          </a:xfrm>
          <a:prstGeom prst="rect">
            <a:avLst/>
          </a:prstGeom>
        </p:spPr>
      </p:pic>
    </p:spTree>
    <p:extLst>
      <p:ext uri="{BB962C8B-B14F-4D97-AF65-F5344CB8AC3E}">
        <p14:creationId xmlns:p14="http://schemas.microsoft.com/office/powerpoint/2010/main" val="262189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86321" y="1248792"/>
            <a:ext cx="11422502" cy="5482934"/>
          </a:xfrm>
          <a:prstGeom prst="rect">
            <a:avLst/>
          </a:prstGeom>
          <a:solidFill>
            <a:srgbClr val="004065"/>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100" dirty="0"/>
          </a:p>
          <a:p>
            <a:endParaRPr lang="ru-RU" sz="1500" dirty="0"/>
          </a:p>
          <a:p>
            <a:r>
              <a:rPr lang="ru-RU" sz="1500" dirty="0"/>
              <a:t>«Иные» случаи, когда на строительство, реконструкцию не требуется разрешение на строительство:</a:t>
            </a:r>
          </a:p>
          <a:p>
            <a:pPr marL="285750" indent="-285750">
              <a:buFont typeface="Wingdings" panose="05000000000000000000" pitchFamily="2" charset="2"/>
              <a:buChar char="ü"/>
            </a:pPr>
            <a:r>
              <a:rPr lang="ru-RU" sz="1500" dirty="0"/>
              <a:t>линий связи и сооружений связи, не являющихся особо опасными, технически сложными объектами связи;</a:t>
            </a:r>
          </a:p>
          <a:p>
            <a:pPr marL="285750" indent="-285750">
              <a:buFont typeface="Wingdings" panose="05000000000000000000" pitchFamily="2" charset="2"/>
              <a:buChar char="ü"/>
            </a:pPr>
            <a:r>
              <a:rPr lang="ru-RU" sz="1500" dirty="0"/>
              <a:t>линий электропередачи классом напряжения до 35 </a:t>
            </a:r>
            <a:r>
              <a:rPr lang="ru-RU" sz="1500" dirty="0" err="1"/>
              <a:t>кВ</a:t>
            </a:r>
            <a:r>
              <a:rPr lang="ru-RU" sz="1500" dirty="0"/>
              <a:t> включительно, а также связанных с ними трансформаторных подстанций, распределительных пунктов;</a:t>
            </a:r>
          </a:p>
          <a:p>
            <a:pPr marL="285750" indent="-285750">
              <a:buFont typeface="Wingdings" panose="05000000000000000000" pitchFamily="2" charset="2"/>
              <a:buChar char="ü"/>
            </a:pPr>
            <a:r>
              <a:rPr lang="ru-RU" sz="1500" dirty="0"/>
              <a:t>тепловых сетей, транспортирующих водяной пар с рабочим давлением до 1,6 </a:t>
            </a:r>
            <a:r>
              <a:rPr lang="ru-RU" sz="1500" dirty="0" err="1"/>
              <a:t>мегапаскаля</a:t>
            </a:r>
            <a:r>
              <a:rPr lang="ru-RU" sz="1500" dirty="0"/>
              <a:t> включительно или горячую воду с температурой до 150 °C включительно;</a:t>
            </a:r>
          </a:p>
          <a:p>
            <a:pPr marL="285750" indent="-285750">
              <a:buFont typeface="Wingdings" panose="05000000000000000000" pitchFamily="2" charset="2"/>
              <a:buChar char="ü"/>
            </a:pPr>
            <a:r>
              <a:rPr lang="ru-RU" sz="1500" dirty="0"/>
              <a:t>водопроводов и водоводов всех видов диаметром до 500 мм;</a:t>
            </a:r>
          </a:p>
          <a:p>
            <a:pPr marL="285750" indent="-285750">
              <a:buFont typeface="Wingdings" panose="05000000000000000000" pitchFamily="2" charset="2"/>
              <a:buChar char="ü"/>
            </a:pPr>
            <a:r>
              <a:rPr lang="ru-RU" sz="1500" dirty="0"/>
              <a:t>линейных сооружений водоотведения диаметром до 1000 мм;</a:t>
            </a:r>
          </a:p>
          <a:p>
            <a:pPr marL="285750" indent="-285750">
              <a:buFont typeface="Wingdings" panose="05000000000000000000" pitchFamily="2" charset="2"/>
              <a:buChar char="ü"/>
            </a:pPr>
            <a:r>
              <a:rPr lang="ru-RU" sz="1500" dirty="0"/>
              <a:t>линейных объектов, размещаемых пользователем недр в целях проведения работ по геологическому изучению недр и (или) разведки и добычи полезных ископаемых в границах участков недр, при условии, что такие объекты не являются особо опасными, технически сложными и уникальными объектами и одновременно строительство, реконструкция таких объектов осуществляются за пределами границ населенных пунктов;</a:t>
            </a:r>
          </a:p>
          <a:p>
            <a:pPr marL="285750" indent="-285750">
              <a:buFont typeface="Wingdings" panose="05000000000000000000" pitchFamily="2" charset="2"/>
              <a:buChar char="ü"/>
            </a:pPr>
            <a:r>
              <a:rPr lang="ru-RU" sz="1500" dirty="0"/>
              <a:t>отдельно стоящих ветроэнергетических установок высотой менее чем 250 метров, а также солнечных батарей;</a:t>
            </a:r>
          </a:p>
          <a:p>
            <a:pPr marL="285750" indent="-285750">
              <a:buFont typeface="Wingdings" panose="05000000000000000000" pitchFamily="2" charset="2"/>
              <a:buChar char="ü"/>
            </a:pPr>
            <a:r>
              <a:rPr lang="ru-RU" sz="1500" dirty="0"/>
              <a:t>автомобильных дорог IV и V категории;</a:t>
            </a:r>
          </a:p>
          <a:p>
            <a:pPr marL="285750" indent="-285750">
              <a:buFont typeface="Wingdings" panose="05000000000000000000" pitchFamily="2" charset="2"/>
              <a:buChar char="ü"/>
            </a:pPr>
            <a:r>
              <a:rPr lang="ru-RU" sz="1500" dirty="0"/>
              <a:t>объектов капитального строительства, являющихся элементами обустройства автомобильных дорог и (или) защитными дорожными сооружениями и размещаемых в полосе отвода автомобильных дорог;</a:t>
            </a:r>
          </a:p>
          <a:p>
            <a:pPr marL="285750" indent="-285750">
              <a:buFont typeface="Wingdings" panose="05000000000000000000" pitchFamily="2" charset="2"/>
              <a:buChar char="ü"/>
            </a:pPr>
            <a:r>
              <a:rPr lang="ru-RU" sz="1500" dirty="0"/>
              <a:t>местных улиц, местных дорог, проездов улично-дорожной сети сельских поселений;</a:t>
            </a:r>
          </a:p>
          <a:p>
            <a:pPr marL="285750" indent="-285750">
              <a:buFont typeface="Wingdings" panose="05000000000000000000" pitchFamily="2" charset="2"/>
              <a:buChar char="ü"/>
            </a:pPr>
            <a:r>
              <a:rPr lang="ru-RU" sz="1500" dirty="0"/>
              <a:t>пешеходных улиц и площадей городов;</a:t>
            </a:r>
          </a:p>
          <a:p>
            <a:pPr marL="285750" indent="-285750">
              <a:buFont typeface="Wingdings" panose="05000000000000000000" pitchFamily="2" charset="2"/>
              <a:buChar char="ü"/>
            </a:pPr>
            <a:r>
              <a:rPr lang="ru-RU" sz="1500" dirty="0"/>
              <a:t>парковых дорог, проездов, велосипедных дорожек;</a:t>
            </a:r>
          </a:p>
          <a:p>
            <a:pPr marL="285750" indent="-285750">
              <a:buFont typeface="Wingdings" panose="05000000000000000000" pitchFamily="2" charset="2"/>
              <a:buChar char="ü"/>
            </a:pPr>
            <a:r>
              <a:rPr lang="ru-RU" sz="1500" dirty="0"/>
              <a:t>объектов, предназначенных для транспортировки природного газа под давлением до 1,2 </a:t>
            </a:r>
            <a:r>
              <a:rPr lang="ru-RU" sz="1500" dirty="0" err="1"/>
              <a:t>мегапаскаля</a:t>
            </a:r>
            <a:r>
              <a:rPr lang="ru-RU" sz="1500" dirty="0"/>
              <a:t> включительно.</a:t>
            </a:r>
          </a:p>
          <a:p>
            <a:pPr algn="ctr"/>
            <a:endParaRPr lang="ru-RU" dirty="0"/>
          </a:p>
        </p:txBody>
      </p:sp>
      <p:sp>
        <p:nvSpPr>
          <p:cNvPr id="6" name="Прямоугольник 5"/>
          <p:cNvSpPr/>
          <p:nvPr/>
        </p:nvSpPr>
        <p:spPr>
          <a:xfrm>
            <a:off x="161713" y="943992"/>
            <a:ext cx="4131613" cy="609600"/>
          </a:xfrm>
          <a:prstGeom prst="rect">
            <a:avLst/>
          </a:prstGeom>
          <a:solidFill>
            <a:srgbClr val="009DDB"/>
          </a:solidFill>
          <a:ln>
            <a:solidFill>
              <a:srgbClr val="0040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bg1"/>
                </a:solidFill>
              </a:rPr>
              <a:t>Постановление Правительства РФ от 12.11.2020 N 1816</a:t>
            </a:r>
          </a:p>
        </p:txBody>
      </p:sp>
      <p:pic>
        <p:nvPicPr>
          <p:cNvPr id="7" name="Рисунок 6">
            <a:extLst>
              <a:ext uri="{FF2B5EF4-FFF2-40B4-BE49-F238E27FC236}">
                <a16:creationId xmlns:a16="http://schemas.microsoft.com/office/drawing/2014/main" id="{5BCE3359-397A-4844-8D30-33EE4B305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2421" y="448232"/>
            <a:ext cx="1822136" cy="234325"/>
          </a:xfrm>
          <a:prstGeom prst="rect">
            <a:avLst/>
          </a:prstGeom>
        </p:spPr>
      </p:pic>
      <p:sp>
        <p:nvSpPr>
          <p:cNvPr id="9" name="TextBox 8"/>
          <p:cNvSpPr txBox="1"/>
          <p:nvPr/>
        </p:nvSpPr>
        <p:spPr>
          <a:xfrm>
            <a:off x="1700348" y="134677"/>
            <a:ext cx="6128658" cy="830997"/>
          </a:xfrm>
          <a:prstGeom prst="rect">
            <a:avLst/>
          </a:prstGeom>
          <a:noFill/>
        </p:spPr>
        <p:txBody>
          <a:bodyPr wrap="square" rtlCol="0">
            <a:spAutoFit/>
          </a:bodyPr>
          <a:lstStyle/>
          <a:p>
            <a:r>
              <a:rPr lang="ru-RU" sz="2400" b="1" dirty="0"/>
              <a:t>Когда не выдается разрешение на ввод </a:t>
            </a:r>
          </a:p>
          <a:p>
            <a:r>
              <a:rPr lang="ru-RU" sz="2400" b="1" dirty="0"/>
              <a:t>объекта в эксплуатацию:</a:t>
            </a:r>
          </a:p>
        </p:txBody>
      </p:sp>
    </p:spTree>
    <p:extLst>
      <p:ext uri="{BB962C8B-B14F-4D97-AF65-F5344CB8AC3E}">
        <p14:creationId xmlns:p14="http://schemas.microsoft.com/office/powerpoint/2010/main" val="151361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222" y="3739"/>
            <a:ext cx="11430859" cy="830997"/>
          </a:xfrm>
          <a:prstGeom prst="rect">
            <a:avLst/>
          </a:prstGeom>
          <a:noFill/>
        </p:spPr>
        <p:txBody>
          <a:bodyPr wrap="square" rtlCol="0">
            <a:spAutoFit/>
          </a:bodyPr>
          <a:lstStyle/>
          <a:p>
            <a:r>
              <a:rPr lang="ru-RU" sz="2400" b="1" dirty="0"/>
              <a:t>Дополнительные требования </a:t>
            </a:r>
          </a:p>
          <a:p>
            <a:r>
              <a:rPr lang="ru-RU" sz="2400" b="1" dirty="0"/>
              <a:t>в сфере градостроительной деятельности</a:t>
            </a:r>
          </a:p>
        </p:txBody>
      </p:sp>
      <p:graphicFrame>
        <p:nvGraphicFramePr>
          <p:cNvPr id="4" name="Таблица 3"/>
          <p:cNvGraphicFramePr>
            <a:graphicFrameLocks noGrp="1"/>
          </p:cNvGraphicFramePr>
          <p:nvPr>
            <p:extLst>
              <p:ext uri="{D42A27DB-BD31-4B8C-83A1-F6EECF244321}">
                <p14:modId xmlns:p14="http://schemas.microsoft.com/office/powerpoint/2010/main" val="568430008"/>
              </p:ext>
            </p:extLst>
          </p:nvPr>
        </p:nvGraphicFramePr>
        <p:xfrm>
          <a:off x="310089" y="834736"/>
          <a:ext cx="11594528" cy="5946192"/>
        </p:xfrm>
        <a:graphic>
          <a:graphicData uri="http://schemas.openxmlformats.org/drawingml/2006/table">
            <a:tbl>
              <a:tblPr firstRow="1" firstCol="1" lastRow="1" lastCol="1" bandRow="1" bandCol="1">
                <a:tableStyleId>{5C22544A-7EE6-4342-B048-85BDC9FD1C3A}</a:tableStyleId>
              </a:tblPr>
              <a:tblGrid>
                <a:gridCol w="385444">
                  <a:extLst>
                    <a:ext uri="{9D8B030D-6E8A-4147-A177-3AD203B41FA5}">
                      <a16:colId xmlns:a16="http://schemas.microsoft.com/office/drawing/2014/main" val="3355111729"/>
                    </a:ext>
                  </a:extLst>
                </a:gridCol>
                <a:gridCol w="2142529">
                  <a:extLst>
                    <a:ext uri="{9D8B030D-6E8A-4147-A177-3AD203B41FA5}">
                      <a16:colId xmlns:a16="http://schemas.microsoft.com/office/drawing/2014/main" val="1188718038"/>
                    </a:ext>
                  </a:extLst>
                </a:gridCol>
                <a:gridCol w="3122344">
                  <a:extLst>
                    <a:ext uri="{9D8B030D-6E8A-4147-A177-3AD203B41FA5}">
                      <a16:colId xmlns:a16="http://schemas.microsoft.com/office/drawing/2014/main" val="2513958755"/>
                    </a:ext>
                  </a:extLst>
                </a:gridCol>
                <a:gridCol w="5944211">
                  <a:extLst>
                    <a:ext uri="{9D8B030D-6E8A-4147-A177-3AD203B41FA5}">
                      <a16:colId xmlns:a16="http://schemas.microsoft.com/office/drawing/2014/main" val="1550733709"/>
                    </a:ext>
                  </a:extLst>
                </a:gridCol>
              </a:tblGrid>
              <a:tr h="329957">
                <a:tc rowSpan="4">
                  <a:txBody>
                    <a:bodyPr/>
                    <a:lstStyle/>
                    <a:p>
                      <a:pPr marL="116840">
                        <a:spcAft>
                          <a:spcPts val="0"/>
                        </a:spcAft>
                      </a:pPr>
                      <a:r>
                        <a:rPr lang="en-US" sz="1200" b="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8.</a:t>
                      </a:r>
                      <a:endParaRPr lang="ru-RU" sz="1200" b="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0" marR="0" marT="0" marB="0">
                    <a:solidFill>
                      <a:srgbClr val="D7E0E8"/>
                    </a:solidFill>
                  </a:tcPr>
                </a:tc>
                <a:tc rowSpan="4">
                  <a:txBody>
                    <a:bodyPr/>
                    <a:lstStyle/>
                    <a:p>
                      <a:pPr marL="36195">
                        <a:spcAft>
                          <a:spcPts val="0"/>
                        </a:spcAft>
                      </a:pPr>
                      <a:r>
                        <a:rPr lang="ru-RU" sz="1200" b="1"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Работы по строительству,</a:t>
                      </a:r>
                    </a:p>
                    <a:p>
                      <a:pPr marL="36195" marR="47625">
                        <a:spcAft>
                          <a:spcPts val="0"/>
                        </a:spcAft>
                      </a:pPr>
                      <a:r>
                        <a:rPr lang="ru-RU" sz="1200" b="1"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реконструкции линейного объекта, за исключением предусмотренных позицией 17 настоящего приложения работ по строительству, реконструкции</a:t>
                      </a:r>
                      <a:r>
                        <a:rPr lang="ru-RU" sz="1200" b="1" spc="-1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ru-RU" sz="1200" b="1"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автомобильной</a:t>
                      </a:r>
                    </a:p>
                    <a:p>
                      <a:pPr marL="36195">
                        <a:spcAft>
                          <a:spcPts val="0"/>
                        </a:spcAft>
                      </a:pPr>
                      <a:r>
                        <a:rPr lang="ru-RU" sz="1200" b="1"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дороги</a:t>
                      </a:r>
                    </a:p>
                    <a:p>
                      <a:pPr marL="36195">
                        <a:spcAft>
                          <a:spcPts val="0"/>
                        </a:spcAft>
                      </a:pPr>
                      <a:r>
                        <a:rPr lang="ru-RU" sz="1200" b="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a:t>
                      </a:r>
                    </a:p>
                    <a:p>
                      <a:pPr marL="36195">
                        <a:spcAft>
                          <a:spcPts val="0"/>
                        </a:spcAft>
                      </a:pPr>
                      <a:r>
                        <a:rPr lang="ru-RU" sz="1200" b="0" dirty="0">
                          <a:solidFill>
                            <a:srgbClr val="C00000"/>
                          </a:solidFill>
                          <a:effectLst/>
                          <a:latin typeface="Trebuchet MS" panose="020B0603020202020204" pitchFamily="34" charset="0"/>
                          <a:ea typeface="Times New Roman" panose="02020603050405020304" pitchFamily="18" charset="0"/>
                          <a:cs typeface="Times New Roman" panose="02020603050405020304" pitchFamily="18" charset="0"/>
                        </a:rPr>
                        <a:t>НМЦК свыше 10 млн руб. для</a:t>
                      </a:r>
                    </a:p>
                    <a:p>
                      <a:pPr marL="36195">
                        <a:spcAft>
                          <a:spcPts val="0"/>
                        </a:spcAft>
                      </a:pPr>
                      <a:r>
                        <a:rPr lang="ru-RU" sz="1200" b="0" dirty="0">
                          <a:solidFill>
                            <a:srgbClr val="C00000"/>
                          </a:solidFill>
                          <a:effectLst/>
                          <a:latin typeface="Trebuchet MS" panose="020B0603020202020204" pitchFamily="34" charset="0"/>
                          <a:ea typeface="Times New Roman" panose="02020603050405020304" pitchFamily="18" charset="0"/>
                          <a:cs typeface="Times New Roman" panose="02020603050405020304" pitchFamily="18" charset="0"/>
                        </a:rPr>
                        <a:t>федеральных нужд</a:t>
                      </a:r>
                    </a:p>
                    <a:p>
                      <a:pPr marL="36195">
                        <a:spcAft>
                          <a:spcPts val="0"/>
                        </a:spcAft>
                      </a:pPr>
                      <a:r>
                        <a:rPr lang="ru-RU" sz="1200" b="0" dirty="0">
                          <a:solidFill>
                            <a:srgbClr val="C00000"/>
                          </a:solidFill>
                          <a:effectLst/>
                          <a:latin typeface="Trebuchet MS" panose="020B0603020202020204" pitchFamily="34" charset="0"/>
                          <a:ea typeface="Times New Roman" panose="02020603050405020304" pitchFamily="18" charset="0"/>
                          <a:cs typeface="Times New Roman" panose="02020603050405020304" pitchFamily="18" charset="0"/>
                        </a:rPr>
                        <a:t> </a:t>
                      </a:r>
                    </a:p>
                    <a:p>
                      <a:pPr marL="36195">
                        <a:spcAft>
                          <a:spcPts val="0"/>
                        </a:spcAft>
                      </a:pPr>
                      <a:r>
                        <a:rPr lang="ru-RU" sz="1200" b="0" dirty="0">
                          <a:solidFill>
                            <a:srgbClr val="C00000"/>
                          </a:solidFill>
                          <a:effectLst/>
                          <a:latin typeface="Trebuchet MS" panose="020B0603020202020204" pitchFamily="34" charset="0"/>
                          <a:ea typeface="Times New Roman" panose="02020603050405020304" pitchFamily="18" charset="0"/>
                          <a:cs typeface="Times New Roman" panose="02020603050405020304" pitchFamily="18" charset="0"/>
                        </a:rPr>
                        <a:t>НМЦК свыше 5 млн руб. для обеспечения нужд</a:t>
                      </a:r>
                    </a:p>
                    <a:p>
                      <a:pPr marL="36195" marR="215265">
                        <a:spcAft>
                          <a:spcPts val="0"/>
                        </a:spcAft>
                      </a:pPr>
                      <a:r>
                        <a:rPr lang="ru-RU" sz="1200" b="0" dirty="0">
                          <a:solidFill>
                            <a:srgbClr val="C00000"/>
                          </a:solidFill>
                          <a:effectLst/>
                          <a:latin typeface="Trebuchet MS" panose="020B0603020202020204" pitchFamily="34" charset="0"/>
                          <a:ea typeface="Times New Roman" panose="02020603050405020304" pitchFamily="18" charset="0"/>
                          <a:cs typeface="Times New Roman" panose="02020603050405020304" pitchFamily="18" charset="0"/>
                        </a:rPr>
                        <a:t>субъектов Российской Федерации, муниципальных нужд</a:t>
                      </a:r>
                    </a:p>
                    <a:p>
                      <a:pPr marL="36195" marR="215265">
                        <a:spcAft>
                          <a:spcPts val="0"/>
                        </a:spcAft>
                      </a:pPr>
                      <a:r>
                        <a:rPr lang="ru-RU" sz="1200" b="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a:t>
                      </a:r>
                    </a:p>
                    <a:p>
                      <a:pPr marL="36195" marR="187325">
                        <a:spcAft>
                          <a:spcPts val="0"/>
                        </a:spcAft>
                      </a:pPr>
                      <a:r>
                        <a:rPr lang="ru-RU" sz="1200" b="0" dirty="0">
                          <a:solidFill>
                            <a:srgbClr val="C00000"/>
                          </a:solidFill>
                          <a:effectLst/>
                          <a:latin typeface="Trebuchet MS" panose="020B0603020202020204" pitchFamily="34" charset="0"/>
                          <a:ea typeface="Times New Roman" panose="02020603050405020304" pitchFamily="18" charset="0"/>
                          <a:cs typeface="Times New Roman" panose="02020603050405020304" pitchFamily="18" charset="0"/>
                        </a:rPr>
                        <a:t>Позиция применяется также, </a:t>
                      </a:r>
                    </a:p>
                    <a:p>
                      <a:pPr marL="36195" marR="187325">
                        <a:spcAft>
                          <a:spcPts val="0"/>
                        </a:spcAft>
                      </a:pPr>
                      <a:r>
                        <a:rPr lang="ru-RU" sz="1200" b="0" dirty="0">
                          <a:solidFill>
                            <a:srgbClr val="C00000"/>
                          </a:solidFill>
                          <a:effectLst/>
                          <a:latin typeface="Trebuchet MS" panose="020B0603020202020204" pitchFamily="34" charset="0"/>
                          <a:ea typeface="Times New Roman" panose="02020603050405020304" pitchFamily="18" charset="0"/>
                          <a:cs typeface="Times New Roman" panose="02020603050405020304" pitchFamily="18" charset="0"/>
                        </a:rPr>
                        <a:t>когда помимо строительства/реконструкции предусмотрены работы по капремонту и/или сносу</a:t>
                      </a:r>
                    </a:p>
                    <a:p>
                      <a:pPr marL="36195" marR="187325">
                        <a:spcAft>
                          <a:spcPts val="0"/>
                        </a:spcAft>
                      </a:pPr>
                      <a:r>
                        <a:rPr lang="ru-RU" sz="1200" b="0" dirty="0">
                          <a:solidFill>
                            <a:srgbClr val="C00000"/>
                          </a:solidFill>
                          <a:effectLst/>
                          <a:latin typeface="Trebuchet MS" panose="020B0603020202020204" pitchFamily="34" charset="0"/>
                          <a:ea typeface="Times New Roman" panose="02020603050405020304" pitchFamily="18" charset="0"/>
                          <a:cs typeface="Times New Roman" panose="02020603050405020304" pitchFamily="18" charset="0"/>
                        </a:rPr>
                        <a:t> </a:t>
                      </a:r>
                    </a:p>
                    <a:p>
                      <a:pPr marL="36195">
                        <a:spcAft>
                          <a:spcPts val="0"/>
                        </a:spcAft>
                      </a:pPr>
                      <a:r>
                        <a:rPr lang="ru-RU" sz="1200" b="0" dirty="0">
                          <a:solidFill>
                            <a:srgbClr val="C00000"/>
                          </a:solidFill>
                          <a:effectLst/>
                          <a:latin typeface="Trebuchet MS" panose="020B0603020202020204" pitchFamily="34" charset="0"/>
                          <a:ea typeface="Times New Roman" panose="02020603050405020304" pitchFamily="18" charset="0"/>
                          <a:cs typeface="Times New Roman" panose="02020603050405020304" pitchFamily="18" charset="0"/>
                        </a:rPr>
                        <a:t>Позиция применяется также при закупке по ч. 16, ч. 16.1 ст.34, ч. 56</a:t>
                      </a:r>
                    </a:p>
                    <a:p>
                      <a:pPr marL="36195">
                        <a:spcAft>
                          <a:spcPts val="0"/>
                        </a:spcAft>
                      </a:pPr>
                      <a:r>
                        <a:rPr lang="en-US" sz="1200" b="0" dirty="0" err="1">
                          <a:solidFill>
                            <a:srgbClr val="C00000"/>
                          </a:solidFill>
                          <a:effectLst/>
                          <a:latin typeface="Trebuchet MS" panose="020B0603020202020204" pitchFamily="34" charset="0"/>
                          <a:ea typeface="Times New Roman" panose="02020603050405020304" pitchFamily="18" charset="0"/>
                          <a:cs typeface="Times New Roman" panose="02020603050405020304" pitchFamily="18" charset="0"/>
                        </a:rPr>
                        <a:t>ст</a:t>
                      </a:r>
                      <a:r>
                        <a:rPr lang="en-US" sz="1200" b="0" dirty="0">
                          <a:solidFill>
                            <a:srgbClr val="C00000"/>
                          </a:solidFill>
                          <a:effectLst/>
                          <a:latin typeface="Trebuchet MS" panose="020B0603020202020204" pitchFamily="34" charset="0"/>
                          <a:ea typeface="Times New Roman" panose="02020603050405020304" pitchFamily="18" charset="0"/>
                          <a:cs typeface="Times New Roman" panose="02020603050405020304" pitchFamily="18" charset="0"/>
                        </a:rPr>
                        <a:t>. 112</a:t>
                      </a:r>
                      <a:endParaRPr lang="ru-RU" sz="1200" b="0" dirty="0">
                        <a:solidFill>
                          <a:srgbClr val="C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0" marR="0" marT="0" marB="0">
                    <a:solidFill>
                      <a:srgbClr val="D7E0E8"/>
                    </a:solidFill>
                  </a:tcPr>
                </a:tc>
                <a:tc>
                  <a:txBody>
                    <a:bodyPr/>
                    <a:lstStyle/>
                    <a:p>
                      <a:pPr marL="36195">
                        <a:spcAft>
                          <a:spcPts val="0"/>
                        </a:spcAft>
                      </a:pPr>
                      <a:r>
                        <a:rPr lang="ru-RU" sz="1200" b="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Наличие у участника закупки следующего опыта</a:t>
                      </a:r>
                    </a:p>
                    <a:p>
                      <a:pPr marL="36195">
                        <a:spcAft>
                          <a:spcPts val="0"/>
                        </a:spcAft>
                      </a:pPr>
                      <a:r>
                        <a:rPr lang="en-US" sz="1200" b="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выполнения работ:</a:t>
                      </a:r>
                      <a:endParaRPr lang="ru-RU" sz="1200" b="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0" marR="0" marT="0" marB="0">
                    <a:solidFill>
                      <a:srgbClr val="D7E0E8"/>
                    </a:solidFill>
                  </a:tcPr>
                </a:tc>
                <a:tc>
                  <a:txBody>
                    <a:bodyPr/>
                    <a:lstStyle/>
                    <a:p>
                      <a:pPr marL="36195">
                        <a:spcAft>
                          <a:spcPts val="0"/>
                        </a:spcAft>
                      </a:pPr>
                      <a:r>
                        <a:rPr lang="ru-RU" sz="1200" b="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Документы</a:t>
                      </a:r>
                    </a:p>
                  </a:txBody>
                  <a:tcPr marL="0" marR="0" marT="0" marB="0">
                    <a:solidFill>
                      <a:srgbClr val="D7E0E8"/>
                    </a:solidFill>
                  </a:tcPr>
                </a:tc>
                <a:extLst>
                  <a:ext uri="{0D108BD9-81ED-4DB2-BD59-A6C34878D82A}">
                    <a16:rowId xmlns:a16="http://schemas.microsoft.com/office/drawing/2014/main" val="3284436895"/>
                  </a:ext>
                </a:extLst>
              </a:tr>
              <a:tr h="2309279">
                <a:tc vMerge="1">
                  <a:txBody>
                    <a:bodyPr/>
                    <a:lstStyle/>
                    <a:p>
                      <a:endParaRPr lang="ru-RU"/>
                    </a:p>
                  </a:txBody>
                  <a:tcPr/>
                </a:tc>
                <a:tc vMerge="1">
                  <a:txBody>
                    <a:bodyPr/>
                    <a:lstStyle/>
                    <a:p>
                      <a:endParaRPr lang="ru-RU"/>
                    </a:p>
                  </a:txBody>
                  <a:tcPr/>
                </a:tc>
                <a:tc>
                  <a:txBody>
                    <a:bodyPr/>
                    <a:lstStyle/>
                    <a:p>
                      <a:pPr marL="36195" marR="31115">
                        <a:spcAft>
                          <a:spcPts val="0"/>
                        </a:spcAft>
                      </a:pPr>
                      <a:r>
                        <a:rPr lang="ru-RU" sz="1200" b="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1) опыт исполнения договора строительного подряда, предусматривающего выполнение работ по строительству, реконструкции линейного объекта, за исключением автомобильной дороги;</a:t>
                      </a:r>
                    </a:p>
                  </a:txBody>
                  <a:tcPr marL="0" marR="0" marT="0" marB="0">
                    <a:solidFill>
                      <a:srgbClr val="D7E0E8"/>
                    </a:solidFill>
                  </a:tcPr>
                </a:tc>
                <a:tc>
                  <a:txBody>
                    <a:bodyPr/>
                    <a:lstStyle/>
                    <a:p>
                      <a:pPr marL="342900" lvl="0" indent="-342900">
                        <a:spcAft>
                          <a:spcPts val="0"/>
                        </a:spcAft>
                        <a:buSzPts val="1200"/>
                        <a:buFont typeface="Times New Roman" panose="02020603050405020304" pitchFamily="18" charset="0"/>
                        <a:buAutoNum type="arabicParenR"/>
                        <a:tabLst>
                          <a:tab pos="201930" algn="l"/>
                        </a:tabLst>
                      </a:pPr>
                      <a:r>
                        <a:rPr lang="en-US" sz="1200" b="0" spc="-15"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исполненный</a:t>
                      </a:r>
                      <a:r>
                        <a:rPr lang="en-US" sz="1200" b="0" spc="-4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en-US" sz="1200" b="0" spc="-15"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договор;</a:t>
                      </a:r>
                      <a:endParaRPr lang="ru-RU" sz="1200" b="0" spc="-15"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marL="342900" marR="56515" lvl="0" indent="-342900">
                        <a:spcAft>
                          <a:spcPts val="0"/>
                        </a:spcAft>
                        <a:buSzPts val="1200"/>
                        <a:buFont typeface="Times New Roman" panose="02020603050405020304" pitchFamily="18" charset="0"/>
                        <a:buAutoNum type="arabicParenR"/>
                        <a:tabLst>
                          <a:tab pos="201930" algn="l"/>
                        </a:tabLst>
                      </a:pPr>
                      <a:r>
                        <a:rPr lang="ru-RU" sz="1200" b="0" spc="-15"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акт приемки объекта капитального строительства*, а также акт выполненных работ, подтверждающий цену выполненных работ, если акт приемки объекта капитального</a:t>
                      </a:r>
                      <a:r>
                        <a:rPr lang="ru-RU" sz="1200" b="0" spc="-125"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ru-RU" sz="1200" b="0" spc="-15"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строительства не содержит цену выполненных</a:t>
                      </a:r>
                      <a:r>
                        <a:rPr lang="ru-RU" sz="1200" b="0" spc="-5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ru-RU" sz="1200" b="0" spc="-15"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работ;</a:t>
                      </a:r>
                    </a:p>
                    <a:p>
                      <a:pPr marL="342900" marR="288290" lvl="0" indent="-342900">
                        <a:spcAft>
                          <a:spcPts val="0"/>
                        </a:spcAft>
                        <a:buSzPts val="1200"/>
                        <a:buFont typeface="Times New Roman" panose="02020603050405020304" pitchFamily="18" charset="0"/>
                        <a:buAutoNum type="arabicParenR"/>
                        <a:tabLst>
                          <a:tab pos="201930" algn="l"/>
                        </a:tabLst>
                      </a:pPr>
                      <a:r>
                        <a:rPr lang="ru-RU" sz="1200" b="0" spc="-15"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разрешение на ввод объекта капитального строительства в эксплуатацию </a:t>
                      </a:r>
                      <a:r>
                        <a:rPr lang="en-US" sz="1200" b="0" spc="-15"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a:t>
                      </a:r>
                      <a:r>
                        <a:rPr lang="en-US" sz="1200" b="0" spc="-15" dirty="0" err="1">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за</a:t>
                      </a:r>
                      <a:r>
                        <a:rPr lang="en-US" sz="1200" b="0" spc="-135"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en-US" sz="1200" b="0" spc="-15" dirty="0" err="1">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исключением</a:t>
                      </a:r>
                      <a:r>
                        <a:rPr lang="en-US" sz="1200" b="0" spc="-15"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en-US" sz="1200" b="0" spc="-15" dirty="0" err="1">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случаев</a:t>
                      </a:r>
                      <a:r>
                        <a:rPr lang="en-US" sz="1200" b="0" spc="-15"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en-US" sz="1200" b="0" spc="-15" dirty="0" err="1">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при</a:t>
                      </a:r>
                      <a:r>
                        <a:rPr lang="en-US" sz="1200" b="0" spc="-15"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en-US" sz="1200" b="0" spc="-15" dirty="0" err="1">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которых</a:t>
                      </a:r>
                      <a:r>
                        <a:rPr lang="en-US" sz="1200" b="0" spc="-15"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en-US" sz="1200" b="0" spc="-15" dirty="0" err="1">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такое</a:t>
                      </a:r>
                      <a:r>
                        <a:rPr lang="en-US" sz="1200" b="0" spc="-15"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en-US" sz="1200" b="0" spc="-15" dirty="0" err="1">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разрешение</a:t>
                      </a:r>
                      <a:r>
                        <a:rPr lang="en-US" sz="1200" b="0" spc="-75"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en-US" sz="1200" b="0" spc="-15" dirty="0" err="1">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не</a:t>
                      </a:r>
                      <a:r>
                        <a:rPr lang="ru-RU" sz="1200" b="0" spc="-15"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ru-RU" sz="1200" b="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выдается в соответствии с законодательством о градостроительной деятельности) или решение о технической готовности линейного объекта инфраструктуры к временной эксплуатации.</a:t>
                      </a:r>
                    </a:p>
                    <a:p>
                      <a:pPr marL="36195">
                        <a:spcAft>
                          <a:spcPts val="0"/>
                        </a:spcAft>
                      </a:pPr>
                      <a:r>
                        <a:rPr lang="ru-RU" sz="1200" b="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ru-RU" sz="1200" b="0" dirty="0">
                          <a:solidFill>
                            <a:srgbClr val="C00000"/>
                          </a:solidFill>
                          <a:effectLst/>
                          <a:latin typeface="Trebuchet MS" panose="020B0603020202020204" pitchFamily="34" charset="0"/>
                          <a:ea typeface="Times New Roman" panose="02020603050405020304" pitchFamily="18" charset="0"/>
                          <a:cs typeface="Times New Roman" panose="02020603050405020304" pitchFamily="18" charset="0"/>
                        </a:rPr>
                        <a:t>* Акт приемки законченного строительством объекта по типовым межотраслевым формам № КС-11, № КС-14 и акт приемки объекта капитального строительства по формам, предусмотренным сводом правил, содержащим порядок приемки в эксплуатацию законченных строительством и реконструированных объектов капитального строительства производственного и непроизводственного назначения, без приложений</a:t>
                      </a:r>
                    </a:p>
                  </a:txBody>
                  <a:tcPr marL="0" marR="0" marT="0" marB="0">
                    <a:solidFill>
                      <a:srgbClr val="D7E0E8"/>
                    </a:solidFill>
                  </a:tcPr>
                </a:tc>
                <a:extLst>
                  <a:ext uri="{0D108BD9-81ED-4DB2-BD59-A6C34878D82A}">
                    <a16:rowId xmlns:a16="http://schemas.microsoft.com/office/drawing/2014/main" val="150014065"/>
                  </a:ext>
                </a:extLst>
              </a:tr>
              <a:tr h="1629757">
                <a:tc vMerge="1">
                  <a:txBody>
                    <a:bodyPr/>
                    <a:lstStyle/>
                    <a:p>
                      <a:endParaRPr lang="ru-RU"/>
                    </a:p>
                  </a:txBody>
                  <a:tcPr/>
                </a:tc>
                <a:tc vMerge="1">
                  <a:txBody>
                    <a:bodyPr/>
                    <a:lstStyle/>
                    <a:p>
                      <a:endParaRPr lang="ru-RU"/>
                    </a:p>
                  </a:txBody>
                  <a:tcPr/>
                </a:tc>
                <a:tc>
                  <a:txBody>
                    <a:bodyPr/>
                    <a:lstStyle/>
                    <a:p>
                      <a:pPr marL="36195" marR="560705">
                        <a:spcAft>
                          <a:spcPts val="0"/>
                        </a:spcAft>
                      </a:pPr>
                      <a:r>
                        <a:rPr lang="ru-RU" sz="1200" b="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2) опыт выполнения участником закупки, являющимся застройщиком, работ по строительству, реконструкции линейного</a:t>
                      </a:r>
                    </a:p>
                    <a:p>
                      <a:pPr marL="36195">
                        <a:spcAft>
                          <a:spcPts val="0"/>
                        </a:spcAft>
                      </a:pPr>
                      <a:r>
                        <a:rPr lang="ru-RU" sz="1200" b="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объекта, за исключением автомобильной дороги</a:t>
                      </a:r>
                    </a:p>
                  </a:txBody>
                  <a:tcPr marL="0" marR="0" marT="0" marB="0">
                    <a:solidFill>
                      <a:srgbClr val="D7E0E8"/>
                    </a:solidFill>
                  </a:tcPr>
                </a:tc>
                <a:tc>
                  <a:txBody>
                    <a:bodyPr/>
                    <a:lstStyle/>
                    <a:p>
                      <a:pPr marL="36195" marR="340360">
                        <a:spcAft>
                          <a:spcPts val="0"/>
                        </a:spcAft>
                      </a:pPr>
                      <a:r>
                        <a:rPr lang="ru-RU" sz="1200" b="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1) раздел 11 «Смета на строительство объектов капитального строительства» проектной документации*;</a:t>
                      </a:r>
                    </a:p>
                    <a:p>
                      <a:pPr marL="36195" marR="425450">
                        <a:spcAft>
                          <a:spcPts val="0"/>
                        </a:spcAft>
                      </a:pPr>
                      <a:r>
                        <a:rPr lang="ru-RU" sz="1200" b="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2) разрешение на ввод объекта капитального строительства в эксплуатацию или решение о технической готовности линейного объекта инфраструктуры к временной эксплуатации.</a:t>
                      </a:r>
                    </a:p>
                    <a:p>
                      <a:pPr marL="36195" marR="425450">
                        <a:spcAft>
                          <a:spcPts val="0"/>
                        </a:spcAft>
                      </a:pPr>
                      <a:r>
                        <a:rPr lang="ru-RU" sz="1200" b="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ru-RU" sz="1200" b="0" dirty="0">
                          <a:solidFill>
                            <a:srgbClr val="C00000"/>
                          </a:solidFill>
                          <a:effectLst/>
                          <a:latin typeface="Trebuchet MS" panose="020B0603020202020204" pitchFamily="34" charset="0"/>
                          <a:ea typeface="Times New Roman" panose="02020603050405020304" pitchFamily="18" charset="0"/>
                          <a:cs typeface="Times New Roman" panose="02020603050405020304" pitchFamily="18" charset="0"/>
                        </a:rPr>
                        <a:t>* В соответствии с пунктом 28 ПП №87: Раздел 11 «Смета на строительство объектов капитального строительства» должен содержать текстовую часть в составе пояснительной записки к сметной документации и сметную документацию</a:t>
                      </a:r>
                    </a:p>
                  </a:txBody>
                  <a:tcPr marL="0" marR="0" marT="0" marB="0">
                    <a:solidFill>
                      <a:srgbClr val="D7E0E8"/>
                    </a:solidFill>
                  </a:tcPr>
                </a:tc>
                <a:extLst>
                  <a:ext uri="{0D108BD9-81ED-4DB2-BD59-A6C34878D82A}">
                    <a16:rowId xmlns:a16="http://schemas.microsoft.com/office/drawing/2014/main" val="2835153223"/>
                  </a:ext>
                </a:extLst>
              </a:tr>
              <a:tr h="1008432">
                <a:tc vMerge="1">
                  <a:txBody>
                    <a:bodyPr/>
                    <a:lstStyle/>
                    <a:p>
                      <a:endParaRPr lang="ru-RU"/>
                    </a:p>
                  </a:txBody>
                  <a:tcPr/>
                </a:tc>
                <a:tc vMerge="1">
                  <a:txBody>
                    <a:bodyPr/>
                    <a:lstStyle/>
                    <a:p>
                      <a:endParaRPr lang="ru-RU"/>
                    </a:p>
                  </a:txBody>
                  <a:tcPr/>
                </a:tc>
                <a:tc gridSpan="2">
                  <a:txBody>
                    <a:bodyPr/>
                    <a:lstStyle/>
                    <a:p>
                      <a:pPr marL="36195">
                        <a:spcAft>
                          <a:spcPts val="0"/>
                        </a:spcAft>
                      </a:pPr>
                      <a:r>
                        <a:rPr lang="ru-RU" sz="1200" b="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Цена выполненных работ по договору, предусмотренных пунктом 1 настоящей графы настоящей позиции, цена выполненных работ, предусмотренных пунктом 2 настоящей графы настоящей позиции должна составлять:</a:t>
                      </a:r>
                    </a:p>
                    <a:p>
                      <a:pPr marL="342900" marR="683895" lvl="0" indent="-342900">
                        <a:spcAft>
                          <a:spcPts val="0"/>
                        </a:spcAft>
                        <a:buSzPts val="1200"/>
                        <a:buFont typeface="Symbol" panose="05050102010706020507" pitchFamily="18" charset="2"/>
                        <a:buChar char=""/>
                        <a:tabLst>
                          <a:tab pos="125095" algn="l"/>
                        </a:tabLst>
                      </a:pPr>
                      <a:r>
                        <a:rPr lang="ru-RU" sz="1200" b="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не менее 50% НМЦК, если НМЦК не превышает 100 млн</a:t>
                      </a:r>
                      <a:r>
                        <a:rPr lang="ru-RU" sz="1200" b="0" spc="-35"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ru-RU" sz="1200" b="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рублей;</a:t>
                      </a:r>
                    </a:p>
                    <a:p>
                      <a:pPr marL="342900" marR="135255" lvl="0" indent="-342900">
                        <a:spcAft>
                          <a:spcPts val="0"/>
                        </a:spcAft>
                        <a:buSzPts val="1200"/>
                        <a:buFont typeface="Symbol" panose="05050102010706020507" pitchFamily="18" charset="2"/>
                        <a:buChar char=""/>
                        <a:tabLst>
                          <a:tab pos="125095" algn="l"/>
                        </a:tabLst>
                      </a:pPr>
                      <a:r>
                        <a:rPr lang="ru-RU" sz="1200" b="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не менее 40% НМЦК, если НМЦК составляет или превышает 100 млн рублей, но не превышает 500 млн</a:t>
                      </a:r>
                      <a:r>
                        <a:rPr lang="ru-RU" sz="1200" b="0" spc="-35"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ru-RU" sz="1200" b="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рублей;</a:t>
                      </a:r>
                    </a:p>
                    <a:p>
                      <a:pPr marL="342900" marR="98425" lvl="0" indent="-342900">
                        <a:spcAft>
                          <a:spcPts val="0"/>
                        </a:spcAft>
                        <a:buSzPts val="1200"/>
                        <a:buFont typeface="Symbol" panose="05050102010706020507" pitchFamily="18" charset="2"/>
                        <a:buChar char=""/>
                        <a:tabLst>
                          <a:tab pos="125095" algn="l"/>
                        </a:tabLst>
                      </a:pPr>
                      <a:r>
                        <a:rPr lang="ru-RU" sz="1200" b="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не менее 30 % НМЦК, если НМЦК составляет или превышает 500 млн</a:t>
                      </a:r>
                      <a:r>
                        <a:rPr lang="ru-RU" sz="1200" b="0" spc="-7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ru-RU" sz="1200" b="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рублей</a:t>
                      </a:r>
                    </a:p>
                  </a:txBody>
                  <a:tcPr marL="0" marR="0" marT="0" marB="0">
                    <a:solidFill>
                      <a:srgbClr val="D7E0E8"/>
                    </a:solidFill>
                  </a:tcPr>
                </a:tc>
                <a:tc hMerge="1">
                  <a:txBody>
                    <a:bodyPr/>
                    <a:lstStyle/>
                    <a:p>
                      <a:pPr marL="36195">
                        <a:spcAft>
                          <a:spcPts val="0"/>
                        </a:spcAft>
                      </a:pP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5">
                        <a:lumMod val="60000"/>
                        <a:lumOff val="40000"/>
                      </a:schemeClr>
                    </a:solidFill>
                  </a:tcPr>
                </a:tc>
                <a:extLst>
                  <a:ext uri="{0D108BD9-81ED-4DB2-BD59-A6C34878D82A}">
                    <a16:rowId xmlns:a16="http://schemas.microsoft.com/office/drawing/2014/main" val="3475072641"/>
                  </a:ext>
                </a:extLst>
              </a:tr>
            </a:tbl>
          </a:graphicData>
        </a:graphic>
      </p:graphicFrame>
      <p:pic>
        <p:nvPicPr>
          <p:cNvPr id="6" name="Рисунок 5">
            <a:extLst>
              <a:ext uri="{FF2B5EF4-FFF2-40B4-BE49-F238E27FC236}">
                <a16:creationId xmlns:a16="http://schemas.microsoft.com/office/drawing/2014/main" id="{5BCE3359-397A-4844-8D30-33EE4B305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2421" y="448232"/>
            <a:ext cx="1822136" cy="234325"/>
          </a:xfrm>
          <a:prstGeom prst="rect">
            <a:avLst/>
          </a:prstGeom>
        </p:spPr>
      </p:pic>
    </p:spTree>
    <p:extLst>
      <p:ext uri="{BB962C8B-B14F-4D97-AF65-F5344CB8AC3E}">
        <p14:creationId xmlns:p14="http://schemas.microsoft.com/office/powerpoint/2010/main" val="44851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599" y="-99747"/>
            <a:ext cx="11430859" cy="830997"/>
          </a:xfrm>
          <a:prstGeom prst="rect">
            <a:avLst/>
          </a:prstGeom>
          <a:noFill/>
        </p:spPr>
        <p:txBody>
          <a:bodyPr wrap="square" rtlCol="0">
            <a:spAutoFit/>
          </a:bodyPr>
          <a:lstStyle/>
          <a:p>
            <a:r>
              <a:rPr lang="ru-RU" sz="2400" b="1" dirty="0"/>
              <a:t>Дополнительные требования </a:t>
            </a:r>
          </a:p>
          <a:p>
            <a:r>
              <a:rPr lang="ru-RU" sz="2400" b="1" dirty="0"/>
              <a:t>в сфере градостроительной деятельности</a:t>
            </a:r>
          </a:p>
        </p:txBody>
      </p:sp>
      <p:graphicFrame>
        <p:nvGraphicFramePr>
          <p:cNvPr id="4" name="Таблица 3"/>
          <p:cNvGraphicFramePr>
            <a:graphicFrameLocks noGrp="1"/>
          </p:cNvGraphicFramePr>
          <p:nvPr>
            <p:extLst>
              <p:ext uri="{D42A27DB-BD31-4B8C-83A1-F6EECF244321}">
                <p14:modId xmlns:p14="http://schemas.microsoft.com/office/powerpoint/2010/main" val="3640016064"/>
              </p:ext>
            </p:extLst>
          </p:nvPr>
        </p:nvGraphicFramePr>
        <p:xfrm>
          <a:off x="228599" y="731250"/>
          <a:ext cx="11832772" cy="5850287"/>
        </p:xfrm>
        <a:graphic>
          <a:graphicData uri="http://schemas.openxmlformats.org/drawingml/2006/table">
            <a:tbl>
              <a:tblPr firstRow="1" firstCol="1" lastRow="1" lastCol="1" bandRow="1" bandCol="1">
                <a:tableStyleId>{5C22544A-7EE6-4342-B048-85BDC9FD1C3A}</a:tableStyleId>
              </a:tblPr>
              <a:tblGrid>
                <a:gridCol w="393364">
                  <a:extLst>
                    <a:ext uri="{9D8B030D-6E8A-4147-A177-3AD203B41FA5}">
                      <a16:colId xmlns:a16="http://schemas.microsoft.com/office/drawing/2014/main" val="3355111729"/>
                    </a:ext>
                  </a:extLst>
                </a:gridCol>
                <a:gridCol w="1268875">
                  <a:extLst>
                    <a:ext uri="{9D8B030D-6E8A-4147-A177-3AD203B41FA5}">
                      <a16:colId xmlns:a16="http://schemas.microsoft.com/office/drawing/2014/main" val="1188718038"/>
                    </a:ext>
                  </a:extLst>
                </a:gridCol>
                <a:gridCol w="4104181">
                  <a:extLst>
                    <a:ext uri="{9D8B030D-6E8A-4147-A177-3AD203B41FA5}">
                      <a16:colId xmlns:a16="http://schemas.microsoft.com/office/drawing/2014/main" val="2513958755"/>
                    </a:ext>
                  </a:extLst>
                </a:gridCol>
                <a:gridCol w="6066352">
                  <a:extLst>
                    <a:ext uri="{9D8B030D-6E8A-4147-A177-3AD203B41FA5}">
                      <a16:colId xmlns:a16="http://schemas.microsoft.com/office/drawing/2014/main" val="1550733709"/>
                    </a:ext>
                  </a:extLst>
                </a:gridCol>
              </a:tblGrid>
              <a:tr h="347436">
                <a:tc rowSpan="5">
                  <a:txBody>
                    <a:bodyPr/>
                    <a:lstStyle/>
                    <a:p>
                      <a:pPr marL="116840">
                        <a:spcAft>
                          <a:spcPts val="0"/>
                        </a:spcAft>
                      </a:pPr>
                      <a:r>
                        <a:rPr lang="ru-RU" sz="1150" b="0" dirty="0">
                          <a:solidFill>
                            <a:schemeClr val="tx1"/>
                          </a:solidFill>
                          <a:effectLst/>
                          <a:latin typeface="+mn-lt"/>
                          <a:ea typeface="Times New Roman" panose="02020603050405020304" pitchFamily="18" charset="0"/>
                          <a:cs typeface="Times New Roman" panose="02020603050405020304" pitchFamily="18" charset="0"/>
                        </a:rPr>
                        <a:t>9</a:t>
                      </a:r>
                      <a:r>
                        <a:rPr lang="en-US" sz="1150" b="0" dirty="0">
                          <a:solidFill>
                            <a:schemeClr val="tx1"/>
                          </a:solidFill>
                          <a:effectLst/>
                          <a:latin typeface="+mn-lt"/>
                          <a:ea typeface="Times New Roman" panose="02020603050405020304" pitchFamily="18" charset="0"/>
                          <a:cs typeface="Times New Roman" panose="02020603050405020304" pitchFamily="18" charset="0"/>
                        </a:rPr>
                        <a:t>.</a:t>
                      </a:r>
                      <a:endParaRPr lang="ru-RU" sz="115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solidFill>
                      <a:srgbClr val="D7E0E8"/>
                    </a:solidFill>
                  </a:tcPr>
                </a:tc>
                <a:tc rowSpan="5">
                  <a:txBody>
                    <a:bodyPr/>
                    <a:lstStyle/>
                    <a:p>
                      <a:pPr marL="36195">
                        <a:spcAft>
                          <a:spcPts val="0"/>
                        </a:spcAft>
                      </a:pPr>
                      <a:r>
                        <a:rPr lang="ru-RU" sz="1150" b="1" dirty="0">
                          <a:solidFill>
                            <a:schemeClr val="tx1"/>
                          </a:solidFill>
                          <a:effectLst/>
                          <a:latin typeface="+mn-lt"/>
                          <a:ea typeface="Times New Roman" panose="02020603050405020304" pitchFamily="18" charset="0"/>
                          <a:cs typeface="Times New Roman" panose="02020603050405020304" pitchFamily="18" charset="0"/>
                        </a:rPr>
                        <a:t>Работы по строительству некапитального строения, сооружения (строений, сооружений), благоустройству территории</a:t>
                      </a:r>
                    </a:p>
                    <a:p>
                      <a:pPr marL="36195">
                        <a:spcAft>
                          <a:spcPts val="0"/>
                        </a:spcAft>
                      </a:pPr>
                      <a:endParaRPr lang="ru-RU" sz="1150" b="1" dirty="0">
                        <a:solidFill>
                          <a:schemeClr val="tx1"/>
                        </a:solidFill>
                        <a:effectLst/>
                        <a:latin typeface="+mn-lt"/>
                        <a:ea typeface="Times New Roman" panose="02020603050405020304" pitchFamily="18" charset="0"/>
                        <a:cs typeface="Times New Roman" panose="02020603050405020304" pitchFamily="18" charset="0"/>
                      </a:endParaRPr>
                    </a:p>
                    <a:p>
                      <a:pPr marL="36195">
                        <a:spcAft>
                          <a:spcPts val="0"/>
                        </a:spcAft>
                      </a:pPr>
                      <a:r>
                        <a:rPr lang="ru-RU" sz="1150" b="0" dirty="0">
                          <a:solidFill>
                            <a:srgbClr val="C00000"/>
                          </a:solidFill>
                          <a:effectLst/>
                          <a:latin typeface="+mn-lt"/>
                          <a:ea typeface="Times New Roman" panose="02020603050405020304" pitchFamily="18" charset="0"/>
                          <a:cs typeface="Times New Roman" panose="02020603050405020304" pitchFamily="18" charset="0"/>
                        </a:rPr>
                        <a:t>НМЦК свыше 10 млн руб. для</a:t>
                      </a:r>
                    </a:p>
                    <a:p>
                      <a:pPr marL="36195">
                        <a:spcAft>
                          <a:spcPts val="0"/>
                        </a:spcAft>
                      </a:pPr>
                      <a:r>
                        <a:rPr lang="ru-RU" sz="1150" b="0" dirty="0">
                          <a:solidFill>
                            <a:srgbClr val="C00000"/>
                          </a:solidFill>
                          <a:effectLst/>
                          <a:latin typeface="+mn-lt"/>
                          <a:ea typeface="Times New Roman" panose="02020603050405020304" pitchFamily="18" charset="0"/>
                          <a:cs typeface="Times New Roman" panose="02020603050405020304" pitchFamily="18" charset="0"/>
                        </a:rPr>
                        <a:t>федеральных нужд</a:t>
                      </a:r>
                    </a:p>
                    <a:p>
                      <a:pPr marL="36195">
                        <a:spcAft>
                          <a:spcPts val="0"/>
                        </a:spcAft>
                      </a:pPr>
                      <a:endParaRPr lang="ru-RU" sz="1150" b="0" dirty="0">
                        <a:solidFill>
                          <a:srgbClr val="C00000"/>
                        </a:solidFill>
                        <a:effectLst/>
                        <a:latin typeface="+mn-lt"/>
                        <a:ea typeface="Times New Roman" panose="02020603050405020304" pitchFamily="18" charset="0"/>
                        <a:cs typeface="Times New Roman" panose="02020603050405020304" pitchFamily="18" charset="0"/>
                      </a:endParaRPr>
                    </a:p>
                    <a:p>
                      <a:pPr marL="36195">
                        <a:spcAft>
                          <a:spcPts val="0"/>
                        </a:spcAft>
                      </a:pPr>
                      <a:r>
                        <a:rPr lang="ru-RU" sz="1150" b="0" dirty="0">
                          <a:solidFill>
                            <a:srgbClr val="C00000"/>
                          </a:solidFill>
                          <a:effectLst/>
                          <a:latin typeface="+mn-lt"/>
                          <a:ea typeface="Times New Roman" panose="02020603050405020304" pitchFamily="18" charset="0"/>
                          <a:cs typeface="Times New Roman" panose="02020603050405020304" pitchFamily="18" charset="0"/>
                        </a:rPr>
                        <a:t>НМЦК свыше 5 млн руб. для обеспечения нужд</a:t>
                      </a:r>
                    </a:p>
                    <a:p>
                      <a:pPr marL="36195">
                        <a:spcAft>
                          <a:spcPts val="0"/>
                        </a:spcAft>
                      </a:pPr>
                      <a:r>
                        <a:rPr lang="ru-RU" sz="1150" b="0" dirty="0">
                          <a:solidFill>
                            <a:srgbClr val="C00000"/>
                          </a:solidFill>
                          <a:effectLst/>
                          <a:latin typeface="+mn-lt"/>
                          <a:ea typeface="Times New Roman" panose="02020603050405020304" pitchFamily="18" charset="0"/>
                          <a:cs typeface="Times New Roman" panose="02020603050405020304" pitchFamily="18" charset="0"/>
                        </a:rPr>
                        <a:t>субъектов Российской Федерации, муниципальных нужд</a:t>
                      </a:r>
                    </a:p>
                  </a:txBody>
                  <a:tcPr marL="0" marR="0" marT="0" marB="0">
                    <a:solidFill>
                      <a:srgbClr val="D7E0E8"/>
                    </a:solidFill>
                  </a:tcPr>
                </a:tc>
                <a:tc>
                  <a:txBody>
                    <a:bodyPr/>
                    <a:lstStyle/>
                    <a:p>
                      <a:pPr marL="36195">
                        <a:spcAft>
                          <a:spcPts val="0"/>
                        </a:spcAft>
                      </a:pPr>
                      <a:r>
                        <a:rPr lang="ru-RU" sz="1150" b="0" dirty="0">
                          <a:solidFill>
                            <a:schemeClr val="tx1"/>
                          </a:solidFill>
                          <a:effectLst/>
                          <a:latin typeface="+mn-lt"/>
                          <a:ea typeface="Times New Roman" panose="02020603050405020304" pitchFamily="18" charset="0"/>
                          <a:cs typeface="Times New Roman" panose="02020603050405020304" pitchFamily="18" charset="0"/>
                        </a:rPr>
                        <a:t>Наличие у участника закупки следующего опыта </a:t>
                      </a:r>
                      <a:r>
                        <a:rPr lang="en-US" sz="1150" b="0" dirty="0">
                          <a:solidFill>
                            <a:schemeClr val="tx1"/>
                          </a:solidFill>
                          <a:effectLst/>
                          <a:latin typeface="+mn-lt"/>
                          <a:ea typeface="Times New Roman" panose="02020603050405020304" pitchFamily="18" charset="0"/>
                          <a:cs typeface="Times New Roman" panose="02020603050405020304" pitchFamily="18" charset="0"/>
                        </a:rPr>
                        <a:t>выполнения работ:</a:t>
                      </a:r>
                      <a:endParaRPr lang="ru-RU" sz="115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solidFill>
                      <a:srgbClr val="D7E0E8"/>
                    </a:solidFill>
                  </a:tcPr>
                </a:tc>
                <a:tc>
                  <a:txBody>
                    <a:bodyPr/>
                    <a:lstStyle/>
                    <a:p>
                      <a:pPr marL="36195">
                        <a:spcAft>
                          <a:spcPts val="0"/>
                        </a:spcAft>
                      </a:pPr>
                      <a:r>
                        <a:rPr lang="ru-RU" sz="1150" b="0" dirty="0">
                          <a:solidFill>
                            <a:schemeClr val="tx1"/>
                          </a:solidFill>
                          <a:effectLst/>
                          <a:latin typeface="+mn-lt"/>
                          <a:ea typeface="Times New Roman" panose="02020603050405020304" pitchFamily="18" charset="0"/>
                          <a:cs typeface="Times New Roman" panose="02020603050405020304" pitchFamily="18" charset="0"/>
                        </a:rPr>
                        <a:t> Документы</a:t>
                      </a:r>
                    </a:p>
                  </a:txBody>
                  <a:tcPr marL="0" marR="0" marT="0" marB="0">
                    <a:solidFill>
                      <a:srgbClr val="D7E0E8"/>
                    </a:solidFill>
                  </a:tcPr>
                </a:tc>
                <a:extLst>
                  <a:ext uri="{0D108BD9-81ED-4DB2-BD59-A6C34878D82A}">
                    <a16:rowId xmlns:a16="http://schemas.microsoft.com/office/drawing/2014/main" val="3284436895"/>
                  </a:ext>
                </a:extLst>
              </a:tr>
              <a:tr h="868590">
                <a:tc vMerge="1">
                  <a:txBody>
                    <a:bodyPr/>
                    <a:lstStyle/>
                    <a:p>
                      <a:endParaRPr lang="ru-RU"/>
                    </a:p>
                  </a:txBody>
                  <a:tcPr/>
                </a:tc>
                <a:tc vMerge="1">
                  <a:txBody>
                    <a:bodyPr/>
                    <a:lstStyle/>
                    <a:p>
                      <a:endParaRPr lang="ru-RU"/>
                    </a:p>
                  </a:txBody>
                  <a:tcPr/>
                </a:tc>
                <a:tc>
                  <a:txBody>
                    <a:bodyPr/>
                    <a:lstStyle/>
                    <a:p>
                      <a:pPr marL="36195" marR="438150" indent="20955">
                        <a:spcAft>
                          <a:spcPts val="0"/>
                        </a:spcAft>
                      </a:pPr>
                      <a:r>
                        <a:rPr lang="ru-RU" sz="1150" dirty="0">
                          <a:effectLst/>
                          <a:latin typeface="+mn-lt"/>
                          <a:ea typeface="Times New Roman" panose="02020603050405020304" pitchFamily="18" charset="0"/>
                          <a:cs typeface="Times New Roman" panose="02020603050405020304" pitchFamily="18" charset="0"/>
                        </a:rPr>
                        <a:t>1) опыт исполнения договора, предусматривающего выполнение работ по строительству некапитального строения, сооружения (строений, сооружений), благоустройству территории</a:t>
                      </a:r>
                    </a:p>
                    <a:p>
                      <a:pPr marL="36195">
                        <a:spcAft>
                          <a:spcPts val="0"/>
                        </a:spcAft>
                      </a:pPr>
                      <a:r>
                        <a:rPr lang="ru-RU" sz="1150" dirty="0">
                          <a:solidFill>
                            <a:srgbClr val="C00000"/>
                          </a:solidFill>
                          <a:effectLst/>
                          <a:latin typeface="+mn-lt"/>
                          <a:ea typeface="Times New Roman" panose="02020603050405020304" pitchFamily="18" charset="0"/>
                          <a:cs typeface="Times New Roman" panose="02020603050405020304" pitchFamily="18" charset="0"/>
                        </a:rPr>
                        <a:t>Такой договор может быть только по 44-ФЗ или 223-ФЗ</a:t>
                      </a:r>
                    </a:p>
                  </a:txBody>
                  <a:tcPr marL="0" marR="0" marT="0" marB="0">
                    <a:solidFill>
                      <a:srgbClr val="D7E0E8"/>
                    </a:solidFill>
                  </a:tcPr>
                </a:tc>
                <a:tc>
                  <a:txBody>
                    <a:bodyPr/>
                    <a:lstStyle/>
                    <a:p>
                      <a:pPr marL="342900" lvl="0" indent="-342900">
                        <a:spcAft>
                          <a:spcPts val="0"/>
                        </a:spcAft>
                        <a:buSzPts val="1200"/>
                        <a:buFont typeface="Times New Roman" panose="02020603050405020304" pitchFamily="18" charset="0"/>
                        <a:buAutoNum type="arabicParenR"/>
                        <a:tabLst>
                          <a:tab pos="201930" algn="l"/>
                        </a:tabLst>
                      </a:pPr>
                      <a:r>
                        <a:rPr lang="en-US" sz="1150" b="0" spc="-15" dirty="0">
                          <a:solidFill>
                            <a:schemeClr val="tx1"/>
                          </a:solidFill>
                          <a:effectLst/>
                          <a:latin typeface="+mn-lt"/>
                          <a:ea typeface="Times New Roman" panose="02020603050405020304" pitchFamily="18" charset="0"/>
                          <a:cs typeface="Times New Roman" panose="02020603050405020304" pitchFamily="18" charset="0"/>
                        </a:rPr>
                        <a:t>исполненный</a:t>
                      </a:r>
                      <a:r>
                        <a:rPr lang="en-US" sz="1150" b="0" spc="-40" dirty="0">
                          <a:solidFill>
                            <a:schemeClr val="tx1"/>
                          </a:solidFill>
                          <a:effectLst/>
                          <a:latin typeface="+mn-lt"/>
                          <a:ea typeface="Times New Roman" panose="02020603050405020304" pitchFamily="18" charset="0"/>
                          <a:cs typeface="Times New Roman" panose="02020603050405020304" pitchFamily="18" charset="0"/>
                        </a:rPr>
                        <a:t> </a:t>
                      </a:r>
                      <a:r>
                        <a:rPr lang="en-US" sz="1150" b="0" spc="-15" dirty="0">
                          <a:solidFill>
                            <a:schemeClr val="tx1"/>
                          </a:solidFill>
                          <a:effectLst/>
                          <a:latin typeface="+mn-lt"/>
                          <a:ea typeface="Times New Roman" panose="02020603050405020304" pitchFamily="18" charset="0"/>
                          <a:cs typeface="Times New Roman" panose="02020603050405020304" pitchFamily="18" charset="0"/>
                        </a:rPr>
                        <a:t>договор;</a:t>
                      </a:r>
                      <a:endParaRPr lang="ru-RU" sz="1150" b="0" spc="-15" dirty="0">
                        <a:solidFill>
                          <a:schemeClr val="tx1"/>
                        </a:solidFill>
                        <a:effectLst/>
                        <a:latin typeface="+mn-lt"/>
                        <a:ea typeface="Times New Roman" panose="02020603050405020304" pitchFamily="18" charset="0"/>
                        <a:cs typeface="Times New Roman" panose="02020603050405020304" pitchFamily="18" charset="0"/>
                      </a:endParaRPr>
                    </a:p>
                    <a:p>
                      <a:pPr marL="342900" marR="119380" lvl="0" indent="-342900">
                        <a:spcAft>
                          <a:spcPts val="0"/>
                        </a:spcAft>
                        <a:buSzPts val="1200"/>
                        <a:buFont typeface="Times New Roman" panose="02020603050405020304" pitchFamily="18" charset="0"/>
                        <a:buAutoNum type="arabicParenR"/>
                        <a:tabLst>
                          <a:tab pos="201930" algn="l"/>
                        </a:tabLst>
                      </a:pPr>
                      <a:r>
                        <a:rPr lang="ru-RU" sz="1150" b="0" spc="-15" dirty="0">
                          <a:solidFill>
                            <a:schemeClr val="tx1"/>
                          </a:solidFill>
                          <a:effectLst/>
                          <a:latin typeface="+mn-lt"/>
                          <a:ea typeface="Times New Roman" panose="02020603050405020304" pitchFamily="18" charset="0"/>
                          <a:cs typeface="Times New Roman" panose="02020603050405020304" pitchFamily="18" charset="0"/>
                        </a:rPr>
                        <a:t>акт выполненных работ, подтверждающий цену выполненных работ</a:t>
                      </a:r>
                    </a:p>
                  </a:txBody>
                  <a:tcPr marL="0" marR="0" marT="0" marB="0">
                    <a:solidFill>
                      <a:srgbClr val="D7E0E8"/>
                    </a:solidFill>
                  </a:tcPr>
                </a:tc>
                <a:extLst>
                  <a:ext uri="{0D108BD9-81ED-4DB2-BD59-A6C34878D82A}">
                    <a16:rowId xmlns:a16="http://schemas.microsoft.com/office/drawing/2014/main" val="150014065"/>
                  </a:ext>
                </a:extLst>
              </a:tr>
              <a:tr h="2605771">
                <a:tc vMerge="1">
                  <a:txBody>
                    <a:bodyPr/>
                    <a:lstStyle/>
                    <a:p>
                      <a:endParaRPr lang="ru-RU"/>
                    </a:p>
                  </a:txBody>
                  <a:tcPr/>
                </a:tc>
                <a:tc vMerge="1">
                  <a:txBody>
                    <a:bodyPr/>
                    <a:lstStyle/>
                    <a:p>
                      <a:endParaRPr lang="ru-RU"/>
                    </a:p>
                  </a:txBody>
                  <a:tcPr/>
                </a:tc>
                <a:tc>
                  <a:txBody>
                    <a:bodyPr/>
                    <a:lstStyle/>
                    <a:p>
                      <a:pPr marL="36195" marR="31115">
                        <a:spcAft>
                          <a:spcPts val="0"/>
                        </a:spcAft>
                      </a:pPr>
                      <a:r>
                        <a:rPr lang="ru-RU" sz="1150" dirty="0">
                          <a:effectLst/>
                          <a:latin typeface="+mn-lt"/>
                          <a:ea typeface="Times New Roman" panose="02020603050405020304" pitchFamily="18" charset="0"/>
                          <a:cs typeface="Times New Roman" panose="02020603050405020304" pitchFamily="18" charset="0"/>
                        </a:rPr>
                        <a:t>2) опыт исполнения договора строительного подряда, предусматривающего выполнение работ по строительству, реконструкции объекта капитального строительства</a:t>
                      </a:r>
                    </a:p>
                    <a:p>
                      <a:pPr marL="36195">
                        <a:spcAft>
                          <a:spcPts val="0"/>
                        </a:spcAft>
                      </a:pPr>
                      <a:r>
                        <a:rPr lang="ru-RU" sz="1150" dirty="0">
                          <a:effectLst/>
                          <a:latin typeface="+mn-lt"/>
                          <a:ea typeface="Times New Roman" panose="02020603050405020304" pitchFamily="18" charset="0"/>
                          <a:cs typeface="Times New Roman" panose="02020603050405020304" pitchFamily="18" charset="0"/>
                        </a:rPr>
                        <a:t>(в том числе линейного объекта);</a:t>
                      </a:r>
                    </a:p>
                  </a:txBody>
                  <a:tcPr marL="0" marR="0" marT="0" marB="0">
                    <a:solidFill>
                      <a:srgbClr val="D7E0E8"/>
                    </a:solidFill>
                  </a:tcPr>
                </a:tc>
                <a:tc>
                  <a:txBody>
                    <a:bodyPr/>
                    <a:lstStyle/>
                    <a:p>
                      <a:pPr marL="0" lvl="0" indent="0">
                        <a:spcAft>
                          <a:spcPts val="0"/>
                        </a:spcAft>
                        <a:buSzPts val="1200"/>
                        <a:buFont typeface="Times New Roman" panose="02020603050405020304" pitchFamily="18" charset="0"/>
                        <a:buNone/>
                        <a:tabLst>
                          <a:tab pos="201930" algn="l"/>
                        </a:tabLst>
                      </a:pPr>
                      <a:r>
                        <a:rPr lang="ru-RU" sz="1150" b="0" spc="-15" dirty="0">
                          <a:solidFill>
                            <a:schemeClr val="tx1"/>
                          </a:solidFill>
                          <a:effectLst/>
                          <a:latin typeface="+mn-lt"/>
                          <a:ea typeface="Times New Roman" panose="02020603050405020304" pitchFamily="18" charset="0"/>
                          <a:cs typeface="Times New Roman" panose="02020603050405020304" pitchFamily="18" charset="0"/>
                        </a:rPr>
                        <a:t>1) </a:t>
                      </a:r>
                      <a:r>
                        <a:rPr lang="en-US" sz="1150" b="0" spc="-15" dirty="0">
                          <a:solidFill>
                            <a:schemeClr val="tx1"/>
                          </a:solidFill>
                          <a:effectLst/>
                          <a:latin typeface="+mn-lt"/>
                          <a:ea typeface="Times New Roman" panose="02020603050405020304" pitchFamily="18" charset="0"/>
                          <a:cs typeface="Times New Roman" panose="02020603050405020304" pitchFamily="18" charset="0"/>
                        </a:rPr>
                        <a:t>исполненный</a:t>
                      </a:r>
                      <a:r>
                        <a:rPr lang="en-US" sz="1150" b="0" spc="-40" dirty="0">
                          <a:solidFill>
                            <a:schemeClr val="tx1"/>
                          </a:solidFill>
                          <a:effectLst/>
                          <a:latin typeface="+mn-lt"/>
                          <a:ea typeface="Times New Roman" panose="02020603050405020304" pitchFamily="18" charset="0"/>
                          <a:cs typeface="Times New Roman" panose="02020603050405020304" pitchFamily="18" charset="0"/>
                        </a:rPr>
                        <a:t> </a:t>
                      </a:r>
                      <a:r>
                        <a:rPr lang="en-US" sz="1150" b="0" spc="-15" dirty="0">
                          <a:solidFill>
                            <a:schemeClr val="tx1"/>
                          </a:solidFill>
                          <a:effectLst/>
                          <a:latin typeface="+mn-lt"/>
                          <a:ea typeface="Times New Roman" panose="02020603050405020304" pitchFamily="18" charset="0"/>
                          <a:cs typeface="Times New Roman" panose="02020603050405020304" pitchFamily="18" charset="0"/>
                        </a:rPr>
                        <a:t>договор;</a:t>
                      </a:r>
                      <a:endParaRPr lang="ru-RU" sz="1150" b="0" spc="-15" dirty="0">
                        <a:solidFill>
                          <a:schemeClr val="tx1"/>
                        </a:solidFill>
                        <a:effectLst/>
                        <a:latin typeface="+mn-lt"/>
                        <a:ea typeface="Times New Roman" panose="02020603050405020304" pitchFamily="18" charset="0"/>
                        <a:cs typeface="Times New Roman" panose="02020603050405020304" pitchFamily="18" charset="0"/>
                      </a:endParaRPr>
                    </a:p>
                    <a:p>
                      <a:pPr marL="0" marR="57785" lvl="0" indent="0">
                        <a:spcAft>
                          <a:spcPts val="0"/>
                        </a:spcAft>
                        <a:buSzPts val="1200"/>
                        <a:buFont typeface="Times New Roman" panose="02020603050405020304" pitchFamily="18" charset="0"/>
                        <a:buNone/>
                        <a:tabLst>
                          <a:tab pos="201930" algn="l"/>
                        </a:tabLst>
                      </a:pPr>
                      <a:r>
                        <a:rPr lang="ru-RU" sz="1150" b="0" spc="-15" dirty="0">
                          <a:solidFill>
                            <a:schemeClr val="tx1"/>
                          </a:solidFill>
                          <a:effectLst/>
                          <a:latin typeface="+mn-lt"/>
                          <a:ea typeface="Times New Roman" panose="02020603050405020304" pitchFamily="18" charset="0"/>
                          <a:cs typeface="Times New Roman" panose="02020603050405020304" pitchFamily="18" charset="0"/>
                        </a:rPr>
                        <a:t>2) акт приемки объекта капитального строительства*, а также акт выполненных работ, подтверждающий цену выполненных работ, если акт приемки объекта капитального</a:t>
                      </a:r>
                      <a:r>
                        <a:rPr lang="ru-RU" sz="1150" b="0" spc="-125" dirty="0">
                          <a:solidFill>
                            <a:schemeClr val="tx1"/>
                          </a:solidFill>
                          <a:effectLst/>
                          <a:latin typeface="+mn-lt"/>
                          <a:ea typeface="Times New Roman" panose="02020603050405020304" pitchFamily="18" charset="0"/>
                          <a:cs typeface="Times New Roman" panose="02020603050405020304" pitchFamily="18" charset="0"/>
                        </a:rPr>
                        <a:t> </a:t>
                      </a:r>
                      <a:r>
                        <a:rPr lang="ru-RU" sz="1150" b="0" spc="-15" dirty="0">
                          <a:solidFill>
                            <a:schemeClr val="tx1"/>
                          </a:solidFill>
                          <a:effectLst/>
                          <a:latin typeface="+mn-lt"/>
                          <a:ea typeface="Times New Roman" panose="02020603050405020304" pitchFamily="18" charset="0"/>
                          <a:cs typeface="Times New Roman" panose="02020603050405020304" pitchFamily="18" charset="0"/>
                        </a:rPr>
                        <a:t>строительства не содержит цену выполненных</a:t>
                      </a:r>
                      <a:r>
                        <a:rPr lang="ru-RU" sz="1150" b="0" spc="-50" dirty="0">
                          <a:solidFill>
                            <a:schemeClr val="tx1"/>
                          </a:solidFill>
                          <a:effectLst/>
                          <a:latin typeface="+mn-lt"/>
                          <a:ea typeface="Times New Roman" panose="02020603050405020304" pitchFamily="18" charset="0"/>
                          <a:cs typeface="Times New Roman" panose="02020603050405020304" pitchFamily="18" charset="0"/>
                        </a:rPr>
                        <a:t> </a:t>
                      </a:r>
                      <a:r>
                        <a:rPr lang="ru-RU" sz="1150" b="0" spc="-15" dirty="0">
                          <a:solidFill>
                            <a:schemeClr val="tx1"/>
                          </a:solidFill>
                          <a:effectLst/>
                          <a:latin typeface="+mn-lt"/>
                          <a:ea typeface="Times New Roman" panose="02020603050405020304" pitchFamily="18" charset="0"/>
                          <a:cs typeface="Times New Roman" panose="02020603050405020304" pitchFamily="18" charset="0"/>
                        </a:rPr>
                        <a:t>работ;</a:t>
                      </a:r>
                    </a:p>
                    <a:p>
                      <a:pPr marL="36195" marR="276860">
                        <a:spcAft>
                          <a:spcPts val="0"/>
                        </a:spcAft>
                      </a:pPr>
                      <a:r>
                        <a:rPr lang="ru-RU" sz="1150" b="0" dirty="0">
                          <a:solidFill>
                            <a:schemeClr val="tx1"/>
                          </a:solidFill>
                          <a:effectLst/>
                          <a:latin typeface="+mn-lt"/>
                          <a:ea typeface="Times New Roman" panose="02020603050405020304" pitchFamily="18" charset="0"/>
                          <a:cs typeface="Times New Roman" panose="02020603050405020304" pitchFamily="18" charset="0"/>
                        </a:rPr>
                        <a:t>3) разрешение на ввод объекта капитального строительства в эксплуатацию (за исключением случаев, при которых такое разрешение не</a:t>
                      </a:r>
                    </a:p>
                    <a:p>
                      <a:pPr marL="36195" marR="211455">
                        <a:spcAft>
                          <a:spcPts val="0"/>
                        </a:spcAft>
                      </a:pPr>
                      <a:r>
                        <a:rPr lang="ru-RU" sz="1150" b="0" dirty="0">
                          <a:solidFill>
                            <a:schemeClr val="tx1"/>
                          </a:solidFill>
                          <a:effectLst/>
                          <a:latin typeface="+mn-lt"/>
                          <a:ea typeface="Times New Roman" panose="02020603050405020304" pitchFamily="18" charset="0"/>
                          <a:cs typeface="Times New Roman" panose="02020603050405020304" pitchFamily="18" charset="0"/>
                        </a:rPr>
                        <a:t>выдается в соответствии с законодательством о градостроительной деятельности) или решение о технической готовности линейного объекта</a:t>
                      </a:r>
                    </a:p>
                    <a:p>
                      <a:pPr marL="36195">
                        <a:spcAft>
                          <a:spcPts val="0"/>
                        </a:spcAft>
                      </a:pPr>
                      <a:r>
                        <a:rPr lang="ru-RU" sz="1150" b="0" dirty="0">
                          <a:solidFill>
                            <a:schemeClr val="tx1"/>
                          </a:solidFill>
                          <a:effectLst/>
                          <a:latin typeface="+mn-lt"/>
                          <a:ea typeface="Times New Roman" panose="02020603050405020304" pitchFamily="18" charset="0"/>
                          <a:cs typeface="Times New Roman" panose="02020603050405020304" pitchFamily="18" charset="0"/>
                        </a:rPr>
                        <a:t>инфраструктуры к временной эксплуатации.</a:t>
                      </a:r>
                    </a:p>
                    <a:p>
                      <a:pPr marL="36195">
                        <a:spcAft>
                          <a:spcPts val="0"/>
                        </a:spcAft>
                      </a:pPr>
                      <a:r>
                        <a:rPr lang="ru-RU" sz="1150" b="0" dirty="0">
                          <a:solidFill>
                            <a:srgbClr val="C00000"/>
                          </a:solidFill>
                          <a:effectLst/>
                          <a:latin typeface="+mn-lt"/>
                          <a:ea typeface="Times New Roman" panose="02020603050405020304" pitchFamily="18" charset="0"/>
                          <a:cs typeface="Times New Roman" panose="02020603050405020304" pitchFamily="18" charset="0"/>
                        </a:rPr>
                        <a:t>*Акт приемки законченного строительством объекта по типовым межотраслевым формам № КС-11, № КС-14 и акт приемки объекта капитального строительства по формам, предусмотренным сводом правил, содержащим порядок приемки в эксплуатацию законченных строительством и реконструированных объектов</a:t>
                      </a:r>
                    </a:p>
                    <a:p>
                      <a:pPr marL="36195">
                        <a:spcAft>
                          <a:spcPts val="0"/>
                        </a:spcAft>
                      </a:pPr>
                      <a:r>
                        <a:rPr lang="ru-RU" sz="1150" b="0" dirty="0">
                          <a:solidFill>
                            <a:srgbClr val="C00000"/>
                          </a:solidFill>
                          <a:effectLst/>
                          <a:latin typeface="+mn-lt"/>
                          <a:ea typeface="Times New Roman" panose="02020603050405020304" pitchFamily="18" charset="0"/>
                          <a:cs typeface="Times New Roman" panose="02020603050405020304" pitchFamily="18" charset="0"/>
                        </a:rPr>
                        <a:t>капитального строительства производственного и непроизводственного назначения, без приложений</a:t>
                      </a:r>
                    </a:p>
                  </a:txBody>
                  <a:tcPr marL="0" marR="0" marT="0" marB="0">
                    <a:solidFill>
                      <a:srgbClr val="D7E0E8"/>
                    </a:solidFill>
                  </a:tcPr>
                </a:tc>
                <a:extLst>
                  <a:ext uri="{0D108BD9-81ED-4DB2-BD59-A6C34878D82A}">
                    <a16:rowId xmlns:a16="http://schemas.microsoft.com/office/drawing/2014/main" val="2835153223"/>
                  </a:ext>
                </a:extLst>
              </a:tr>
              <a:tr h="1418697">
                <a:tc vMerge="1">
                  <a:txBody>
                    <a:bodyPr/>
                    <a:lstStyle/>
                    <a:p>
                      <a:endParaRPr lang="ru-RU"/>
                    </a:p>
                  </a:txBody>
                  <a:tcPr/>
                </a:tc>
                <a:tc vMerge="1">
                  <a:txBody>
                    <a:bodyPr/>
                    <a:lstStyle/>
                    <a:p>
                      <a:endParaRPr lang="ru-RU"/>
                    </a:p>
                  </a:txBody>
                  <a:tcPr/>
                </a:tc>
                <a:tc>
                  <a:txBody>
                    <a:bodyPr/>
                    <a:lstStyle/>
                    <a:p>
                      <a:pPr marL="36195" marR="560705">
                        <a:spcAft>
                          <a:spcPts val="0"/>
                        </a:spcAft>
                      </a:pPr>
                      <a:r>
                        <a:rPr lang="ru-RU" sz="1150" b="0" dirty="0">
                          <a:solidFill>
                            <a:schemeClr val="tx1"/>
                          </a:solidFill>
                          <a:effectLst/>
                          <a:latin typeface="+mn-lt"/>
                          <a:ea typeface="Times New Roman" panose="02020603050405020304" pitchFamily="18" charset="0"/>
                          <a:cs typeface="Times New Roman" panose="02020603050405020304" pitchFamily="18" charset="0"/>
                        </a:rPr>
                        <a:t>3) опыт выполнения участником закупки, являющимся застройщиком, работ по строительству, реконструкции объекта капитального строительства</a:t>
                      </a:r>
                    </a:p>
                    <a:p>
                      <a:pPr marL="36195">
                        <a:spcAft>
                          <a:spcPts val="0"/>
                        </a:spcAft>
                      </a:pPr>
                      <a:r>
                        <a:rPr lang="ru-RU" sz="1150" b="0" dirty="0">
                          <a:solidFill>
                            <a:schemeClr val="tx1"/>
                          </a:solidFill>
                          <a:effectLst/>
                          <a:latin typeface="+mn-lt"/>
                          <a:ea typeface="Times New Roman" panose="02020603050405020304" pitchFamily="18" charset="0"/>
                          <a:cs typeface="Times New Roman" panose="02020603050405020304" pitchFamily="18" charset="0"/>
                        </a:rPr>
                        <a:t>(в том числе линейного объекта)</a:t>
                      </a:r>
                    </a:p>
                  </a:txBody>
                  <a:tcPr marL="0" marR="0" marT="0" marB="0">
                    <a:solidFill>
                      <a:srgbClr val="D7E0E8"/>
                    </a:solidFill>
                  </a:tcPr>
                </a:tc>
                <a:tc>
                  <a:txBody>
                    <a:bodyPr/>
                    <a:lstStyle/>
                    <a:p>
                      <a:pPr marL="36195" marR="341630">
                        <a:spcAft>
                          <a:spcPts val="0"/>
                        </a:spcAft>
                      </a:pPr>
                      <a:r>
                        <a:rPr lang="ru-RU" sz="1150" b="0" dirty="0">
                          <a:solidFill>
                            <a:schemeClr val="tx1"/>
                          </a:solidFill>
                          <a:effectLst/>
                          <a:latin typeface="+mn-lt"/>
                          <a:ea typeface="Times New Roman" panose="02020603050405020304" pitchFamily="18" charset="0"/>
                          <a:cs typeface="Times New Roman" panose="02020603050405020304" pitchFamily="18" charset="0"/>
                        </a:rPr>
                        <a:t>1) раздел 11 «Смета на строительство объектов капитального строительства» проектной документации*;</a:t>
                      </a:r>
                    </a:p>
                    <a:p>
                      <a:pPr marL="36195" marR="426720">
                        <a:spcAft>
                          <a:spcPts val="0"/>
                        </a:spcAft>
                      </a:pPr>
                      <a:r>
                        <a:rPr lang="ru-RU" sz="1150" b="0" dirty="0">
                          <a:solidFill>
                            <a:schemeClr val="tx1"/>
                          </a:solidFill>
                          <a:effectLst/>
                          <a:latin typeface="+mn-lt"/>
                          <a:ea typeface="Times New Roman" panose="02020603050405020304" pitchFamily="18" charset="0"/>
                          <a:cs typeface="Times New Roman" panose="02020603050405020304" pitchFamily="18" charset="0"/>
                        </a:rPr>
                        <a:t>2) разрешение на ввод объекта капитального строительства в эксплуатацию или решение о технической готовности линейного объекта инфраструктуры к временной эксплуатации.</a:t>
                      </a:r>
                    </a:p>
                    <a:p>
                      <a:pPr marL="36195" marR="426720">
                        <a:spcAft>
                          <a:spcPts val="0"/>
                        </a:spcAft>
                      </a:pPr>
                      <a:r>
                        <a:rPr lang="ru-RU" sz="1150" b="0" dirty="0">
                          <a:solidFill>
                            <a:srgbClr val="C00000"/>
                          </a:solidFill>
                          <a:effectLst/>
                          <a:latin typeface="+mn-lt"/>
                          <a:ea typeface="Times New Roman" panose="02020603050405020304" pitchFamily="18" charset="0"/>
                          <a:cs typeface="Times New Roman" panose="02020603050405020304" pitchFamily="18" charset="0"/>
                        </a:rPr>
                        <a:t>* В соответствии с пунктом 28 ПП №87: Раздел 11 «Смета на строительство объектов капитального строительства» должен содержать текстовую часть в составе пояснительной записки к сметной документации и сметную документацию</a:t>
                      </a:r>
                    </a:p>
                  </a:txBody>
                  <a:tcPr marL="0" marR="0" marT="0" marB="0">
                    <a:solidFill>
                      <a:srgbClr val="D7E0E8"/>
                    </a:solidFill>
                  </a:tcPr>
                </a:tc>
                <a:extLst>
                  <a:ext uri="{0D108BD9-81ED-4DB2-BD59-A6C34878D82A}">
                    <a16:rowId xmlns:a16="http://schemas.microsoft.com/office/drawing/2014/main" val="3633852285"/>
                  </a:ext>
                </a:extLst>
              </a:tr>
              <a:tr h="417227">
                <a:tc vMerge="1">
                  <a:txBody>
                    <a:bodyPr/>
                    <a:lstStyle/>
                    <a:p>
                      <a:endParaRPr lang="ru-RU"/>
                    </a:p>
                  </a:txBody>
                  <a:tcPr/>
                </a:tc>
                <a:tc vMerge="1">
                  <a:txBody>
                    <a:bodyPr/>
                    <a:lstStyle/>
                    <a:p>
                      <a:endParaRPr lang="ru-RU"/>
                    </a:p>
                  </a:txBody>
                  <a:tcPr/>
                </a:tc>
                <a:tc gridSpan="2">
                  <a:txBody>
                    <a:bodyPr/>
                    <a:lstStyle/>
                    <a:p>
                      <a:pPr marL="36195">
                        <a:spcAft>
                          <a:spcPts val="0"/>
                        </a:spcAft>
                      </a:pPr>
                      <a:r>
                        <a:rPr lang="ru-RU" sz="1150" b="0" dirty="0">
                          <a:solidFill>
                            <a:schemeClr val="tx1"/>
                          </a:solidFill>
                          <a:effectLst/>
                          <a:latin typeface="+mn-lt"/>
                          <a:ea typeface="Times New Roman" panose="02020603050405020304" pitchFamily="18" charset="0"/>
                          <a:cs typeface="Times New Roman" panose="02020603050405020304" pitchFamily="18" charset="0"/>
                        </a:rPr>
                        <a:t>Цена выполненных работ по договорам, предусмотренных пунктами 1 или 2 настоящей графы настоящей позиции, цена выполненных работ, предусмотренных пунктом 3 настоящей графы настоящей позиции, должна составлять не менее 20% НМЦК</a:t>
                      </a:r>
                    </a:p>
                  </a:txBody>
                  <a:tcPr marL="0" marR="0" marT="0" marB="0">
                    <a:solidFill>
                      <a:srgbClr val="D7E0E8"/>
                    </a:solidFill>
                  </a:tcPr>
                </a:tc>
                <a:tc hMerge="1">
                  <a:txBody>
                    <a:bodyPr/>
                    <a:lstStyle/>
                    <a:p>
                      <a:pPr marL="36195">
                        <a:spcAft>
                          <a:spcPts val="0"/>
                        </a:spcAft>
                      </a:pP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5">
                        <a:lumMod val="60000"/>
                        <a:lumOff val="40000"/>
                      </a:schemeClr>
                    </a:solidFill>
                  </a:tcPr>
                </a:tc>
                <a:extLst>
                  <a:ext uri="{0D108BD9-81ED-4DB2-BD59-A6C34878D82A}">
                    <a16:rowId xmlns:a16="http://schemas.microsoft.com/office/drawing/2014/main" val="3475072641"/>
                  </a:ext>
                </a:extLst>
              </a:tr>
            </a:tbl>
          </a:graphicData>
        </a:graphic>
      </p:graphicFrame>
      <p:pic>
        <p:nvPicPr>
          <p:cNvPr id="6" name="Рисунок 5">
            <a:extLst>
              <a:ext uri="{FF2B5EF4-FFF2-40B4-BE49-F238E27FC236}">
                <a16:creationId xmlns:a16="http://schemas.microsoft.com/office/drawing/2014/main" id="{5BCE3359-397A-4844-8D30-33EE4B305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2421" y="448232"/>
            <a:ext cx="1822136" cy="234325"/>
          </a:xfrm>
          <a:prstGeom prst="rect">
            <a:avLst/>
          </a:prstGeom>
        </p:spPr>
      </p:pic>
    </p:spTree>
    <p:extLst>
      <p:ext uri="{BB962C8B-B14F-4D97-AF65-F5344CB8AC3E}">
        <p14:creationId xmlns:p14="http://schemas.microsoft.com/office/powerpoint/2010/main" val="178017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599" y="76943"/>
            <a:ext cx="11430859" cy="830997"/>
          </a:xfrm>
          <a:prstGeom prst="rect">
            <a:avLst/>
          </a:prstGeom>
          <a:noFill/>
        </p:spPr>
        <p:txBody>
          <a:bodyPr wrap="square" rtlCol="0">
            <a:spAutoFit/>
          </a:bodyPr>
          <a:lstStyle/>
          <a:p>
            <a:r>
              <a:rPr lang="ru-RU" sz="2400" b="1" dirty="0"/>
              <a:t>Дополнительные требования </a:t>
            </a:r>
          </a:p>
          <a:p>
            <a:r>
              <a:rPr lang="ru-RU" sz="2400" b="1" dirty="0"/>
              <a:t>в сфере градостроительной деятельности</a:t>
            </a:r>
          </a:p>
        </p:txBody>
      </p:sp>
      <p:graphicFrame>
        <p:nvGraphicFramePr>
          <p:cNvPr id="4" name="Таблица 3"/>
          <p:cNvGraphicFramePr>
            <a:graphicFrameLocks noGrp="1"/>
          </p:cNvGraphicFramePr>
          <p:nvPr>
            <p:extLst>
              <p:ext uri="{D42A27DB-BD31-4B8C-83A1-F6EECF244321}">
                <p14:modId xmlns:p14="http://schemas.microsoft.com/office/powerpoint/2010/main" val="2247710510"/>
              </p:ext>
            </p:extLst>
          </p:nvPr>
        </p:nvGraphicFramePr>
        <p:xfrm>
          <a:off x="106679" y="876394"/>
          <a:ext cx="11963401" cy="5882203"/>
        </p:xfrm>
        <a:graphic>
          <a:graphicData uri="http://schemas.openxmlformats.org/drawingml/2006/table">
            <a:tbl>
              <a:tblPr firstRow="1" firstCol="1" lastRow="1" lastCol="1" bandRow="1" bandCol="1">
                <a:tableStyleId>{5C22544A-7EE6-4342-B048-85BDC9FD1C3A}</a:tableStyleId>
              </a:tblPr>
              <a:tblGrid>
                <a:gridCol w="397706">
                  <a:extLst>
                    <a:ext uri="{9D8B030D-6E8A-4147-A177-3AD203B41FA5}">
                      <a16:colId xmlns:a16="http://schemas.microsoft.com/office/drawing/2014/main" val="3355111729"/>
                    </a:ext>
                  </a:extLst>
                </a:gridCol>
                <a:gridCol w="1422873">
                  <a:extLst>
                    <a:ext uri="{9D8B030D-6E8A-4147-A177-3AD203B41FA5}">
                      <a16:colId xmlns:a16="http://schemas.microsoft.com/office/drawing/2014/main" val="1188718038"/>
                    </a:ext>
                  </a:extLst>
                </a:gridCol>
                <a:gridCol w="3907485">
                  <a:extLst>
                    <a:ext uri="{9D8B030D-6E8A-4147-A177-3AD203B41FA5}">
                      <a16:colId xmlns:a16="http://schemas.microsoft.com/office/drawing/2014/main" val="2513958755"/>
                    </a:ext>
                  </a:extLst>
                </a:gridCol>
                <a:gridCol w="6235337">
                  <a:extLst>
                    <a:ext uri="{9D8B030D-6E8A-4147-A177-3AD203B41FA5}">
                      <a16:colId xmlns:a16="http://schemas.microsoft.com/office/drawing/2014/main" val="1550733709"/>
                    </a:ext>
                  </a:extLst>
                </a:gridCol>
              </a:tblGrid>
              <a:tr h="379059">
                <a:tc rowSpan="5">
                  <a:txBody>
                    <a:bodyPr/>
                    <a:lstStyle/>
                    <a:p>
                      <a:pPr marL="116840">
                        <a:spcAft>
                          <a:spcPts val="0"/>
                        </a:spcAft>
                      </a:pPr>
                      <a:r>
                        <a:rPr lang="ru-RU" sz="1200" b="0" dirty="0">
                          <a:solidFill>
                            <a:schemeClr val="tx1"/>
                          </a:solidFill>
                          <a:effectLst/>
                          <a:latin typeface="+mn-lt"/>
                          <a:ea typeface="Times New Roman" panose="02020603050405020304" pitchFamily="18" charset="0"/>
                          <a:cs typeface="Times New Roman" panose="02020603050405020304" pitchFamily="18" charset="0"/>
                        </a:rPr>
                        <a:t>10</a:t>
                      </a:r>
                      <a:r>
                        <a:rPr lang="en-US" sz="1200" b="0" dirty="0">
                          <a:solidFill>
                            <a:schemeClr val="tx1"/>
                          </a:solidFill>
                          <a:effectLst/>
                          <a:latin typeface="+mn-lt"/>
                          <a:ea typeface="Times New Roman" panose="02020603050405020304" pitchFamily="18" charset="0"/>
                          <a:cs typeface="Times New Roman" panose="02020603050405020304" pitchFamily="18" charset="0"/>
                        </a:rPr>
                        <a:t>.</a:t>
                      </a:r>
                      <a:endParaRPr lang="ru-RU"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solidFill>
                      <a:srgbClr val="D7E0E8"/>
                    </a:solidFill>
                  </a:tcPr>
                </a:tc>
                <a:tc rowSpan="5">
                  <a:txBody>
                    <a:bodyPr/>
                    <a:lstStyle/>
                    <a:p>
                      <a:pPr marL="36195">
                        <a:spcAft>
                          <a:spcPts val="0"/>
                        </a:spcAft>
                      </a:pPr>
                      <a:r>
                        <a:rPr lang="ru-RU" sz="1200" b="1" dirty="0">
                          <a:solidFill>
                            <a:schemeClr val="tx1"/>
                          </a:solidFill>
                          <a:effectLst/>
                          <a:latin typeface="+mn-lt"/>
                          <a:ea typeface="Times New Roman" panose="02020603050405020304" pitchFamily="18" charset="0"/>
                          <a:cs typeface="Times New Roman" panose="02020603050405020304" pitchFamily="18" charset="0"/>
                        </a:rPr>
                        <a:t>Работы по капитальному ремонту объекта капитального строительства (за исключением линейного объекта)</a:t>
                      </a:r>
                    </a:p>
                    <a:p>
                      <a:pPr marL="36195">
                        <a:spcAft>
                          <a:spcPts val="0"/>
                        </a:spcAft>
                      </a:pPr>
                      <a:endParaRPr lang="ru-RU" sz="1200" b="1" dirty="0">
                        <a:solidFill>
                          <a:schemeClr val="tx1"/>
                        </a:solidFill>
                        <a:effectLst/>
                        <a:latin typeface="+mn-lt"/>
                        <a:ea typeface="Times New Roman" panose="02020603050405020304" pitchFamily="18" charset="0"/>
                        <a:cs typeface="Times New Roman" panose="02020603050405020304" pitchFamily="18" charset="0"/>
                      </a:endParaRPr>
                    </a:p>
                    <a:p>
                      <a:pPr marL="36195">
                        <a:spcAft>
                          <a:spcPts val="0"/>
                        </a:spcAft>
                      </a:pPr>
                      <a:r>
                        <a:rPr lang="ru-RU" sz="1200" b="1" dirty="0">
                          <a:solidFill>
                            <a:srgbClr val="C00000"/>
                          </a:solidFill>
                          <a:effectLst/>
                          <a:latin typeface="+mn-lt"/>
                          <a:ea typeface="Times New Roman" panose="02020603050405020304" pitchFamily="18" charset="0"/>
                          <a:cs typeface="Times New Roman" panose="02020603050405020304" pitchFamily="18" charset="0"/>
                        </a:rPr>
                        <a:t>НМЦК свыше 10 млн руб. для</a:t>
                      </a:r>
                    </a:p>
                    <a:p>
                      <a:pPr marL="36195">
                        <a:spcAft>
                          <a:spcPts val="0"/>
                        </a:spcAft>
                      </a:pPr>
                      <a:r>
                        <a:rPr lang="ru-RU" sz="1200" b="1" dirty="0">
                          <a:solidFill>
                            <a:srgbClr val="C00000"/>
                          </a:solidFill>
                          <a:effectLst/>
                          <a:latin typeface="+mn-lt"/>
                          <a:ea typeface="Times New Roman" panose="02020603050405020304" pitchFamily="18" charset="0"/>
                          <a:cs typeface="Times New Roman" panose="02020603050405020304" pitchFamily="18" charset="0"/>
                        </a:rPr>
                        <a:t>федеральных </a:t>
                      </a:r>
                    </a:p>
                    <a:p>
                      <a:pPr marL="36195">
                        <a:spcAft>
                          <a:spcPts val="0"/>
                        </a:spcAft>
                      </a:pPr>
                      <a:r>
                        <a:rPr lang="ru-RU" sz="1200" b="1" dirty="0">
                          <a:solidFill>
                            <a:srgbClr val="C00000"/>
                          </a:solidFill>
                          <a:effectLst/>
                          <a:latin typeface="+mn-lt"/>
                          <a:ea typeface="Times New Roman" panose="02020603050405020304" pitchFamily="18" charset="0"/>
                          <a:cs typeface="Times New Roman" panose="02020603050405020304" pitchFamily="18" charset="0"/>
                        </a:rPr>
                        <a:t>нужд</a:t>
                      </a:r>
                    </a:p>
                    <a:p>
                      <a:pPr marL="36195">
                        <a:spcAft>
                          <a:spcPts val="0"/>
                        </a:spcAft>
                      </a:pPr>
                      <a:endParaRPr lang="ru-RU" sz="1200" b="1" dirty="0">
                        <a:solidFill>
                          <a:srgbClr val="C00000"/>
                        </a:solidFill>
                        <a:effectLst/>
                        <a:latin typeface="+mn-lt"/>
                        <a:ea typeface="Times New Roman" panose="02020603050405020304" pitchFamily="18" charset="0"/>
                        <a:cs typeface="Times New Roman" panose="02020603050405020304" pitchFamily="18" charset="0"/>
                      </a:endParaRPr>
                    </a:p>
                    <a:p>
                      <a:pPr marL="36195">
                        <a:spcAft>
                          <a:spcPts val="0"/>
                        </a:spcAft>
                      </a:pPr>
                      <a:r>
                        <a:rPr lang="ru-RU" sz="1200" b="1" dirty="0">
                          <a:solidFill>
                            <a:srgbClr val="C00000"/>
                          </a:solidFill>
                          <a:effectLst/>
                          <a:latin typeface="+mn-lt"/>
                          <a:ea typeface="Times New Roman" panose="02020603050405020304" pitchFamily="18" charset="0"/>
                          <a:cs typeface="Times New Roman" panose="02020603050405020304" pitchFamily="18" charset="0"/>
                        </a:rPr>
                        <a:t>НМЦК свыше 5 млн руб. для обеспечения нужд</a:t>
                      </a:r>
                    </a:p>
                    <a:p>
                      <a:pPr marL="36195">
                        <a:spcAft>
                          <a:spcPts val="0"/>
                        </a:spcAft>
                      </a:pPr>
                      <a:r>
                        <a:rPr lang="ru-RU" sz="1200" b="1" dirty="0">
                          <a:solidFill>
                            <a:srgbClr val="C00000"/>
                          </a:solidFill>
                          <a:effectLst/>
                          <a:latin typeface="+mn-lt"/>
                          <a:ea typeface="Times New Roman" panose="02020603050405020304" pitchFamily="18" charset="0"/>
                          <a:cs typeface="Times New Roman" panose="02020603050405020304" pitchFamily="18" charset="0"/>
                        </a:rPr>
                        <a:t>субъектов Российской Федерации, муниципальных нужд</a:t>
                      </a:r>
                    </a:p>
                  </a:txBody>
                  <a:tcPr marL="0" marR="0" marT="0" marB="0">
                    <a:solidFill>
                      <a:srgbClr val="D7E0E8"/>
                    </a:solidFill>
                  </a:tcPr>
                </a:tc>
                <a:tc>
                  <a:txBody>
                    <a:bodyPr/>
                    <a:lstStyle/>
                    <a:p>
                      <a:pPr marL="36195">
                        <a:spcAft>
                          <a:spcPts val="0"/>
                        </a:spcAft>
                      </a:pPr>
                      <a:r>
                        <a:rPr lang="ru-RU" sz="1200" b="0" dirty="0">
                          <a:solidFill>
                            <a:schemeClr val="tx1"/>
                          </a:solidFill>
                          <a:effectLst/>
                          <a:latin typeface="+mn-lt"/>
                          <a:ea typeface="Times New Roman" panose="02020603050405020304" pitchFamily="18" charset="0"/>
                          <a:cs typeface="Times New Roman" panose="02020603050405020304" pitchFamily="18" charset="0"/>
                        </a:rPr>
                        <a:t>Наличие у участника закупки следующего опыта </a:t>
                      </a:r>
                      <a:r>
                        <a:rPr lang="en-US" sz="1200" b="0" dirty="0">
                          <a:solidFill>
                            <a:schemeClr val="tx1"/>
                          </a:solidFill>
                          <a:effectLst/>
                          <a:latin typeface="+mn-lt"/>
                          <a:ea typeface="Times New Roman" panose="02020603050405020304" pitchFamily="18" charset="0"/>
                          <a:cs typeface="Times New Roman" panose="02020603050405020304" pitchFamily="18" charset="0"/>
                        </a:rPr>
                        <a:t>выполнения работ:</a:t>
                      </a:r>
                      <a:endParaRPr lang="ru-RU"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solidFill>
                      <a:srgbClr val="D7E0E8"/>
                    </a:solidFill>
                  </a:tcPr>
                </a:tc>
                <a:tc>
                  <a:txBody>
                    <a:bodyPr/>
                    <a:lstStyle/>
                    <a:p>
                      <a:pPr marL="36195">
                        <a:spcAft>
                          <a:spcPts val="0"/>
                        </a:spcAft>
                      </a:pPr>
                      <a:r>
                        <a:rPr lang="ru-RU" sz="1200" b="0" dirty="0">
                          <a:solidFill>
                            <a:schemeClr val="tx1"/>
                          </a:solidFill>
                          <a:effectLst/>
                          <a:latin typeface="+mn-lt"/>
                          <a:ea typeface="Times New Roman" panose="02020603050405020304" pitchFamily="18" charset="0"/>
                          <a:cs typeface="Times New Roman" panose="02020603050405020304" pitchFamily="18" charset="0"/>
                        </a:rPr>
                        <a:t> Документы</a:t>
                      </a:r>
                    </a:p>
                  </a:txBody>
                  <a:tcPr marL="0" marR="0" marT="0" marB="0">
                    <a:solidFill>
                      <a:srgbClr val="D7E0E8"/>
                    </a:solidFill>
                  </a:tcPr>
                </a:tc>
                <a:extLst>
                  <a:ext uri="{0D108BD9-81ED-4DB2-BD59-A6C34878D82A}">
                    <a16:rowId xmlns:a16="http://schemas.microsoft.com/office/drawing/2014/main" val="3284436895"/>
                  </a:ext>
                </a:extLst>
              </a:tr>
              <a:tr h="1137176">
                <a:tc vMerge="1">
                  <a:txBody>
                    <a:bodyPr/>
                    <a:lstStyle/>
                    <a:p>
                      <a:endParaRPr lang="ru-RU"/>
                    </a:p>
                  </a:txBody>
                  <a:tcPr/>
                </a:tc>
                <a:tc vMerge="1">
                  <a:txBody>
                    <a:bodyPr/>
                    <a:lstStyle/>
                    <a:p>
                      <a:endParaRPr lang="ru-RU"/>
                    </a:p>
                  </a:txBody>
                  <a:tcPr/>
                </a:tc>
                <a:tc>
                  <a:txBody>
                    <a:bodyPr/>
                    <a:lstStyle/>
                    <a:p>
                      <a:pPr marL="36195" marR="315595">
                        <a:spcAft>
                          <a:spcPts val="0"/>
                        </a:spcAft>
                      </a:pPr>
                      <a:r>
                        <a:rPr lang="ru-RU" sz="1200" b="0" dirty="0">
                          <a:solidFill>
                            <a:schemeClr val="tx1"/>
                          </a:solidFill>
                          <a:effectLst/>
                          <a:latin typeface="+mn-lt"/>
                          <a:ea typeface="Times New Roman" panose="02020603050405020304" pitchFamily="18" charset="0"/>
                          <a:cs typeface="Times New Roman" panose="02020603050405020304" pitchFamily="18" charset="0"/>
                        </a:rPr>
                        <a:t>1) опыт исполнения договора, предусматривающего выполнение работ по капитальному ремонту объекта капитального строительства</a:t>
                      </a:r>
                    </a:p>
                    <a:p>
                      <a:pPr marL="36195">
                        <a:spcAft>
                          <a:spcPts val="0"/>
                        </a:spcAft>
                      </a:pPr>
                      <a:r>
                        <a:rPr lang="ru-RU" sz="1200" b="0" dirty="0">
                          <a:solidFill>
                            <a:schemeClr val="tx1"/>
                          </a:solidFill>
                          <a:effectLst/>
                          <a:latin typeface="+mn-lt"/>
                          <a:ea typeface="Times New Roman" panose="02020603050405020304" pitchFamily="18" charset="0"/>
                          <a:cs typeface="Times New Roman" panose="02020603050405020304" pitchFamily="18" charset="0"/>
                        </a:rPr>
                        <a:t>(за исключением линейного объекта);</a:t>
                      </a:r>
                    </a:p>
                    <a:p>
                      <a:pPr marL="36195">
                        <a:spcAft>
                          <a:spcPts val="0"/>
                        </a:spcAft>
                      </a:pPr>
                      <a:r>
                        <a:rPr lang="ru-RU" sz="1200" b="0" dirty="0">
                          <a:solidFill>
                            <a:srgbClr val="C00000"/>
                          </a:solidFill>
                          <a:effectLst/>
                          <a:latin typeface="+mn-lt"/>
                          <a:ea typeface="Times New Roman" panose="02020603050405020304" pitchFamily="18" charset="0"/>
                          <a:cs typeface="Times New Roman" panose="02020603050405020304" pitchFamily="18" charset="0"/>
                        </a:rPr>
                        <a:t>Такой договор может быть только по 44-ФЗ или 223-ФЗ</a:t>
                      </a:r>
                    </a:p>
                  </a:txBody>
                  <a:tcPr marL="0" marR="0" marT="0" marB="0">
                    <a:solidFill>
                      <a:srgbClr val="D7E0E8"/>
                    </a:solidFill>
                  </a:tcPr>
                </a:tc>
                <a:tc>
                  <a:txBody>
                    <a:bodyPr/>
                    <a:lstStyle/>
                    <a:p>
                      <a:pPr marL="342900" lvl="0" indent="-342900">
                        <a:spcAft>
                          <a:spcPts val="0"/>
                        </a:spcAft>
                        <a:buSzPts val="1200"/>
                        <a:buFont typeface="Times New Roman" panose="02020603050405020304" pitchFamily="18" charset="0"/>
                        <a:buAutoNum type="arabicParenR"/>
                        <a:tabLst>
                          <a:tab pos="201930" algn="l"/>
                        </a:tabLst>
                      </a:pPr>
                      <a:r>
                        <a:rPr lang="en-US" sz="1200" b="0" spc="-15" dirty="0">
                          <a:solidFill>
                            <a:schemeClr val="tx1"/>
                          </a:solidFill>
                          <a:effectLst/>
                          <a:latin typeface="+mn-lt"/>
                          <a:ea typeface="Times New Roman" panose="02020603050405020304" pitchFamily="18" charset="0"/>
                          <a:cs typeface="Times New Roman" panose="02020603050405020304" pitchFamily="18" charset="0"/>
                        </a:rPr>
                        <a:t>исполненный</a:t>
                      </a:r>
                      <a:r>
                        <a:rPr lang="en-US" sz="1200" b="0" spc="-40" dirty="0">
                          <a:solidFill>
                            <a:schemeClr val="tx1"/>
                          </a:solidFill>
                          <a:effectLst/>
                          <a:latin typeface="+mn-lt"/>
                          <a:ea typeface="Times New Roman" panose="02020603050405020304" pitchFamily="18" charset="0"/>
                          <a:cs typeface="Times New Roman" panose="02020603050405020304" pitchFamily="18" charset="0"/>
                        </a:rPr>
                        <a:t> </a:t>
                      </a:r>
                      <a:r>
                        <a:rPr lang="en-US" sz="1200" b="0" spc="-15" dirty="0">
                          <a:solidFill>
                            <a:schemeClr val="tx1"/>
                          </a:solidFill>
                          <a:effectLst/>
                          <a:latin typeface="+mn-lt"/>
                          <a:ea typeface="Times New Roman" panose="02020603050405020304" pitchFamily="18" charset="0"/>
                          <a:cs typeface="Times New Roman" panose="02020603050405020304" pitchFamily="18" charset="0"/>
                        </a:rPr>
                        <a:t>договор;</a:t>
                      </a:r>
                      <a:endParaRPr lang="ru-RU" sz="1200" b="0" spc="-15" dirty="0">
                        <a:solidFill>
                          <a:schemeClr val="tx1"/>
                        </a:solidFill>
                        <a:effectLst/>
                        <a:latin typeface="+mn-lt"/>
                        <a:ea typeface="Times New Roman" panose="02020603050405020304" pitchFamily="18" charset="0"/>
                        <a:cs typeface="Times New Roman" panose="02020603050405020304" pitchFamily="18" charset="0"/>
                      </a:endParaRPr>
                    </a:p>
                    <a:p>
                      <a:pPr marL="342900" marR="119380" lvl="0" indent="-342900">
                        <a:spcAft>
                          <a:spcPts val="0"/>
                        </a:spcAft>
                        <a:buSzPts val="1200"/>
                        <a:buFont typeface="Times New Roman" panose="02020603050405020304" pitchFamily="18" charset="0"/>
                        <a:buAutoNum type="arabicParenR"/>
                        <a:tabLst>
                          <a:tab pos="201930" algn="l"/>
                        </a:tabLst>
                      </a:pPr>
                      <a:r>
                        <a:rPr lang="ru-RU" sz="1200" b="0" spc="-15" dirty="0">
                          <a:solidFill>
                            <a:schemeClr val="tx1"/>
                          </a:solidFill>
                          <a:effectLst/>
                          <a:latin typeface="+mn-lt"/>
                          <a:ea typeface="Times New Roman" panose="02020603050405020304" pitchFamily="18" charset="0"/>
                          <a:cs typeface="Times New Roman" panose="02020603050405020304" pitchFamily="18" charset="0"/>
                        </a:rPr>
                        <a:t>акт выполненных работ, подтверждающий цену выполненных</a:t>
                      </a:r>
                      <a:r>
                        <a:rPr lang="ru-RU" sz="1200" b="0" spc="-20" dirty="0">
                          <a:solidFill>
                            <a:schemeClr val="tx1"/>
                          </a:solidFill>
                          <a:effectLst/>
                          <a:latin typeface="+mn-lt"/>
                          <a:ea typeface="Times New Roman" panose="02020603050405020304" pitchFamily="18" charset="0"/>
                          <a:cs typeface="Times New Roman" panose="02020603050405020304" pitchFamily="18" charset="0"/>
                        </a:rPr>
                        <a:t> </a:t>
                      </a:r>
                      <a:r>
                        <a:rPr lang="ru-RU" sz="1200" b="0" spc="-15" dirty="0">
                          <a:solidFill>
                            <a:schemeClr val="tx1"/>
                          </a:solidFill>
                          <a:effectLst/>
                          <a:latin typeface="+mn-lt"/>
                          <a:ea typeface="Times New Roman" panose="02020603050405020304" pitchFamily="18" charset="0"/>
                          <a:cs typeface="Times New Roman" panose="02020603050405020304" pitchFamily="18" charset="0"/>
                        </a:rPr>
                        <a:t>работ</a:t>
                      </a:r>
                    </a:p>
                  </a:txBody>
                  <a:tcPr marL="0" marR="0" marT="0" marB="0">
                    <a:solidFill>
                      <a:srgbClr val="D7E0E8"/>
                    </a:solidFill>
                  </a:tcPr>
                </a:tc>
                <a:extLst>
                  <a:ext uri="{0D108BD9-81ED-4DB2-BD59-A6C34878D82A}">
                    <a16:rowId xmlns:a16="http://schemas.microsoft.com/office/drawing/2014/main" val="150014065"/>
                  </a:ext>
                </a:extLst>
              </a:tr>
              <a:tr h="2463882">
                <a:tc vMerge="1">
                  <a:txBody>
                    <a:bodyPr/>
                    <a:lstStyle/>
                    <a:p>
                      <a:endParaRPr lang="ru-RU"/>
                    </a:p>
                  </a:txBody>
                  <a:tcPr/>
                </a:tc>
                <a:tc vMerge="1">
                  <a:txBody>
                    <a:bodyPr/>
                    <a:lstStyle/>
                    <a:p>
                      <a:endParaRPr lang="ru-RU"/>
                    </a:p>
                  </a:txBody>
                  <a:tcPr/>
                </a:tc>
                <a:tc>
                  <a:txBody>
                    <a:bodyPr/>
                    <a:lstStyle/>
                    <a:p>
                      <a:pPr marL="36195" marR="31115">
                        <a:spcAft>
                          <a:spcPts val="0"/>
                        </a:spcAft>
                      </a:pPr>
                      <a:r>
                        <a:rPr lang="ru-RU" sz="1200" b="0" dirty="0">
                          <a:solidFill>
                            <a:schemeClr val="tx1"/>
                          </a:solidFill>
                          <a:effectLst/>
                          <a:latin typeface="+mn-lt"/>
                          <a:ea typeface="Times New Roman" panose="02020603050405020304" pitchFamily="18" charset="0"/>
                          <a:cs typeface="Times New Roman" panose="02020603050405020304" pitchFamily="18" charset="0"/>
                        </a:rPr>
                        <a:t>2) опыт исполнения договора строительного подряда, предусматривающего выполнение работ по строительству, реконструкции объекта капитального строительства (за исключением линейного объекта);</a:t>
                      </a:r>
                    </a:p>
                  </a:txBody>
                  <a:tcPr marL="0" marR="0" marT="0" marB="0">
                    <a:solidFill>
                      <a:srgbClr val="D7E0E8"/>
                    </a:solidFill>
                  </a:tcPr>
                </a:tc>
                <a:tc>
                  <a:txBody>
                    <a:bodyPr/>
                    <a:lstStyle/>
                    <a:p>
                      <a:pPr marL="342900" lvl="0" indent="-342900">
                        <a:spcAft>
                          <a:spcPts val="0"/>
                        </a:spcAft>
                        <a:buSzPts val="1200"/>
                        <a:buFont typeface="Times New Roman" panose="02020603050405020304" pitchFamily="18" charset="0"/>
                        <a:buAutoNum type="arabicParenR"/>
                        <a:tabLst>
                          <a:tab pos="201930" algn="l"/>
                        </a:tabLst>
                      </a:pPr>
                      <a:r>
                        <a:rPr lang="en-US" sz="1200" b="0" spc="-15" dirty="0">
                          <a:solidFill>
                            <a:schemeClr val="tx1"/>
                          </a:solidFill>
                          <a:effectLst/>
                          <a:latin typeface="+mn-lt"/>
                          <a:ea typeface="Times New Roman" panose="02020603050405020304" pitchFamily="18" charset="0"/>
                          <a:cs typeface="Times New Roman" panose="02020603050405020304" pitchFamily="18" charset="0"/>
                        </a:rPr>
                        <a:t>исполненный</a:t>
                      </a:r>
                      <a:r>
                        <a:rPr lang="en-US" sz="1200" b="0" spc="-30" dirty="0">
                          <a:solidFill>
                            <a:schemeClr val="tx1"/>
                          </a:solidFill>
                          <a:effectLst/>
                          <a:latin typeface="+mn-lt"/>
                          <a:ea typeface="Times New Roman" panose="02020603050405020304" pitchFamily="18" charset="0"/>
                          <a:cs typeface="Times New Roman" panose="02020603050405020304" pitchFamily="18" charset="0"/>
                        </a:rPr>
                        <a:t> </a:t>
                      </a:r>
                      <a:r>
                        <a:rPr lang="en-US" sz="1200" b="0" spc="-15" dirty="0">
                          <a:solidFill>
                            <a:schemeClr val="tx1"/>
                          </a:solidFill>
                          <a:effectLst/>
                          <a:latin typeface="+mn-lt"/>
                          <a:ea typeface="Times New Roman" panose="02020603050405020304" pitchFamily="18" charset="0"/>
                          <a:cs typeface="Times New Roman" panose="02020603050405020304" pitchFamily="18" charset="0"/>
                        </a:rPr>
                        <a:t>договор;</a:t>
                      </a:r>
                      <a:endParaRPr lang="ru-RU" sz="1200" b="0" spc="-15" dirty="0">
                        <a:solidFill>
                          <a:schemeClr val="tx1"/>
                        </a:solidFill>
                        <a:effectLst/>
                        <a:latin typeface="+mn-lt"/>
                        <a:ea typeface="Times New Roman" panose="02020603050405020304" pitchFamily="18" charset="0"/>
                        <a:cs typeface="Times New Roman" panose="02020603050405020304" pitchFamily="18" charset="0"/>
                      </a:endParaRPr>
                    </a:p>
                    <a:p>
                      <a:pPr marL="342900" marR="186055" lvl="0" indent="-342900">
                        <a:spcAft>
                          <a:spcPts val="0"/>
                        </a:spcAft>
                        <a:buSzPts val="1200"/>
                        <a:buFont typeface="Times New Roman" panose="02020603050405020304" pitchFamily="18" charset="0"/>
                        <a:buAutoNum type="arabicParenR"/>
                        <a:tabLst>
                          <a:tab pos="201930" algn="l"/>
                        </a:tabLst>
                      </a:pPr>
                      <a:r>
                        <a:rPr lang="ru-RU" sz="1200" b="0" spc="-15" dirty="0">
                          <a:solidFill>
                            <a:schemeClr val="tx1"/>
                          </a:solidFill>
                          <a:effectLst/>
                          <a:latin typeface="+mn-lt"/>
                          <a:ea typeface="Times New Roman" panose="02020603050405020304" pitchFamily="18" charset="0"/>
                          <a:cs typeface="Times New Roman" panose="02020603050405020304" pitchFamily="18" charset="0"/>
                        </a:rPr>
                        <a:t>акт приемки объекта капитального строительства*, а также акт выполненных работ, подтверждающий цену выполненных работ, если акт приемки объекта капитального</a:t>
                      </a:r>
                      <a:r>
                        <a:rPr lang="ru-RU" sz="1200" b="0" spc="-125" dirty="0">
                          <a:solidFill>
                            <a:schemeClr val="tx1"/>
                          </a:solidFill>
                          <a:effectLst/>
                          <a:latin typeface="+mn-lt"/>
                          <a:ea typeface="Times New Roman" panose="02020603050405020304" pitchFamily="18" charset="0"/>
                          <a:cs typeface="Times New Roman" panose="02020603050405020304" pitchFamily="18" charset="0"/>
                        </a:rPr>
                        <a:t> </a:t>
                      </a:r>
                      <a:r>
                        <a:rPr lang="ru-RU" sz="1200" b="0" spc="-15" dirty="0">
                          <a:solidFill>
                            <a:schemeClr val="tx1"/>
                          </a:solidFill>
                          <a:effectLst/>
                          <a:latin typeface="+mn-lt"/>
                          <a:ea typeface="Times New Roman" panose="02020603050405020304" pitchFamily="18" charset="0"/>
                          <a:cs typeface="Times New Roman" panose="02020603050405020304" pitchFamily="18" charset="0"/>
                        </a:rPr>
                        <a:t>строительства не содержит цену выполненных</a:t>
                      </a:r>
                      <a:r>
                        <a:rPr lang="ru-RU" sz="1200" b="0" spc="-50" dirty="0">
                          <a:solidFill>
                            <a:schemeClr val="tx1"/>
                          </a:solidFill>
                          <a:effectLst/>
                          <a:latin typeface="+mn-lt"/>
                          <a:ea typeface="Times New Roman" panose="02020603050405020304" pitchFamily="18" charset="0"/>
                          <a:cs typeface="Times New Roman" panose="02020603050405020304" pitchFamily="18" charset="0"/>
                        </a:rPr>
                        <a:t> </a:t>
                      </a:r>
                      <a:r>
                        <a:rPr lang="ru-RU" sz="1200" b="0" spc="-15" dirty="0">
                          <a:solidFill>
                            <a:schemeClr val="tx1"/>
                          </a:solidFill>
                          <a:effectLst/>
                          <a:latin typeface="+mn-lt"/>
                          <a:ea typeface="Times New Roman" panose="02020603050405020304" pitchFamily="18" charset="0"/>
                          <a:cs typeface="Times New Roman" panose="02020603050405020304" pitchFamily="18" charset="0"/>
                        </a:rPr>
                        <a:t>работ;</a:t>
                      </a:r>
                    </a:p>
                    <a:p>
                      <a:pPr marL="342900" marR="497205" lvl="0" indent="-342900">
                        <a:spcAft>
                          <a:spcPts val="0"/>
                        </a:spcAft>
                        <a:buSzPts val="1200"/>
                        <a:buFont typeface="Times New Roman" panose="02020603050405020304" pitchFamily="18" charset="0"/>
                        <a:buAutoNum type="arabicParenR"/>
                        <a:tabLst>
                          <a:tab pos="201930" algn="l"/>
                        </a:tabLst>
                      </a:pPr>
                      <a:r>
                        <a:rPr lang="ru-RU" sz="1200" b="0" spc="-15" dirty="0">
                          <a:solidFill>
                            <a:schemeClr val="tx1"/>
                          </a:solidFill>
                          <a:effectLst/>
                          <a:latin typeface="+mn-lt"/>
                          <a:ea typeface="Times New Roman" panose="02020603050405020304" pitchFamily="18" charset="0"/>
                          <a:cs typeface="Times New Roman" panose="02020603050405020304" pitchFamily="18" charset="0"/>
                        </a:rPr>
                        <a:t>разрешение на ввод объекта капитального строительства в</a:t>
                      </a:r>
                      <a:r>
                        <a:rPr lang="ru-RU" sz="1200" b="0" spc="-100" dirty="0">
                          <a:solidFill>
                            <a:schemeClr val="tx1"/>
                          </a:solidFill>
                          <a:effectLst/>
                          <a:latin typeface="+mn-lt"/>
                          <a:ea typeface="Times New Roman" panose="02020603050405020304" pitchFamily="18" charset="0"/>
                          <a:cs typeface="Times New Roman" panose="02020603050405020304" pitchFamily="18" charset="0"/>
                        </a:rPr>
                        <a:t> </a:t>
                      </a:r>
                      <a:r>
                        <a:rPr lang="ru-RU" sz="1200" b="0" spc="-15" dirty="0">
                          <a:solidFill>
                            <a:schemeClr val="tx1"/>
                          </a:solidFill>
                          <a:effectLst/>
                          <a:latin typeface="+mn-lt"/>
                          <a:ea typeface="Times New Roman" panose="02020603050405020304" pitchFamily="18" charset="0"/>
                          <a:cs typeface="Times New Roman" panose="02020603050405020304" pitchFamily="18" charset="0"/>
                        </a:rPr>
                        <a:t>эксплуатацию </a:t>
                      </a:r>
                      <a:r>
                        <a:rPr lang="ru-RU" sz="1200" b="0" dirty="0">
                          <a:solidFill>
                            <a:schemeClr val="tx1"/>
                          </a:solidFill>
                          <a:effectLst/>
                          <a:latin typeface="+mn-lt"/>
                          <a:ea typeface="Times New Roman" panose="02020603050405020304" pitchFamily="18" charset="0"/>
                          <a:cs typeface="Times New Roman" panose="02020603050405020304" pitchFamily="18" charset="0"/>
                        </a:rPr>
                        <a:t>(за исключением случаев, при которых такое разрешение не выдается в соответствии с </a:t>
                      </a:r>
                      <a:r>
                        <a:rPr lang="ru-RU" sz="1200" b="0" baseline="0" dirty="0">
                          <a:solidFill>
                            <a:schemeClr val="tx1"/>
                          </a:solidFill>
                          <a:effectLst/>
                          <a:latin typeface="+mn-lt"/>
                          <a:ea typeface="Times New Roman" panose="02020603050405020304" pitchFamily="18" charset="0"/>
                          <a:cs typeface="Times New Roman" panose="02020603050405020304" pitchFamily="18" charset="0"/>
                        </a:rPr>
                        <a:t> </a:t>
                      </a:r>
                      <a:r>
                        <a:rPr lang="ru-RU" sz="1200" b="0" dirty="0">
                          <a:solidFill>
                            <a:schemeClr val="tx1"/>
                          </a:solidFill>
                          <a:effectLst/>
                          <a:latin typeface="+mn-lt"/>
                          <a:ea typeface="Times New Roman" panose="02020603050405020304" pitchFamily="18" charset="0"/>
                          <a:cs typeface="Times New Roman" panose="02020603050405020304" pitchFamily="18" charset="0"/>
                        </a:rPr>
                        <a:t>законодательством о градостроительной деятельности).</a:t>
                      </a:r>
                    </a:p>
                    <a:p>
                      <a:pPr marL="36195">
                        <a:spcAft>
                          <a:spcPts val="0"/>
                        </a:spcAft>
                      </a:pPr>
                      <a:r>
                        <a:rPr lang="ru-RU" sz="1200" b="0" dirty="0">
                          <a:solidFill>
                            <a:srgbClr val="C00000"/>
                          </a:solidFill>
                          <a:effectLst/>
                          <a:latin typeface="+mn-lt"/>
                          <a:ea typeface="Times New Roman" panose="02020603050405020304" pitchFamily="18" charset="0"/>
                          <a:cs typeface="Times New Roman" panose="02020603050405020304" pitchFamily="18" charset="0"/>
                        </a:rPr>
                        <a:t>* Акт приемки законченного строительством объекта по типовым межотраслевым формам </a:t>
                      </a:r>
                      <a:r>
                        <a:rPr lang="en-US" sz="1200" b="0" dirty="0">
                          <a:solidFill>
                            <a:srgbClr val="C00000"/>
                          </a:solidFill>
                          <a:effectLst/>
                          <a:latin typeface="+mn-lt"/>
                          <a:ea typeface="Times New Roman" panose="02020603050405020304" pitchFamily="18" charset="0"/>
                          <a:cs typeface="Times New Roman" panose="02020603050405020304" pitchFamily="18" charset="0"/>
                        </a:rPr>
                        <a:t>N</a:t>
                      </a:r>
                      <a:r>
                        <a:rPr lang="ru-RU" sz="1200" b="0" dirty="0">
                          <a:solidFill>
                            <a:srgbClr val="C00000"/>
                          </a:solidFill>
                          <a:effectLst/>
                          <a:latin typeface="+mn-lt"/>
                          <a:ea typeface="Times New Roman" panose="02020603050405020304" pitchFamily="18" charset="0"/>
                          <a:cs typeface="Times New Roman" panose="02020603050405020304" pitchFamily="18" charset="0"/>
                        </a:rPr>
                        <a:t> КС-11, </a:t>
                      </a:r>
                      <a:r>
                        <a:rPr lang="en-US" sz="1200" b="0" dirty="0">
                          <a:solidFill>
                            <a:srgbClr val="C00000"/>
                          </a:solidFill>
                          <a:effectLst/>
                          <a:latin typeface="+mn-lt"/>
                          <a:ea typeface="Times New Roman" panose="02020603050405020304" pitchFamily="18" charset="0"/>
                          <a:cs typeface="Times New Roman" panose="02020603050405020304" pitchFamily="18" charset="0"/>
                        </a:rPr>
                        <a:t>N</a:t>
                      </a:r>
                      <a:r>
                        <a:rPr lang="ru-RU" sz="1200" b="0" dirty="0">
                          <a:solidFill>
                            <a:srgbClr val="C00000"/>
                          </a:solidFill>
                          <a:effectLst/>
                          <a:latin typeface="+mn-lt"/>
                          <a:ea typeface="Times New Roman" panose="02020603050405020304" pitchFamily="18" charset="0"/>
                          <a:cs typeface="Times New Roman" panose="02020603050405020304" pitchFamily="18" charset="0"/>
                        </a:rPr>
                        <a:t> КС-14 и акт приемки объекта капитального строительства по формам, предусмотренным сводом правил, содержащим порядок приемки в эксплуатацию законченных строительством и реконструированных объектов капитального строительства производственного и непроизводственного назначения, без приложений</a:t>
                      </a:r>
                    </a:p>
                  </a:txBody>
                  <a:tcPr marL="0" marR="0" marT="0" marB="0">
                    <a:solidFill>
                      <a:srgbClr val="D7E0E8"/>
                    </a:solidFill>
                  </a:tcPr>
                </a:tc>
                <a:extLst>
                  <a:ext uri="{0D108BD9-81ED-4DB2-BD59-A6C34878D82A}">
                    <a16:rowId xmlns:a16="http://schemas.microsoft.com/office/drawing/2014/main" val="2835153223"/>
                  </a:ext>
                </a:extLst>
              </a:tr>
              <a:tr h="1326705">
                <a:tc vMerge="1">
                  <a:txBody>
                    <a:bodyPr/>
                    <a:lstStyle/>
                    <a:p>
                      <a:endParaRPr lang="ru-RU"/>
                    </a:p>
                  </a:txBody>
                  <a:tcPr/>
                </a:tc>
                <a:tc vMerge="1">
                  <a:txBody>
                    <a:bodyPr/>
                    <a:lstStyle/>
                    <a:p>
                      <a:endParaRPr lang="ru-RU"/>
                    </a:p>
                  </a:txBody>
                  <a:tcPr/>
                </a:tc>
                <a:tc>
                  <a:txBody>
                    <a:bodyPr/>
                    <a:lstStyle/>
                    <a:p>
                      <a:pPr marL="36195" marR="560705">
                        <a:spcAft>
                          <a:spcPts val="0"/>
                        </a:spcAft>
                      </a:pPr>
                      <a:r>
                        <a:rPr lang="ru-RU" sz="1200" b="0" dirty="0">
                          <a:solidFill>
                            <a:schemeClr val="tx1"/>
                          </a:solidFill>
                          <a:effectLst/>
                          <a:latin typeface="+mn-lt"/>
                          <a:ea typeface="Times New Roman" panose="02020603050405020304" pitchFamily="18" charset="0"/>
                          <a:cs typeface="Times New Roman" panose="02020603050405020304" pitchFamily="18" charset="0"/>
                        </a:rPr>
                        <a:t>3) опыт выполнения участником закупки, являющимся застройщиком, работ по строительству, реконструкции объекта</a:t>
                      </a:r>
                    </a:p>
                    <a:p>
                      <a:pPr marL="36195" marR="294640">
                        <a:spcAft>
                          <a:spcPts val="0"/>
                        </a:spcAft>
                      </a:pPr>
                      <a:r>
                        <a:rPr lang="ru-RU" sz="1200" b="0" dirty="0">
                          <a:solidFill>
                            <a:schemeClr val="tx1"/>
                          </a:solidFill>
                          <a:effectLst/>
                          <a:latin typeface="+mn-lt"/>
                          <a:ea typeface="Times New Roman" panose="02020603050405020304" pitchFamily="18" charset="0"/>
                          <a:cs typeface="Times New Roman" panose="02020603050405020304" pitchFamily="18" charset="0"/>
                        </a:rPr>
                        <a:t>капитального строительства (за исключением линейного объекта)</a:t>
                      </a:r>
                    </a:p>
                  </a:txBody>
                  <a:tcPr marL="0" marR="0" marT="0" marB="0">
                    <a:solidFill>
                      <a:srgbClr val="D7E0E8"/>
                    </a:solidFill>
                  </a:tcPr>
                </a:tc>
                <a:tc>
                  <a:txBody>
                    <a:bodyPr/>
                    <a:lstStyle/>
                    <a:p>
                      <a:pPr marL="36195" marR="340360">
                        <a:spcAft>
                          <a:spcPts val="0"/>
                        </a:spcAft>
                      </a:pPr>
                      <a:r>
                        <a:rPr lang="ru-RU" sz="1200" b="0" dirty="0">
                          <a:solidFill>
                            <a:schemeClr val="tx1"/>
                          </a:solidFill>
                          <a:effectLst/>
                          <a:latin typeface="+mn-lt"/>
                          <a:ea typeface="Times New Roman" panose="02020603050405020304" pitchFamily="18" charset="0"/>
                          <a:cs typeface="Times New Roman" panose="02020603050405020304" pitchFamily="18" charset="0"/>
                        </a:rPr>
                        <a:t>1) раздел 11 «Смета на строительство объектов капитального строительства» проектной документации*;</a:t>
                      </a:r>
                    </a:p>
                    <a:p>
                      <a:pPr marL="36195" marR="487045">
                        <a:spcAft>
                          <a:spcPts val="0"/>
                        </a:spcAft>
                      </a:pPr>
                      <a:r>
                        <a:rPr lang="ru-RU" sz="1200" b="0" dirty="0">
                          <a:solidFill>
                            <a:schemeClr val="tx1"/>
                          </a:solidFill>
                          <a:effectLst/>
                          <a:latin typeface="+mn-lt"/>
                          <a:ea typeface="Times New Roman" panose="02020603050405020304" pitchFamily="18" charset="0"/>
                          <a:cs typeface="Times New Roman" panose="02020603050405020304" pitchFamily="18" charset="0"/>
                        </a:rPr>
                        <a:t>2) разрешение на ввод объекта капитального строительства в эксплуатацию.</a:t>
                      </a:r>
                    </a:p>
                    <a:p>
                      <a:pPr marL="36195" marR="487045">
                        <a:spcAft>
                          <a:spcPts val="0"/>
                        </a:spcAft>
                      </a:pPr>
                      <a:r>
                        <a:rPr lang="ru-RU" sz="1200" b="0" dirty="0">
                          <a:solidFill>
                            <a:srgbClr val="C00000"/>
                          </a:solidFill>
                          <a:effectLst/>
                          <a:latin typeface="+mn-lt"/>
                          <a:ea typeface="Times New Roman" panose="02020603050405020304" pitchFamily="18" charset="0"/>
                          <a:cs typeface="Times New Roman" panose="02020603050405020304" pitchFamily="18" charset="0"/>
                        </a:rPr>
                        <a:t>* В соответствии с пунктом 28 ПП №87: Раздел 11 «Смета на строительство объектов капитального строительства» должен содержать текстовую часть в составе пояснительной записки к сметной документации и сметную документацию</a:t>
                      </a:r>
                    </a:p>
                  </a:txBody>
                  <a:tcPr marL="0" marR="0" marT="0" marB="0">
                    <a:solidFill>
                      <a:srgbClr val="D7E0E8"/>
                    </a:solidFill>
                  </a:tcPr>
                </a:tc>
                <a:extLst>
                  <a:ext uri="{0D108BD9-81ED-4DB2-BD59-A6C34878D82A}">
                    <a16:rowId xmlns:a16="http://schemas.microsoft.com/office/drawing/2014/main" val="3633852285"/>
                  </a:ext>
                </a:extLst>
              </a:tr>
              <a:tr h="432397">
                <a:tc vMerge="1">
                  <a:txBody>
                    <a:bodyPr/>
                    <a:lstStyle/>
                    <a:p>
                      <a:endParaRPr lang="ru-RU"/>
                    </a:p>
                  </a:txBody>
                  <a:tcPr/>
                </a:tc>
                <a:tc vMerge="1">
                  <a:txBody>
                    <a:bodyPr/>
                    <a:lstStyle/>
                    <a:p>
                      <a:endParaRPr lang="ru-RU"/>
                    </a:p>
                  </a:txBody>
                  <a:tcPr/>
                </a:tc>
                <a:tc gridSpan="2">
                  <a:txBody>
                    <a:bodyPr/>
                    <a:lstStyle/>
                    <a:p>
                      <a:pPr marL="36195">
                        <a:spcAft>
                          <a:spcPts val="0"/>
                        </a:spcAft>
                      </a:pPr>
                      <a:r>
                        <a:rPr lang="ru-RU" sz="1200" b="0" dirty="0">
                          <a:solidFill>
                            <a:schemeClr val="tx1"/>
                          </a:solidFill>
                          <a:effectLst/>
                          <a:latin typeface="+mn-lt"/>
                          <a:ea typeface="Times New Roman" panose="02020603050405020304" pitchFamily="18" charset="0"/>
                          <a:cs typeface="Times New Roman" panose="02020603050405020304" pitchFamily="18" charset="0"/>
                        </a:rPr>
                        <a:t>Цена выполненных работ по договору, предусмотренному пунктом 1 или 2 настоящей графы настоящей позиции, цена выполненных работ, предусмотренных пунктом 3 настоящей графы настоящей позиции, должна составлять не менее 20% НМЦК</a:t>
                      </a:r>
                    </a:p>
                  </a:txBody>
                  <a:tcPr marL="0" marR="0" marT="0" marB="0">
                    <a:solidFill>
                      <a:srgbClr val="D7E0E8"/>
                    </a:solidFill>
                  </a:tcPr>
                </a:tc>
                <a:tc hMerge="1">
                  <a:txBody>
                    <a:bodyPr/>
                    <a:lstStyle/>
                    <a:p>
                      <a:pPr marL="36195">
                        <a:spcAft>
                          <a:spcPts val="0"/>
                        </a:spcAft>
                      </a:pP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5">
                        <a:lumMod val="60000"/>
                        <a:lumOff val="40000"/>
                      </a:schemeClr>
                    </a:solidFill>
                  </a:tcPr>
                </a:tc>
                <a:extLst>
                  <a:ext uri="{0D108BD9-81ED-4DB2-BD59-A6C34878D82A}">
                    <a16:rowId xmlns:a16="http://schemas.microsoft.com/office/drawing/2014/main" val="3475072641"/>
                  </a:ext>
                </a:extLst>
              </a:tr>
            </a:tbl>
          </a:graphicData>
        </a:graphic>
      </p:graphicFrame>
      <p:pic>
        <p:nvPicPr>
          <p:cNvPr id="6" name="Рисунок 5">
            <a:extLst>
              <a:ext uri="{FF2B5EF4-FFF2-40B4-BE49-F238E27FC236}">
                <a16:creationId xmlns:a16="http://schemas.microsoft.com/office/drawing/2014/main" id="{5BCE3359-397A-4844-8D30-33EE4B305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2421" y="448232"/>
            <a:ext cx="1822136" cy="234325"/>
          </a:xfrm>
          <a:prstGeom prst="rect">
            <a:avLst/>
          </a:prstGeom>
        </p:spPr>
      </p:pic>
    </p:spTree>
    <p:extLst>
      <p:ext uri="{BB962C8B-B14F-4D97-AF65-F5344CB8AC3E}">
        <p14:creationId xmlns:p14="http://schemas.microsoft.com/office/powerpoint/2010/main" val="157517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599" y="76943"/>
            <a:ext cx="11430859" cy="830997"/>
          </a:xfrm>
          <a:prstGeom prst="rect">
            <a:avLst/>
          </a:prstGeom>
          <a:noFill/>
        </p:spPr>
        <p:txBody>
          <a:bodyPr wrap="square" rtlCol="0">
            <a:spAutoFit/>
          </a:bodyPr>
          <a:lstStyle/>
          <a:p>
            <a:r>
              <a:rPr lang="ru-RU" sz="2400" b="1" dirty="0"/>
              <a:t>Дополнительные требования </a:t>
            </a:r>
          </a:p>
          <a:p>
            <a:r>
              <a:rPr lang="ru-RU" sz="2400" b="1" dirty="0"/>
              <a:t>в сфере градостроительной деятельности</a:t>
            </a:r>
          </a:p>
        </p:txBody>
      </p:sp>
      <p:graphicFrame>
        <p:nvGraphicFramePr>
          <p:cNvPr id="4" name="Таблица 3"/>
          <p:cNvGraphicFramePr>
            <a:graphicFrameLocks noGrp="1"/>
          </p:cNvGraphicFramePr>
          <p:nvPr>
            <p:extLst>
              <p:ext uri="{D42A27DB-BD31-4B8C-83A1-F6EECF244321}">
                <p14:modId xmlns:p14="http://schemas.microsoft.com/office/powerpoint/2010/main" val="3545113749"/>
              </p:ext>
            </p:extLst>
          </p:nvPr>
        </p:nvGraphicFramePr>
        <p:xfrm>
          <a:off x="228599" y="907940"/>
          <a:ext cx="11736978" cy="5893996"/>
        </p:xfrm>
        <a:graphic>
          <a:graphicData uri="http://schemas.openxmlformats.org/drawingml/2006/table">
            <a:tbl>
              <a:tblPr firstRow="1" firstCol="1" lastRow="1" lastCol="1" bandRow="1" bandCol="1">
                <a:tableStyleId>{5C22544A-7EE6-4342-B048-85BDC9FD1C3A}</a:tableStyleId>
              </a:tblPr>
              <a:tblGrid>
                <a:gridCol w="390180">
                  <a:extLst>
                    <a:ext uri="{9D8B030D-6E8A-4147-A177-3AD203B41FA5}">
                      <a16:colId xmlns:a16="http://schemas.microsoft.com/office/drawing/2014/main" val="3355111729"/>
                    </a:ext>
                  </a:extLst>
                </a:gridCol>
                <a:gridCol w="1395943">
                  <a:extLst>
                    <a:ext uri="{9D8B030D-6E8A-4147-A177-3AD203B41FA5}">
                      <a16:colId xmlns:a16="http://schemas.microsoft.com/office/drawing/2014/main" val="1188718038"/>
                    </a:ext>
                  </a:extLst>
                </a:gridCol>
                <a:gridCol w="4107404">
                  <a:extLst>
                    <a:ext uri="{9D8B030D-6E8A-4147-A177-3AD203B41FA5}">
                      <a16:colId xmlns:a16="http://schemas.microsoft.com/office/drawing/2014/main" val="2513958755"/>
                    </a:ext>
                  </a:extLst>
                </a:gridCol>
                <a:gridCol w="5843451">
                  <a:extLst>
                    <a:ext uri="{9D8B030D-6E8A-4147-A177-3AD203B41FA5}">
                      <a16:colId xmlns:a16="http://schemas.microsoft.com/office/drawing/2014/main" val="1550733709"/>
                    </a:ext>
                  </a:extLst>
                </a:gridCol>
              </a:tblGrid>
              <a:tr h="379059">
                <a:tc rowSpan="5">
                  <a:txBody>
                    <a:bodyPr/>
                    <a:lstStyle/>
                    <a:p>
                      <a:pPr marL="116840">
                        <a:spcAft>
                          <a:spcPts val="0"/>
                        </a:spcAft>
                      </a:pPr>
                      <a:r>
                        <a:rPr lang="ru-RU" sz="1150" b="0" dirty="0">
                          <a:solidFill>
                            <a:schemeClr val="tx1"/>
                          </a:solidFill>
                          <a:effectLst/>
                          <a:latin typeface="+mn-lt"/>
                          <a:ea typeface="Times New Roman" panose="02020603050405020304" pitchFamily="18" charset="0"/>
                          <a:cs typeface="Times New Roman" panose="02020603050405020304" pitchFamily="18" charset="0"/>
                        </a:rPr>
                        <a:t>11</a:t>
                      </a:r>
                      <a:r>
                        <a:rPr lang="en-US" sz="1150" b="0" dirty="0">
                          <a:solidFill>
                            <a:schemeClr val="tx1"/>
                          </a:solidFill>
                          <a:effectLst/>
                          <a:latin typeface="+mn-lt"/>
                          <a:ea typeface="Times New Roman" panose="02020603050405020304" pitchFamily="18" charset="0"/>
                          <a:cs typeface="Times New Roman" panose="02020603050405020304" pitchFamily="18" charset="0"/>
                        </a:rPr>
                        <a:t>.</a:t>
                      </a:r>
                      <a:endParaRPr lang="ru-RU" sz="115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solidFill>
                      <a:srgbClr val="D7E0E8"/>
                    </a:solidFill>
                  </a:tcPr>
                </a:tc>
                <a:tc rowSpan="5">
                  <a:txBody>
                    <a:bodyPr/>
                    <a:lstStyle/>
                    <a:p>
                      <a:pPr marL="36195">
                        <a:spcAft>
                          <a:spcPts val="0"/>
                        </a:spcAft>
                      </a:pPr>
                      <a:r>
                        <a:rPr lang="ru-RU" sz="1150" b="1" dirty="0">
                          <a:solidFill>
                            <a:schemeClr val="tx1"/>
                          </a:solidFill>
                          <a:effectLst/>
                          <a:latin typeface="+mn-lt"/>
                          <a:ea typeface="Times New Roman" panose="02020603050405020304" pitchFamily="18" charset="0"/>
                          <a:cs typeface="Times New Roman" panose="02020603050405020304" pitchFamily="18" charset="0"/>
                        </a:rPr>
                        <a:t>Работы по капитальному ремонту линейного объекта, за исключением работ, предусмотренных позицией 18 настоящего приложения, работ по капитальному ремонту автомобильной дороги</a:t>
                      </a:r>
                    </a:p>
                    <a:p>
                      <a:pPr marL="36195">
                        <a:spcAft>
                          <a:spcPts val="0"/>
                        </a:spcAft>
                      </a:pPr>
                      <a:endParaRPr lang="ru-RU" sz="1150" b="1" dirty="0">
                        <a:solidFill>
                          <a:schemeClr val="tx1"/>
                        </a:solidFill>
                        <a:effectLst/>
                        <a:latin typeface="+mn-lt"/>
                        <a:ea typeface="Times New Roman" panose="02020603050405020304" pitchFamily="18" charset="0"/>
                        <a:cs typeface="Times New Roman" panose="02020603050405020304" pitchFamily="18" charset="0"/>
                      </a:endParaRPr>
                    </a:p>
                    <a:p>
                      <a:pPr marL="36195">
                        <a:spcAft>
                          <a:spcPts val="0"/>
                        </a:spcAft>
                      </a:pPr>
                      <a:r>
                        <a:rPr lang="ru-RU" sz="1150" b="1" dirty="0">
                          <a:solidFill>
                            <a:srgbClr val="C00000"/>
                          </a:solidFill>
                          <a:effectLst/>
                          <a:latin typeface="+mn-lt"/>
                          <a:ea typeface="Times New Roman" panose="02020603050405020304" pitchFamily="18" charset="0"/>
                          <a:cs typeface="Times New Roman" panose="02020603050405020304" pitchFamily="18" charset="0"/>
                        </a:rPr>
                        <a:t>НМЦК свыше 10 млн руб. для</a:t>
                      </a:r>
                    </a:p>
                    <a:p>
                      <a:pPr marL="36195">
                        <a:spcAft>
                          <a:spcPts val="0"/>
                        </a:spcAft>
                      </a:pPr>
                      <a:r>
                        <a:rPr lang="ru-RU" sz="1150" b="1" dirty="0">
                          <a:solidFill>
                            <a:srgbClr val="C00000"/>
                          </a:solidFill>
                          <a:effectLst/>
                          <a:latin typeface="+mn-lt"/>
                          <a:ea typeface="Times New Roman" panose="02020603050405020304" pitchFamily="18" charset="0"/>
                          <a:cs typeface="Times New Roman" panose="02020603050405020304" pitchFamily="18" charset="0"/>
                        </a:rPr>
                        <a:t>федеральных нужд</a:t>
                      </a:r>
                    </a:p>
                    <a:p>
                      <a:pPr marL="36195">
                        <a:spcAft>
                          <a:spcPts val="0"/>
                        </a:spcAft>
                      </a:pPr>
                      <a:endParaRPr lang="ru-RU" sz="1150" b="1" dirty="0">
                        <a:solidFill>
                          <a:srgbClr val="C00000"/>
                        </a:solidFill>
                        <a:effectLst/>
                        <a:latin typeface="+mn-lt"/>
                        <a:ea typeface="Times New Roman" panose="02020603050405020304" pitchFamily="18" charset="0"/>
                        <a:cs typeface="Times New Roman" panose="02020603050405020304" pitchFamily="18" charset="0"/>
                      </a:endParaRPr>
                    </a:p>
                    <a:p>
                      <a:pPr marL="36195">
                        <a:spcAft>
                          <a:spcPts val="0"/>
                        </a:spcAft>
                      </a:pPr>
                      <a:r>
                        <a:rPr lang="ru-RU" sz="1150" b="1" dirty="0">
                          <a:solidFill>
                            <a:srgbClr val="C00000"/>
                          </a:solidFill>
                          <a:effectLst/>
                          <a:latin typeface="+mn-lt"/>
                          <a:ea typeface="Times New Roman" panose="02020603050405020304" pitchFamily="18" charset="0"/>
                          <a:cs typeface="Times New Roman" panose="02020603050405020304" pitchFamily="18" charset="0"/>
                        </a:rPr>
                        <a:t>НМЦК свыше 5 млн руб. для обеспечения нужд</a:t>
                      </a:r>
                    </a:p>
                    <a:p>
                      <a:pPr marL="36195">
                        <a:spcAft>
                          <a:spcPts val="0"/>
                        </a:spcAft>
                      </a:pPr>
                      <a:r>
                        <a:rPr lang="ru-RU" sz="1150" b="1" dirty="0">
                          <a:solidFill>
                            <a:srgbClr val="C00000"/>
                          </a:solidFill>
                          <a:effectLst/>
                          <a:latin typeface="+mn-lt"/>
                          <a:ea typeface="Times New Roman" panose="02020603050405020304" pitchFamily="18" charset="0"/>
                          <a:cs typeface="Times New Roman" panose="02020603050405020304" pitchFamily="18" charset="0"/>
                        </a:rPr>
                        <a:t>субъектов Российской Федерации, муниципальных нужд</a:t>
                      </a:r>
                    </a:p>
                  </a:txBody>
                  <a:tcPr marL="0" marR="0" marT="0" marB="0">
                    <a:solidFill>
                      <a:srgbClr val="D7E0E8"/>
                    </a:solidFill>
                  </a:tcPr>
                </a:tc>
                <a:tc>
                  <a:txBody>
                    <a:bodyPr/>
                    <a:lstStyle/>
                    <a:p>
                      <a:pPr marL="36195">
                        <a:spcAft>
                          <a:spcPts val="0"/>
                        </a:spcAft>
                      </a:pPr>
                      <a:r>
                        <a:rPr lang="ru-RU" sz="1150" b="0" dirty="0">
                          <a:solidFill>
                            <a:schemeClr val="tx1"/>
                          </a:solidFill>
                          <a:effectLst/>
                          <a:latin typeface="+mn-lt"/>
                          <a:ea typeface="Times New Roman" panose="02020603050405020304" pitchFamily="18" charset="0"/>
                          <a:cs typeface="Times New Roman" panose="02020603050405020304" pitchFamily="18" charset="0"/>
                        </a:rPr>
                        <a:t>Наличие у участника закупки следующего опыта </a:t>
                      </a:r>
                      <a:r>
                        <a:rPr lang="en-US" sz="1150" b="0" dirty="0">
                          <a:solidFill>
                            <a:schemeClr val="tx1"/>
                          </a:solidFill>
                          <a:effectLst/>
                          <a:latin typeface="+mn-lt"/>
                          <a:ea typeface="Times New Roman" panose="02020603050405020304" pitchFamily="18" charset="0"/>
                          <a:cs typeface="Times New Roman" panose="02020603050405020304" pitchFamily="18" charset="0"/>
                        </a:rPr>
                        <a:t>выполнения работ:</a:t>
                      </a:r>
                      <a:endParaRPr lang="ru-RU" sz="115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solidFill>
                      <a:srgbClr val="D7E0E8"/>
                    </a:solidFill>
                  </a:tcPr>
                </a:tc>
                <a:tc>
                  <a:txBody>
                    <a:bodyPr/>
                    <a:lstStyle/>
                    <a:p>
                      <a:pPr marL="36195">
                        <a:spcAft>
                          <a:spcPts val="0"/>
                        </a:spcAft>
                      </a:pPr>
                      <a:r>
                        <a:rPr lang="ru-RU" sz="1150" b="0" dirty="0">
                          <a:solidFill>
                            <a:schemeClr val="tx1"/>
                          </a:solidFill>
                          <a:effectLst/>
                          <a:latin typeface="+mn-lt"/>
                          <a:ea typeface="Times New Roman" panose="02020603050405020304" pitchFamily="18" charset="0"/>
                          <a:cs typeface="Times New Roman" panose="02020603050405020304" pitchFamily="18" charset="0"/>
                        </a:rPr>
                        <a:t> Документы</a:t>
                      </a:r>
                    </a:p>
                  </a:txBody>
                  <a:tcPr marL="0" marR="0" marT="0" marB="0">
                    <a:solidFill>
                      <a:srgbClr val="D7E0E8"/>
                    </a:solidFill>
                  </a:tcPr>
                </a:tc>
                <a:extLst>
                  <a:ext uri="{0D108BD9-81ED-4DB2-BD59-A6C34878D82A}">
                    <a16:rowId xmlns:a16="http://schemas.microsoft.com/office/drawing/2014/main" val="3284436895"/>
                  </a:ext>
                </a:extLst>
              </a:tr>
              <a:tr h="448525">
                <a:tc vMerge="1">
                  <a:txBody>
                    <a:bodyPr/>
                    <a:lstStyle/>
                    <a:p>
                      <a:endParaRPr lang="ru-RU"/>
                    </a:p>
                  </a:txBody>
                  <a:tcPr/>
                </a:tc>
                <a:tc vMerge="1">
                  <a:txBody>
                    <a:bodyPr/>
                    <a:lstStyle/>
                    <a:p>
                      <a:endParaRPr lang="ru-RU"/>
                    </a:p>
                  </a:txBody>
                  <a:tcPr/>
                </a:tc>
                <a:tc>
                  <a:txBody>
                    <a:bodyPr/>
                    <a:lstStyle/>
                    <a:p>
                      <a:pPr marL="36195" marR="307340">
                        <a:spcAft>
                          <a:spcPts val="0"/>
                        </a:spcAft>
                      </a:pPr>
                      <a:r>
                        <a:rPr lang="ru-RU" sz="1150" dirty="0">
                          <a:effectLst/>
                          <a:latin typeface="+mn-lt"/>
                          <a:ea typeface="Times New Roman" panose="02020603050405020304" pitchFamily="18" charset="0"/>
                          <a:cs typeface="Times New Roman" panose="02020603050405020304" pitchFamily="18" charset="0"/>
                        </a:rPr>
                        <a:t>1) опыт исполнения договора, предусматривающего выполнение работ по капитальному ремонту линейного объекта, за исключением автомобильной дороги;</a:t>
                      </a:r>
                    </a:p>
                    <a:p>
                      <a:pPr marL="36195" marR="307340">
                        <a:spcAft>
                          <a:spcPts val="0"/>
                        </a:spcAft>
                      </a:pPr>
                      <a:r>
                        <a:rPr lang="ru-RU" sz="1150" dirty="0">
                          <a:solidFill>
                            <a:srgbClr val="C00000"/>
                          </a:solidFill>
                          <a:effectLst/>
                          <a:latin typeface="+mn-lt"/>
                          <a:ea typeface="Times New Roman" panose="02020603050405020304" pitchFamily="18" charset="0"/>
                          <a:cs typeface="Times New Roman" panose="02020603050405020304" pitchFamily="18" charset="0"/>
                        </a:rPr>
                        <a:t>Такой договор может быть только по 44-ФЗ или 223-ФЗ</a:t>
                      </a:r>
                      <a:endParaRPr lang="ru-RU" sz="1150" dirty="0">
                        <a:effectLst/>
                        <a:latin typeface="+mn-lt"/>
                        <a:ea typeface="Times New Roman" panose="02020603050405020304" pitchFamily="18" charset="0"/>
                        <a:cs typeface="Times New Roman" panose="02020603050405020304" pitchFamily="18" charset="0"/>
                      </a:endParaRPr>
                    </a:p>
                  </a:txBody>
                  <a:tcPr marL="0" marR="0" marT="0" marB="0">
                    <a:solidFill>
                      <a:srgbClr val="D7E0E8"/>
                    </a:solidFill>
                  </a:tcPr>
                </a:tc>
                <a:tc>
                  <a:txBody>
                    <a:bodyPr/>
                    <a:lstStyle/>
                    <a:p>
                      <a:pPr marL="342900" lvl="0" indent="-342900">
                        <a:spcAft>
                          <a:spcPts val="0"/>
                        </a:spcAft>
                        <a:buSzPts val="1200"/>
                        <a:buFont typeface="Times New Roman" panose="02020603050405020304" pitchFamily="18" charset="0"/>
                        <a:buAutoNum type="arabicParenR"/>
                        <a:tabLst>
                          <a:tab pos="201930" algn="l"/>
                        </a:tabLst>
                      </a:pPr>
                      <a:r>
                        <a:rPr lang="en-US" sz="1150" b="0" spc="-15" dirty="0">
                          <a:solidFill>
                            <a:schemeClr val="tx1"/>
                          </a:solidFill>
                          <a:effectLst/>
                          <a:latin typeface="+mn-lt"/>
                          <a:ea typeface="Times New Roman" panose="02020603050405020304" pitchFamily="18" charset="0"/>
                          <a:cs typeface="Times New Roman" panose="02020603050405020304" pitchFamily="18" charset="0"/>
                        </a:rPr>
                        <a:t>исполненный</a:t>
                      </a:r>
                      <a:r>
                        <a:rPr lang="en-US" sz="1150" b="0" spc="-40" dirty="0">
                          <a:solidFill>
                            <a:schemeClr val="tx1"/>
                          </a:solidFill>
                          <a:effectLst/>
                          <a:latin typeface="+mn-lt"/>
                          <a:ea typeface="Times New Roman" panose="02020603050405020304" pitchFamily="18" charset="0"/>
                          <a:cs typeface="Times New Roman" panose="02020603050405020304" pitchFamily="18" charset="0"/>
                        </a:rPr>
                        <a:t> </a:t>
                      </a:r>
                      <a:r>
                        <a:rPr lang="en-US" sz="1150" b="0" spc="-15" dirty="0">
                          <a:solidFill>
                            <a:schemeClr val="tx1"/>
                          </a:solidFill>
                          <a:effectLst/>
                          <a:latin typeface="+mn-lt"/>
                          <a:ea typeface="Times New Roman" panose="02020603050405020304" pitchFamily="18" charset="0"/>
                          <a:cs typeface="Times New Roman" panose="02020603050405020304" pitchFamily="18" charset="0"/>
                        </a:rPr>
                        <a:t>договор;</a:t>
                      </a:r>
                      <a:endParaRPr lang="ru-RU" sz="1150" b="0" spc="-15" dirty="0">
                        <a:solidFill>
                          <a:schemeClr val="tx1"/>
                        </a:solidFill>
                        <a:effectLst/>
                        <a:latin typeface="+mn-lt"/>
                        <a:ea typeface="Times New Roman" panose="02020603050405020304" pitchFamily="18" charset="0"/>
                        <a:cs typeface="Times New Roman" panose="02020603050405020304" pitchFamily="18" charset="0"/>
                      </a:endParaRPr>
                    </a:p>
                    <a:p>
                      <a:pPr marL="342900" marR="119380" lvl="0" indent="-342900">
                        <a:spcAft>
                          <a:spcPts val="0"/>
                        </a:spcAft>
                        <a:buSzPts val="1200"/>
                        <a:buFont typeface="Times New Roman" panose="02020603050405020304" pitchFamily="18" charset="0"/>
                        <a:buAutoNum type="arabicParenR"/>
                        <a:tabLst>
                          <a:tab pos="201930" algn="l"/>
                        </a:tabLst>
                      </a:pPr>
                      <a:r>
                        <a:rPr lang="ru-RU" sz="1150" b="0" spc="-15" dirty="0">
                          <a:solidFill>
                            <a:schemeClr val="tx1"/>
                          </a:solidFill>
                          <a:effectLst/>
                          <a:latin typeface="+mn-lt"/>
                          <a:ea typeface="Times New Roman" panose="02020603050405020304" pitchFamily="18" charset="0"/>
                          <a:cs typeface="Times New Roman" panose="02020603050405020304" pitchFamily="18" charset="0"/>
                        </a:rPr>
                        <a:t>акт выполненных работ, подтверждающий цену выполненных</a:t>
                      </a:r>
                      <a:r>
                        <a:rPr lang="ru-RU" sz="1150" b="0" spc="-20" dirty="0">
                          <a:solidFill>
                            <a:schemeClr val="tx1"/>
                          </a:solidFill>
                          <a:effectLst/>
                          <a:latin typeface="+mn-lt"/>
                          <a:ea typeface="Times New Roman" panose="02020603050405020304" pitchFamily="18" charset="0"/>
                          <a:cs typeface="Times New Roman" panose="02020603050405020304" pitchFamily="18" charset="0"/>
                        </a:rPr>
                        <a:t> </a:t>
                      </a:r>
                      <a:r>
                        <a:rPr lang="ru-RU" sz="1150" b="0" spc="-15" dirty="0">
                          <a:solidFill>
                            <a:schemeClr val="tx1"/>
                          </a:solidFill>
                          <a:effectLst/>
                          <a:latin typeface="+mn-lt"/>
                          <a:ea typeface="Times New Roman" panose="02020603050405020304" pitchFamily="18" charset="0"/>
                          <a:cs typeface="Times New Roman" panose="02020603050405020304" pitchFamily="18" charset="0"/>
                        </a:rPr>
                        <a:t>работ</a:t>
                      </a:r>
                    </a:p>
                  </a:txBody>
                  <a:tcPr marL="0" marR="0" marT="0" marB="0">
                    <a:solidFill>
                      <a:srgbClr val="D7E0E8"/>
                    </a:solidFill>
                  </a:tcPr>
                </a:tc>
                <a:extLst>
                  <a:ext uri="{0D108BD9-81ED-4DB2-BD59-A6C34878D82A}">
                    <a16:rowId xmlns:a16="http://schemas.microsoft.com/office/drawing/2014/main" val="150014065"/>
                  </a:ext>
                </a:extLst>
              </a:tr>
              <a:tr h="2463882">
                <a:tc vMerge="1">
                  <a:txBody>
                    <a:bodyPr/>
                    <a:lstStyle/>
                    <a:p>
                      <a:endParaRPr lang="ru-RU"/>
                    </a:p>
                  </a:txBody>
                  <a:tcPr/>
                </a:tc>
                <a:tc vMerge="1">
                  <a:txBody>
                    <a:bodyPr/>
                    <a:lstStyle/>
                    <a:p>
                      <a:endParaRPr lang="ru-RU"/>
                    </a:p>
                  </a:txBody>
                  <a:tcPr/>
                </a:tc>
                <a:tc>
                  <a:txBody>
                    <a:bodyPr/>
                    <a:lstStyle/>
                    <a:p>
                      <a:pPr marL="36195" marR="31115">
                        <a:spcAft>
                          <a:spcPts val="0"/>
                        </a:spcAft>
                      </a:pPr>
                      <a:r>
                        <a:rPr lang="ru-RU" sz="1150" dirty="0">
                          <a:effectLst/>
                          <a:latin typeface="+mn-lt"/>
                          <a:ea typeface="Times New Roman" panose="02020603050405020304" pitchFamily="18" charset="0"/>
                          <a:cs typeface="Times New Roman" panose="02020603050405020304" pitchFamily="18" charset="0"/>
                        </a:rPr>
                        <a:t>2) опыт исполнения договора строительного подряда, предусматривающего выполнение работ по строительству, реконструкции линейного объекта, за исключением автомобильной дороги;</a:t>
                      </a:r>
                    </a:p>
                  </a:txBody>
                  <a:tcPr marL="0" marR="0" marT="0" marB="0">
                    <a:solidFill>
                      <a:srgbClr val="D7E0E8"/>
                    </a:solidFill>
                  </a:tcPr>
                </a:tc>
                <a:tc>
                  <a:txBody>
                    <a:bodyPr/>
                    <a:lstStyle/>
                    <a:p>
                      <a:pPr marL="342900" lvl="0" indent="-342900">
                        <a:spcAft>
                          <a:spcPts val="0"/>
                        </a:spcAft>
                        <a:buSzPts val="1200"/>
                        <a:buFont typeface="Times New Roman" panose="02020603050405020304" pitchFamily="18" charset="0"/>
                        <a:buAutoNum type="arabicParenR"/>
                        <a:tabLst>
                          <a:tab pos="201930" algn="l"/>
                        </a:tabLst>
                      </a:pPr>
                      <a:r>
                        <a:rPr lang="en-US" sz="1150" b="0" spc="-15" dirty="0">
                          <a:solidFill>
                            <a:schemeClr val="tx1"/>
                          </a:solidFill>
                          <a:effectLst/>
                          <a:latin typeface="+mn-lt"/>
                          <a:ea typeface="Times New Roman" panose="02020603050405020304" pitchFamily="18" charset="0"/>
                          <a:cs typeface="Times New Roman" panose="02020603050405020304" pitchFamily="18" charset="0"/>
                        </a:rPr>
                        <a:t>исполненный</a:t>
                      </a:r>
                      <a:r>
                        <a:rPr lang="en-US" sz="1150" b="0" spc="-40" dirty="0">
                          <a:solidFill>
                            <a:schemeClr val="tx1"/>
                          </a:solidFill>
                          <a:effectLst/>
                          <a:latin typeface="+mn-lt"/>
                          <a:ea typeface="Times New Roman" panose="02020603050405020304" pitchFamily="18" charset="0"/>
                          <a:cs typeface="Times New Roman" panose="02020603050405020304" pitchFamily="18" charset="0"/>
                        </a:rPr>
                        <a:t> </a:t>
                      </a:r>
                      <a:r>
                        <a:rPr lang="en-US" sz="1150" b="0" spc="-15" dirty="0">
                          <a:solidFill>
                            <a:schemeClr val="tx1"/>
                          </a:solidFill>
                          <a:effectLst/>
                          <a:latin typeface="+mn-lt"/>
                          <a:ea typeface="Times New Roman" panose="02020603050405020304" pitchFamily="18" charset="0"/>
                          <a:cs typeface="Times New Roman" panose="02020603050405020304" pitchFamily="18" charset="0"/>
                        </a:rPr>
                        <a:t>договор;</a:t>
                      </a:r>
                      <a:endParaRPr lang="ru-RU" sz="1150" b="0" spc="-15" dirty="0">
                        <a:solidFill>
                          <a:schemeClr val="tx1"/>
                        </a:solidFill>
                        <a:effectLst/>
                        <a:latin typeface="+mn-lt"/>
                        <a:ea typeface="Times New Roman" panose="02020603050405020304" pitchFamily="18" charset="0"/>
                        <a:cs typeface="Times New Roman" panose="02020603050405020304" pitchFamily="18" charset="0"/>
                      </a:endParaRPr>
                    </a:p>
                    <a:p>
                      <a:pPr marL="342900" marR="186055" lvl="0" indent="-342900">
                        <a:spcAft>
                          <a:spcPts val="0"/>
                        </a:spcAft>
                        <a:buSzPts val="1200"/>
                        <a:buFont typeface="Times New Roman" panose="02020603050405020304" pitchFamily="18" charset="0"/>
                        <a:buAutoNum type="arabicParenR"/>
                        <a:tabLst>
                          <a:tab pos="201930" algn="l"/>
                        </a:tabLst>
                      </a:pPr>
                      <a:r>
                        <a:rPr lang="ru-RU" sz="1150" b="0" spc="-15" dirty="0">
                          <a:solidFill>
                            <a:schemeClr val="tx1"/>
                          </a:solidFill>
                          <a:effectLst/>
                          <a:latin typeface="+mn-lt"/>
                          <a:ea typeface="Times New Roman" panose="02020603050405020304" pitchFamily="18" charset="0"/>
                          <a:cs typeface="Times New Roman" panose="02020603050405020304" pitchFamily="18" charset="0"/>
                        </a:rPr>
                        <a:t>акт приемки объекта капитального строительства*, а также акт выполненных работ, подтверждающий цену выполненных работ, если акт приемки объекта капитального</a:t>
                      </a:r>
                      <a:r>
                        <a:rPr lang="ru-RU" sz="1150" b="0" spc="-125" dirty="0">
                          <a:solidFill>
                            <a:schemeClr val="tx1"/>
                          </a:solidFill>
                          <a:effectLst/>
                          <a:latin typeface="+mn-lt"/>
                          <a:ea typeface="Times New Roman" panose="02020603050405020304" pitchFamily="18" charset="0"/>
                          <a:cs typeface="Times New Roman" panose="02020603050405020304" pitchFamily="18" charset="0"/>
                        </a:rPr>
                        <a:t> </a:t>
                      </a:r>
                      <a:r>
                        <a:rPr lang="ru-RU" sz="1150" b="0" spc="-15" dirty="0">
                          <a:solidFill>
                            <a:schemeClr val="tx1"/>
                          </a:solidFill>
                          <a:effectLst/>
                          <a:latin typeface="+mn-lt"/>
                          <a:ea typeface="Times New Roman" panose="02020603050405020304" pitchFamily="18" charset="0"/>
                          <a:cs typeface="Times New Roman" panose="02020603050405020304" pitchFamily="18" charset="0"/>
                        </a:rPr>
                        <a:t>строительства не содержит цену выполненных</a:t>
                      </a:r>
                      <a:r>
                        <a:rPr lang="ru-RU" sz="1150" b="0" spc="-50" dirty="0">
                          <a:solidFill>
                            <a:schemeClr val="tx1"/>
                          </a:solidFill>
                          <a:effectLst/>
                          <a:latin typeface="+mn-lt"/>
                          <a:ea typeface="Times New Roman" panose="02020603050405020304" pitchFamily="18" charset="0"/>
                          <a:cs typeface="Times New Roman" panose="02020603050405020304" pitchFamily="18" charset="0"/>
                        </a:rPr>
                        <a:t> </a:t>
                      </a:r>
                      <a:r>
                        <a:rPr lang="ru-RU" sz="1150" b="0" spc="-15" dirty="0">
                          <a:solidFill>
                            <a:schemeClr val="tx1"/>
                          </a:solidFill>
                          <a:effectLst/>
                          <a:latin typeface="+mn-lt"/>
                          <a:ea typeface="Times New Roman" panose="02020603050405020304" pitchFamily="18" charset="0"/>
                          <a:cs typeface="Times New Roman" panose="02020603050405020304" pitchFamily="18" charset="0"/>
                        </a:rPr>
                        <a:t>работ;</a:t>
                      </a:r>
                    </a:p>
                    <a:p>
                      <a:pPr marL="36195" marR="488315">
                        <a:spcAft>
                          <a:spcPts val="0"/>
                        </a:spcAft>
                      </a:pPr>
                      <a:r>
                        <a:rPr lang="ru-RU" sz="1150" b="0" dirty="0">
                          <a:solidFill>
                            <a:schemeClr val="tx1"/>
                          </a:solidFill>
                          <a:effectLst/>
                          <a:latin typeface="+mn-lt"/>
                          <a:ea typeface="Times New Roman" panose="02020603050405020304" pitchFamily="18" charset="0"/>
                          <a:cs typeface="Times New Roman" panose="02020603050405020304" pitchFamily="18" charset="0"/>
                        </a:rPr>
                        <a:t>3) разрешение на ввод объекта капитального строительства в эксплуатацию (за исключением случаев, при которых такое разрешение не выдается в соответствии с законодательством о градостроительной деятельности) или решение о технической готовности линейного объекта инфраструктуры к временной эксплуатации.</a:t>
                      </a:r>
                    </a:p>
                    <a:p>
                      <a:pPr marL="36195" marR="171450">
                        <a:spcAft>
                          <a:spcPts val="0"/>
                        </a:spcAft>
                      </a:pPr>
                      <a:r>
                        <a:rPr lang="ru-RU" sz="1150" b="0" dirty="0">
                          <a:solidFill>
                            <a:srgbClr val="C00000"/>
                          </a:solidFill>
                          <a:effectLst/>
                          <a:latin typeface="+mn-lt"/>
                          <a:ea typeface="Times New Roman" panose="02020603050405020304" pitchFamily="18" charset="0"/>
                          <a:cs typeface="Times New Roman" panose="02020603050405020304" pitchFamily="18" charset="0"/>
                        </a:rPr>
                        <a:t>* Акт приемки законченного строительством объекта по типовым межотраслевым формам № КС-11, № КС-14 и акт приемки объекта капитального строительства по формам, предусмотренным сводом правил, содержащим порядок приемки в эксплуатацию законченных строительством и реконструированных объектов капитального строительства производственного и непроизводственного назначения, без приложений</a:t>
                      </a:r>
                    </a:p>
                  </a:txBody>
                  <a:tcPr marL="0" marR="0" marT="0" marB="0">
                    <a:solidFill>
                      <a:srgbClr val="D7E0E8"/>
                    </a:solidFill>
                  </a:tcPr>
                </a:tc>
                <a:extLst>
                  <a:ext uri="{0D108BD9-81ED-4DB2-BD59-A6C34878D82A}">
                    <a16:rowId xmlns:a16="http://schemas.microsoft.com/office/drawing/2014/main" val="2835153223"/>
                  </a:ext>
                </a:extLst>
              </a:tr>
              <a:tr h="1326705">
                <a:tc vMerge="1">
                  <a:txBody>
                    <a:bodyPr/>
                    <a:lstStyle/>
                    <a:p>
                      <a:endParaRPr lang="ru-RU"/>
                    </a:p>
                  </a:txBody>
                  <a:tcPr/>
                </a:tc>
                <a:tc vMerge="1">
                  <a:txBody>
                    <a:bodyPr/>
                    <a:lstStyle/>
                    <a:p>
                      <a:endParaRPr lang="ru-RU"/>
                    </a:p>
                  </a:txBody>
                  <a:tcPr/>
                </a:tc>
                <a:tc>
                  <a:txBody>
                    <a:bodyPr/>
                    <a:lstStyle/>
                    <a:p>
                      <a:pPr marL="36195" marR="560705">
                        <a:spcAft>
                          <a:spcPts val="0"/>
                        </a:spcAft>
                      </a:pPr>
                      <a:r>
                        <a:rPr lang="ru-RU" sz="1150" dirty="0">
                          <a:effectLst/>
                          <a:latin typeface="+mn-lt"/>
                          <a:ea typeface="Times New Roman" panose="02020603050405020304" pitchFamily="18" charset="0"/>
                          <a:cs typeface="Times New Roman" panose="02020603050405020304" pitchFamily="18" charset="0"/>
                        </a:rPr>
                        <a:t>3) опыт выполнения участником закупки, являющимся застройщиком, работ по строительству, реконструкции линейного</a:t>
                      </a:r>
                    </a:p>
                    <a:p>
                      <a:pPr marL="36195">
                        <a:spcAft>
                          <a:spcPts val="0"/>
                        </a:spcAft>
                      </a:pPr>
                      <a:r>
                        <a:rPr lang="ru-RU" sz="1150" dirty="0">
                          <a:effectLst/>
                          <a:latin typeface="+mn-lt"/>
                          <a:ea typeface="Times New Roman" panose="02020603050405020304" pitchFamily="18" charset="0"/>
                          <a:cs typeface="Times New Roman" panose="02020603050405020304" pitchFamily="18" charset="0"/>
                        </a:rPr>
                        <a:t>объекта, за исключением автомобильной дороги.</a:t>
                      </a:r>
                    </a:p>
                  </a:txBody>
                  <a:tcPr marL="0" marR="0" marT="0" marB="0">
                    <a:solidFill>
                      <a:srgbClr val="D7E0E8"/>
                    </a:solidFill>
                  </a:tcPr>
                </a:tc>
                <a:tc>
                  <a:txBody>
                    <a:bodyPr/>
                    <a:lstStyle/>
                    <a:p>
                      <a:pPr marL="36195" marR="341630">
                        <a:spcAft>
                          <a:spcPts val="0"/>
                        </a:spcAft>
                      </a:pPr>
                      <a:r>
                        <a:rPr lang="ru-RU" sz="1150" b="0" dirty="0">
                          <a:solidFill>
                            <a:schemeClr val="tx1"/>
                          </a:solidFill>
                          <a:effectLst/>
                          <a:latin typeface="+mn-lt"/>
                          <a:ea typeface="Times New Roman" panose="02020603050405020304" pitchFamily="18" charset="0"/>
                          <a:cs typeface="Times New Roman" panose="02020603050405020304" pitchFamily="18" charset="0"/>
                        </a:rPr>
                        <a:t>1) раздел 11 «Смета на строительство объектов капитального строительства» проектной документации*;</a:t>
                      </a:r>
                    </a:p>
                    <a:p>
                      <a:pPr marL="36195" marR="426720">
                        <a:spcAft>
                          <a:spcPts val="0"/>
                        </a:spcAft>
                      </a:pPr>
                      <a:r>
                        <a:rPr lang="ru-RU" sz="1150" b="0" dirty="0">
                          <a:solidFill>
                            <a:schemeClr val="tx1"/>
                          </a:solidFill>
                          <a:effectLst/>
                          <a:latin typeface="+mn-lt"/>
                          <a:ea typeface="Times New Roman" panose="02020603050405020304" pitchFamily="18" charset="0"/>
                          <a:cs typeface="Times New Roman" panose="02020603050405020304" pitchFamily="18" charset="0"/>
                        </a:rPr>
                        <a:t>2) разрешение на ввод объекта капитального строительства в эксплуатацию или решение о технической готовности линейного объекта инфраструктуры к временной эксплуатации.</a:t>
                      </a:r>
                    </a:p>
                    <a:p>
                      <a:pPr marL="36195" marR="81915">
                        <a:spcAft>
                          <a:spcPts val="0"/>
                        </a:spcAft>
                      </a:pPr>
                      <a:r>
                        <a:rPr lang="ru-RU" sz="1150" b="0" dirty="0">
                          <a:solidFill>
                            <a:srgbClr val="C00000"/>
                          </a:solidFill>
                          <a:effectLst/>
                          <a:latin typeface="+mn-lt"/>
                          <a:ea typeface="Times New Roman" panose="02020603050405020304" pitchFamily="18" charset="0"/>
                          <a:cs typeface="Times New Roman" panose="02020603050405020304" pitchFamily="18" charset="0"/>
                        </a:rPr>
                        <a:t>* В соответствии с пунктом 28 ПП № 87: Раздел 11 «Смета на строительство объектов капитального строительства» должен содержать текстовую часть в составе пояснительной записки к сметной документации и сметную документацию</a:t>
                      </a:r>
                    </a:p>
                  </a:txBody>
                  <a:tcPr marL="0" marR="0" marT="0" marB="0">
                    <a:solidFill>
                      <a:srgbClr val="D7E0E8"/>
                    </a:solidFill>
                  </a:tcPr>
                </a:tc>
                <a:extLst>
                  <a:ext uri="{0D108BD9-81ED-4DB2-BD59-A6C34878D82A}">
                    <a16:rowId xmlns:a16="http://schemas.microsoft.com/office/drawing/2014/main" val="3633852285"/>
                  </a:ext>
                </a:extLst>
              </a:tr>
              <a:tr h="432397">
                <a:tc vMerge="1">
                  <a:txBody>
                    <a:bodyPr/>
                    <a:lstStyle/>
                    <a:p>
                      <a:endParaRPr lang="ru-RU"/>
                    </a:p>
                  </a:txBody>
                  <a:tcPr/>
                </a:tc>
                <a:tc vMerge="1">
                  <a:txBody>
                    <a:bodyPr/>
                    <a:lstStyle/>
                    <a:p>
                      <a:endParaRPr lang="ru-RU"/>
                    </a:p>
                  </a:txBody>
                  <a:tcPr/>
                </a:tc>
                <a:tc gridSpan="2">
                  <a:txBody>
                    <a:bodyPr/>
                    <a:lstStyle/>
                    <a:p>
                      <a:pPr marL="36195">
                        <a:spcAft>
                          <a:spcPts val="0"/>
                        </a:spcAft>
                      </a:pPr>
                      <a:r>
                        <a:rPr lang="ru-RU" sz="1150" b="0" dirty="0">
                          <a:solidFill>
                            <a:schemeClr val="tx1"/>
                          </a:solidFill>
                          <a:effectLst/>
                          <a:latin typeface="+mn-lt"/>
                          <a:ea typeface="Times New Roman" panose="02020603050405020304" pitchFamily="18" charset="0"/>
                          <a:cs typeface="Times New Roman" panose="02020603050405020304" pitchFamily="18" charset="0"/>
                        </a:rPr>
                        <a:t>Цена выполненных работ по договору, предусмотренному пунктом 1 или 2 настоящей графы настоящей позиции, цена выполненных работ, предусмотренных пунктом 3 настоящей графы настоящей позиции, должна составлять не менее 20% НМЦК</a:t>
                      </a:r>
                    </a:p>
                  </a:txBody>
                  <a:tcPr marL="0" marR="0" marT="0" marB="0">
                    <a:solidFill>
                      <a:srgbClr val="D7E0E8"/>
                    </a:solidFill>
                  </a:tcPr>
                </a:tc>
                <a:tc hMerge="1">
                  <a:txBody>
                    <a:bodyPr/>
                    <a:lstStyle/>
                    <a:p>
                      <a:pPr marL="36195">
                        <a:spcAft>
                          <a:spcPts val="0"/>
                        </a:spcAft>
                      </a:pP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5">
                        <a:lumMod val="60000"/>
                        <a:lumOff val="40000"/>
                      </a:schemeClr>
                    </a:solidFill>
                  </a:tcPr>
                </a:tc>
                <a:extLst>
                  <a:ext uri="{0D108BD9-81ED-4DB2-BD59-A6C34878D82A}">
                    <a16:rowId xmlns:a16="http://schemas.microsoft.com/office/drawing/2014/main" val="3475072641"/>
                  </a:ext>
                </a:extLst>
              </a:tr>
            </a:tbl>
          </a:graphicData>
        </a:graphic>
      </p:graphicFrame>
      <p:pic>
        <p:nvPicPr>
          <p:cNvPr id="6" name="Рисунок 5">
            <a:extLst>
              <a:ext uri="{FF2B5EF4-FFF2-40B4-BE49-F238E27FC236}">
                <a16:creationId xmlns:a16="http://schemas.microsoft.com/office/drawing/2014/main" id="{5BCE3359-397A-4844-8D30-33EE4B305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2421" y="448232"/>
            <a:ext cx="1822136" cy="234325"/>
          </a:xfrm>
          <a:prstGeom prst="rect">
            <a:avLst/>
          </a:prstGeom>
        </p:spPr>
      </p:pic>
    </p:spTree>
    <p:extLst>
      <p:ext uri="{BB962C8B-B14F-4D97-AF65-F5344CB8AC3E}">
        <p14:creationId xmlns:p14="http://schemas.microsoft.com/office/powerpoint/2010/main" val="387902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599" y="76943"/>
            <a:ext cx="11430859" cy="830997"/>
          </a:xfrm>
          <a:prstGeom prst="rect">
            <a:avLst/>
          </a:prstGeom>
          <a:noFill/>
        </p:spPr>
        <p:txBody>
          <a:bodyPr wrap="square" rtlCol="0">
            <a:spAutoFit/>
          </a:bodyPr>
          <a:lstStyle/>
          <a:p>
            <a:r>
              <a:rPr lang="ru-RU" sz="2400" b="1" dirty="0"/>
              <a:t>Дополнительные требования </a:t>
            </a:r>
          </a:p>
          <a:p>
            <a:r>
              <a:rPr lang="ru-RU" sz="2400" b="1" dirty="0"/>
              <a:t>в сфере градостроительной деятельности</a:t>
            </a:r>
          </a:p>
        </p:txBody>
      </p:sp>
      <p:graphicFrame>
        <p:nvGraphicFramePr>
          <p:cNvPr id="4" name="Таблица 3"/>
          <p:cNvGraphicFramePr>
            <a:graphicFrameLocks noGrp="1"/>
          </p:cNvGraphicFramePr>
          <p:nvPr>
            <p:extLst>
              <p:ext uri="{D42A27DB-BD31-4B8C-83A1-F6EECF244321}">
                <p14:modId xmlns:p14="http://schemas.microsoft.com/office/powerpoint/2010/main" val="195705839"/>
              </p:ext>
            </p:extLst>
          </p:nvPr>
        </p:nvGraphicFramePr>
        <p:xfrm>
          <a:off x="115388" y="909897"/>
          <a:ext cx="11893732" cy="5909715"/>
        </p:xfrm>
        <a:graphic>
          <a:graphicData uri="http://schemas.openxmlformats.org/drawingml/2006/table">
            <a:tbl>
              <a:tblPr firstRow="1" firstCol="1" lastRow="1" lastCol="1" bandRow="1" bandCol="1">
                <a:tableStyleId>{5C22544A-7EE6-4342-B048-85BDC9FD1C3A}</a:tableStyleId>
              </a:tblPr>
              <a:tblGrid>
                <a:gridCol w="395391">
                  <a:extLst>
                    <a:ext uri="{9D8B030D-6E8A-4147-A177-3AD203B41FA5}">
                      <a16:colId xmlns:a16="http://schemas.microsoft.com/office/drawing/2014/main" val="3355111729"/>
                    </a:ext>
                  </a:extLst>
                </a:gridCol>
                <a:gridCol w="1414587">
                  <a:extLst>
                    <a:ext uri="{9D8B030D-6E8A-4147-A177-3AD203B41FA5}">
                      <a16:colId xmlns:a16="http://schemas.microsoft.com/office/drawing/2014/main" val="1188718038"/>
                    </a:ext>
                  </a:extLst>
                </a:gridCol>
                <a:gridCol w="3613285">
                  <a:extLst>
                    <a:ext uri="{9D8B030D-6E8A-4147-A177-3AD203B41FA5}">
                      <a16:colId xmlns:a16="http://schemas.microsoft.com/office/drawing/2014/main" val="2513958755"/>
                    </a:ext>
                  </a:extLst>
                </a:gridCol>
                <a:gridCol w="6470469">
                  <a:extLst>
                    <a:ext uri="{9D8B030D-6E8A-4147-A177-3AD203B41FA5}">
                      <a16:colId xmlns:a16="http://schemas.microsoft.com/office/drawing/2014/main" val="1550733709"/>
                    </a:ext>
                  </a:extLst>
                </a:gridCol>
              </a:tblGrid>
              <a:tr h="379059">
                <a:tc rowSpan="5">
                  <a:txBody>
                    <a:bodyPr/>
                    <a:lstStyle/>
                    <a:p>
                      <a:pPr marL="116840">
                        <a:spcAft>
                          <a:spcPts val="0"/>
                        </a:spcAft>
                      </a:pPr>
                      <a:r>
                        <a:rPr lang="ru-RU" sz="1200" b="0" dirty="0">
                          <a:solidFill>
                            <a:schemeClr val="tx1"/>
                          </a:solidFill>
                          <a:effectLst/>
                          <a:latin typeface="+mn-lt"/>
                          <a:ea typeface="Times New Roman" panose="02020603050405020304" pitchFamily="18" charset="0"/>
                          <a:cs typeface="Times New Roman" panose="02020603050405020304" pitchFamily="18" charset="0"/>
                        </a:rPr>
                        <a:t>12</a:t>
                      </a:r>
                      <a:r>
                        <a:rPr lang="en-US" sz="1200" b="0" dirty="0">
                          <a:solidFill>
                            <a:schemeClr val="tx1"/>
                          </a:solidFill>
                          <a:effectLst/>
                          <a:latin typeface="+mn-lt"/>
                          <a:ea typeface="Times New Roman" panose="02020603050405020304" pitchFamily="18" charset="0"/>
                          <a:cs typeface="Times New Roman" panose="02020603050405020304" pitchFamily="18" charset="0"/>
                        </a:rPr>
                        <a:t>.</a:t>
                      </a:r>
                      <a:endParaRPr lang="ru-RU"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solidFill>
                      <a:srgbClr val="D7E0E8"/>
                    </a:solidFill>
                  </a:tcPr>
                </a:tc>
                <a:tc rowSpan="5">
                  <a:txBody>
                    <a:bodyPr/>
                    <a:lstStyle/>
                    <a:p>
                      <a:pPr marL="36195">
                        <a:spcAft>
                          <a:spcPts val="0"/>
                        </a:spcAft>
                      </a:pPr>
                      <a:r>
                        <a:rPr lang="ru-RU" sz="1200" b="1" dirty="0">
                          <a:solidFill>
                            <a:schemeClr val="tx1"/>
                          </a:solidFill>
                          <a:effectLst/>
                          <a:latin typeface="+mn-lt"/>
                          <a:ea typeface="Times New Roman" panose="02020603050405020304" pitchFamily="18" charset="0"/>
                          <a:cs typeface="Times New Roman" panose="02020603050405020304" pitchFamily="18" charset="0"/>
                        </a:rPr>
                        <a:t>Работы по сносу объекта капитального строительства (в том числе линейного объекта)</a:t>
                      </a:r>
                    </a:p>
                    <a:p>
                      <a:pPr marL="36195">
                        <a:spcAft>
                          <a:spcPts val="0"/>
                        </a:spcAft>
                      </a:pPr>
                      <a:endParaRPr lang="ru-RU" sz="1200" b="1" dirty="0">
                        <a:solidFill>
                          <a:schemeClr val="tx1"/>
                        </a:solidFill>
                        <a:effectLst/>
                        <a:latin typeface="+mn-lt"/>
                        <a:ea typeface="Times New Roman" panose="02020603050405020304" pitchFamily="18" charset="0"/>
                        <a:cs typeface="Times New Roman" panose="02020603050405020304" pitchFamily="18" charset="0"/>
                      </a:endParaRPr>
                    </a:p>
                    <a:p>
                      <a:pPr marL="36195">
                        <a:spcAft>
                          <a:spcPts val="0"/>
                        </a:spcAft>
                      </a:pPr>
                      <a:r>
                        <a:rPr lang="ru-RU" sz="1200" b="1" dirty="0">
                          <a:solidFill>
                            <a:srgbClr val="C00000"/>
                          </a:solidFill>
                          <a:effectLst/>
                          <a:latin typeface="+mn-lt"/>
                          <a:ea typeface="Times New Roman" panose="02020603050405020304" pitchFamily="18" charset="0"/>
                          <a:cs typeface="Times New Roman" panose="02020603050405020304" pitchFamily="18" charset="0"/>
                        </a:rPr>
                        <a:t>НМЦК свыше 10 млн руб. для</a:t>
                      </a:r>
                    </a:p>
                    <a:p>
                      <a:pPr marL="36195">
                        <a:spcAft>
                          <a:spcPts val="0"/>
                        </a:spcAft>
                      </a:pPr>
                      <a:r>
                        <a:rPr lang="ru-RU" sz="1200" b="1" dirty="0">
                          <a:solidFill>
                            <a:srgbClr val="C00000"/>
                          </a:solidFill>
                          <a:effectLst/>
                          <a:latin typeface="+mn-lt"/>
                          <a:ea typeface="Times New Roman" panose="02020603050405020304" pitchFamily="18" charset="0"/>
                          <a:cs typeface="Times New Roman" panose="02020603050405020304" pitchFamily="18" charset="0"/>
                        </a:rPr>
                        <a:t>федеральных нужд</a:t>
                      </a:r>
                    </a:p>
                    <a:p>
                      <a:pPr marL="36195">
                        <a:spcAft>
                          <a:spcPts val="0"/>
                        </a:spcAft>
                      </a:pPr>
                      <a:endParaRPr lang="ru-RU" sz="1200" b="1" dirty="0">
                        <a:solidFill>
                          <a:srgbClr val="C00000"/>
                        </a:solidFill>
                        <a:effectLst/>
                        <a:latin typeface="+mn-lt"/>
                        <a:ea typeface="Times New Roman" panose="02020603050405020304" pitchFamily="18" charset="0"/>
                        <a:cs typeface="Times New Roman" panose="02020603050405020304" pitchFamily="18" charset="0"/>
                      </a:endParaRPr>
                    </a:p>
                    <a:p>
                      <a:pPr marL="36195">
                        <a:spcAft>
                          <a:spcPts val="0"/>
                        </a:spcAft>
                      </a:pPr>
                      <a:r>
                        <a:rPr lang="ru-RU" sz="1200" b="1" dirty="0">
                          <a:solidFill>
                            <a:srgbClr val="C00000"/>
                          </a:solidFill>
                          <a:effectLst/>
                          <a:latin typeface="+mn-lt"/>
                          <a:ea typeface="Times New Roman" panose="02020603050405020304" pitchFamily="18" charset="0"/>
                          <a:cs typeface="Times New Roman" panose="02020603050405020304" pitchFamily="18" charset="0"/>
                        </a:rPr>
                        <a:t>НМЦК свыше 5 млн руб. для обеспечения нужд</a:t>
                      </a:r>
                    </a:p>
                    <a:p>
                      <a:pPr marL="36195">
                        <a:spcAft>
                          <a:spcPts val="0"/>
                        </a:spcAft>
                      </a:pPr>
                      <a:r>
                        <a:rPr lang="ru-RU" sz="1200" b="1" dirty="0">
                          <a:solidFill>
                            <a:srgbClr val="C00000"/>
                          </a:solidFill>
                          <a:effectLst/>
                          <a:latin typeface="+mn-lt"/>
                          <a:ea typeface="Times New Roman" panose="02020603050405020304" pitchFamily="18" charset="0"/>
                          <a:cs typeface="Times New Roman" panose="02020603050405020304" pitchFamily="18" charset="0"/>
                        </a:rPr>
                        <a:t>субъектов Российской Федерации, муниципальных нужд</a:t>
                      </a:r>
                    </a:p>
                  </a:txBody>
                  <a:tcPr marL="0" marR="0" marT="0" marB="0">
                    <a:solidFill>
                      <a:srgbClr val="D7E0E8"/>
                    </a:solidFill>
                  </a:tcPr>
                </a:tc>
                <a:tc>
                  <a:txBody>
                    <a:bodyPr/>
                    <a:lstStyle/>
                    <a:p>
                      <a:pPr marL="36195">
                        <a:spcAft>
                          <a:spcPts val="0"/>
                        </a:spcAft>
                      </a:pPr>
                      <a:r>
                        <a:rPr lang="ru-RU" sz="1200" b="0" dirty="0">
                          <a:solidFill>
                            <a:schemeClr val="tx1"/>
                          </a:solidFill>
                          <a:effectLst/>
                          <a:latin typeface="+mn-lt"/>
                          <a:ea typeface="Times New Roman" panose="02020603050405020304" pitchFamily="18" charset="0"/>
                          <a:cs typeface="Times New Roman" panose="02020603050405020304" pitchFamily="18" charset="0"/>
                        </a:rPr>
                        <a:t>Наличие у участника закупки следующего опыта </a:t>
                      </a:r>
                      <a:r>
                        <a:rPr lang="en-US" sz="1200" b="0" dirty="0">
                          <a:solidFill>
                            <a:schemeClr val="tx1"/>
                          </a:solidFill>
                          <a:effectLst/>
                          <a:latin typeface="+mn-lt"/>
                          <a:ea typeface="Times New Roman" panose="02020603050405020304" pitchFamily="18" charset="0"/>
                          <a:cs typeface="Times New Roman" panose="02020603050405020304" pitchFamily="18" charset="0"/>
                        </a:rPr>
                        <a:t>выполнения работ:</a:t>
                      </a:r>
                      <a:endParaRPr lang="ru-RU"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solidFill>
                      <a:srgbClr val="D7E0E8"/>
                    </a:solidFill>
                  </a:tcPr>
                </a:tc>
                <a:tc>
                  <a:txBody>
                    <a:bodyPr/>
                    <a:lstStyle/>
                    <a:p>
                      <a:pPr marL="36195">
                        <a:spcAft>
                          <a:spcPts val="0"/>
                        </a:spcAft>
                      </a:pPr>
                      <a:r>
                        <a:rPr lang="ru-RU" sz="1200" b="0" dirty="0">
                          <a:solidFill>
                            <a:schemeClr val="tx1"/>
                          </a:solidFill>
                          <a:effectLst/>
                          <a:latin typeface="+mn-lt"/>
                          <a:ea typeface="Times New Roman" panose="02020603050405020304" pitchFamily="18" charset="0"/>
                          <a:cs typeface="Times New Roman" panose="02020603050405020304" pitchFamily="18" charset="0"/>
                        </a:rPr>
                        <a:t> Документы</a:t>
                      </a:r>
                    </a:p>
                  </a:txBody>
                  <a:tcPr marL="0" marR="0" marT="0" marB="0">
                    <a:solidFill>
                      <a:srgbClr val="D7E0E8"/>
                    </a:solidFill>
                  </a:tcPr>
                </a:tc>
                <a:extLst>
                  <a:ext uri="{0D108BD9-81ED-4DB2-BD59-A6C34878D82A}">
                    <a16:rowId xmlns:a16="http://schemas.microsoft.com/office/drawing/2014/main" val="3284436895"/>
                  </a:ext>
                </a:extLst>
              </a:tr>
              <a:tr h="448525">
                <a:tc vMerge="1">
                  <a:txBody>
                    <a:bodyPr/>
                    <a:lstStyle/>
                    <a:p>
                      <a:endParaRPr lang="ru-RU"/>
                    </a:p>
                  </a:txBody>
                  <a:tcPr/>
                </a:tc>
                <a:tc vMerge="1">
                  <a:txBody>
                    <a:bodyPr/>
                    <a:lstStyle/>
                    <a:p>
                      <a:endParaRPr lang="ru-RU"/>
                    </a:p>
                  </a:txBody>
                  <a:tcPr/>
                </a:tc>
                <a:tc>
                  <a:txBody>
                    <a:bodyPr/>
                    <a:lstStyle/>
                    <a:p>
                      <a:pPr marL="36195" marR="307340">
                        <a:spcAft>
                          <a:spcPts val="0"/>
                        </a:spcAft>
                      </a:pPr>
                      <a:r>
                        <a:rPr lang="ru-RU" sz="1200" dirty="0">
                          <a:effectLst/>
                          <a:latin typeface="+mn-lt"/>
                          <a:ea typeface="Times New Roman" panose="02020603050405020304" pitchFamily="18" charset="0"/>
                          <a:cs typeface="Times New Roman" panose="02020603050405020304" pitchFamily="18" charset="0"/>
                        </a:rPr>
                        <a:t>1) опыт исполнения договора, предусматривающего выполнение работ по сносу объекта капитального строительства (в том числе линейного объекта);</a:t>
                      </a:r>
                    </a:p>
                    <a:p>
                      <a:pPr marL="36195" marR="307340">
                        <a:spcAft>
                          <a:spcPts val="0"/>
                        </a:spcAft>
                      </a:pPr>
                      <a:r>
                        <a:rPr lang="ru-RU" sz="1200" dirty="0">
                          <a:solidFill>
                            <a:srgbClr val="C00000"/>
                          </a:solidFill>
                          <a:effectLst/>
                          <a:latin typeface="+mn-lt"/>
                          <a:ea typeface="Times New Roman" panose="02020603050405020304" pitchFamily="18" charset="0"/>
                          <a:cs typeface="Times New Roman" panose="02020603050405020304" pitchFamily="18" charset="0"/>
                        </a:rPr>
                        <a:t>Такой договор может быть только по 44-ФЗ или 223-ФЗ</a:t>
                      </a:r>
                    </a:p>
                  </a:txBody>
                  <a:tcPr marL="0" marR="0" marT="0" marB="0">
                    <a:solidFill>
                      <a:srgbClr val="D7E0E8"/>
                    </a:solidFill>
                  </a:tcPr>
                </a:tc>
                <a:tc>
                  <a:txBody>
                    <a:bodyPr/>
                    <a:lstStyle/>
                    <a:p>
                      <a:pPr marL="342900" lvl="0" indent="-342900">
                        <a:spcAft>
                          <a:spcPts val="0"/>
                        </a:spcAft>
                        <a:buSzPts val="1200"/>
                        <a:buFont typeface="Times New Roman" panose="02020603050405020304" pitchFamily="18" charset="0"/>
                        <a:buAutoNum type="arabicParenR"/>
                        <a:tabLst>
                          <a:tab pos="201930" algn="l"/>
                        </a:tabLst>
                      </a:pPr>
                      <a:r>
                        <a:rPr lang="ru-RU" sz="1200" b="0" spc="-15" dirty="0">
                          <a:solidFill>
                            <a:schemeClr val="tx1"/>
                          </a:solidFill>
                          <a:effectLst/>
                          <a:latin typeface="+mn-lt"/>
                          <a:ea typeface="Times New Roman" panose="02020603050405020304" pitchFamily="18" charset="0"/>
                          <a:cs typeface="Times New Roman" panose="02020603050405020304" pitchFamily="18" charset="0"/>
                        </a:rPr>
                        <a:t>исполненный договор;</a:t>
                      </a:r>
                    </a:p>
                    <a:p>
                      <a:pPr marL="342900" lvl="0" indent="-342900">
                        <a:spcAft>
                          <a:spcPts val="0"/>
                        </a:spcAft>
                        <a:buSzPts val="1200"/>
                        <a:buFont typeface="Times New Roman" panose="02020603050405020304" pitchFamily="18" charset="0"/>
                        <a:buAutoNum type="arabicParenR"/>
                        <a:tabLst>
                          <a:tab pos="201930" algn="l"/>
                        </a:tabLst>
                      </a:pPr>
                      <a:r>
                        <a:rPr lang="ru-RU" sz="1200" b="0" spc="-15" dirty="0">
                          <a:solidFill>
                            <a:schemeClr val="tx1"/>
                          </a:solidFill>
                          <a:effectLst/>
                          <a:latin typeface="+mn-lt"/>
                          <a:ea typeface="Times New Roman" panose="02020603050405020304" pitchFamily="18" charset="0"/>
                          <a:cs typeface="Times New Roman" panose="02020603050405020304" pitchFamily="18" charset="0"/>
                        </a:rPr>
                        <a:t>акт выполненных работ, подтверждающий цену выполненных работ</a:t>
                      </a:r>
                    </a:p>
                  </a:txBody>
                  <a:tcPr marL="0" marR="0" marT="0" marB="0">
                    <a:solidFill>
                      <a:srgbClr val="D7E0E8"/>
                    </a:solidFill>
                  </a:tcPr>
                </a:tc>
                <a:extLst>
                  <a:ext uri="{0D108BD9-81ED-4DB2-BD59-A6C34878D82A}">
                    <a16:rowId xmlns:a16="http://schemas.microsoft.com/office/drawing/2014/main" val="150014065"/>
                  </a:ext>
                </a:extLst>
              </a:tr>
              <a:tr h="2463882">
                <a:tc vMerge="1">
                  <a:txBody>
                    <a:bodyPr/>
                    <a:lstStyle/>
                    <a:p>
                      <a:endParaRPr lang="ru-RU"/>
                    </a:p>
                  </a:txBody>
                  <a:tcPr/>
                </a:tc>
                <a:tc vMerge="1">
                  <a:txBody>
                    <a:bodyPr/>
                    <a:lstStyle/>
                    <a:p>
                      <a:endParaRPr lang="ru-RU"/>
                    </a:p>
                  </a:txBody>
                  <a:tcPr/>
                </a:tc>
                <a:tc>
                  <a:txBody>
                    <a:bodyPr/>
                    <a:lstStyle/>
                    <a:p>
                      <a:pPr marL="36195" marR="31115">
                        <a:spcAft>
                          <a:spcPts val="0"/>
                        </a:spcAft>
                      </a:pPr>
                      <a:r>
                        <a:rPr lang="ru-RU" sz="1200" dirty="0">
                          <a:effectLst/>
                          <a:latin typeface="+mn-lt"/>
                          <a:ea typeface="Times New Roman" panose="02020603050405020304" pitchFamily="18" charset="0"/>
                          <a:cs typeface="Times New Roman" panose="02020603050405020304" pitchFamily="18" charset="0"/>
                        </a:rPr>
                        <a:t>2) опыт исполнения договора строительного подряда, предусматривающего выполнение работ по строительству, реконструкции объекта капитального строительства (в том числе линейного объекта);</a:t>
                      </a:r>
                      <a:endParaRPr lang="ru-RU" sz="1100" dirty="0">
                        <a:effectLst/>
                        <a:latin typeface="+mn-lt"/>
                        <a:ea typeface="Times New Roman" panose="02020603050405020304" pitchFamily="18" charset="0"/>
                        <a:cs typeface="Times New Roman" panose="02020603050405020304" pitchFamily="18" charset="0"/>
                      </a:endParaRPr>
                    </a:p>
                  </a:txBody>
                  <a:tcPr marL="0" marR="0" marT="0" marB="0">
                    <a:solidFill>
                      <a:srgbClr val="D7E0E8"/>
                    </a:solidFill>
                  </a:tcPr>
                </a:tc>
                <a:tc>
                  <a:txBody>
                    <a:bodyPr/>
                    <a:lstStyle/>
                    <a:p>
                      <a:pPr marL="342900" lvl="0" indent="-342900">
                        <a:spcAft>
                          <a:spcPts val="0"/>
                        </a:spcAft>
                        <a:buSzPts val="1200"/>
                        <a:buFont typeface="Times New Roman" panose="02020603050405020304" pitchFamily="18" charset="0"/>
                        <a:buAutoNum type="arabicParenR"/>
                        <a:tabLst>
                          <a:tab pos="201930" algn="l"/>
                        </a:tabLst>
                      </a:pPr>
                      <a:r>
                        <a:rPr lang="ru-RU" sz="1200" b="0" spc="-15" dirty="0">
                          <a:solidFill>
                            <a:schemeClr val="tx1"/>
                          </a:solidFill>
                          <a:effectLst/>
                          <a:latin typeface="+mn-lt"/>
                          <a:ea typeface="Times New Roman" panose="02020603050405020304" pitchFamily="18" charset="0"/>
                          <a:cs typeface="Times New Roman" panose="02020603050405020304" pitchFamily="18" charset="0"/>
                        </a:rPr>
                        <a:t>исполненный договор;</a:t>
                      </a:r>
                    </a:p>
                    <a:p>
                      <a:pPr marL="342900" lvl="0" indent="-342900">
                        <a:spcAft>
                          <a:spcPts val="0"/>
                        </a:spcAft>
                        <a:buSzPts val="1200"/>
                        <a:buFont typeface="Times New Roman" panose="02020603050405020304" pitchFamily="18" charset="0"/>
                        <a:buAutoNum type="arabicParenR"/>
                        <a:tabLst>
                          <a:tab pos="201930" algn="l"/>
                        </a:tabLst>
                      </a:pPr>
                      <a:r>
                        <a:rPr lang="ru-RU" sz="1200" b="0" spc="-15" dirty="0">
                          <a:solidFill>
                            <a:schemeClr val="tx1"/>
                          </a:solidFill>
                          <a:effectLst/>
                          <a:latin typeface="+mn-lt"/>
                          <a:ea typeface="Times New Roman" panose="02020603050405020304" pitchFamily="18" charset="0"/>
                          <a:cs typeface="Times New Roman" panose="02020603050405020304" pitchFamily="18" charset="0"/>
                        </a:rPr>
                        <a:t>акт приемки объекта капитального строительства*, а также акт выполненных работ, подтверждающий цену выполненных работ, если акт приемки объекта капитального строительства не содержит цену выполненных работ;</a:t>
                      </a:r>
                    </a:p>
                    <a:p>
                      <a:pPr marL="342900" lvl="0" indent="-342900">
                        <a:spcAft>
                          <a:spcPts val="0"/>
                        </a:spcAft>
                        <a:buSzPts val="1200"/>
                        <a:buFont typeface="Times New Roman" panose="02020603050405020304" pitchFamily="18" charset="0"/>
                        <a:buAutoNum type="arabicParenR"/>
                        <a:tabLst>
                          <a:tab pos="201930" algn="l"/>
                        </a:tabLst>
                      </a:pPr>
                      <a:r>
                        <a:rPr lang="ru-RU" sz="1200" b="0" spc="-15" dirty="0">
                          <a:solidFill>
                            <a:schemeClr val="tx1"/>
                          </a:solidFill>
                          <a:effectLst/>
                          <a:latin typeface="+mn-lt"/>
                          <a:ea typeface="Times New Roman" panose="02020603050405020304" pitchFamily="18" charset="0"/>
                          <a:cs typeface="Times New Roman" panose="02020603050405020304" pitchFamily="18" charset="0"/>
                        </a:rPr>
                        <a:t>разрешение на ввод объекта капитального строительства в эксплуатацию (за исключением случаев, при которых такое разрешение не</a:t>
                      </a:r>
                      <a:r>
                        <a:rPr lang="ru-RU" sz="1200" b="0" spc="-15" baseline="0" dirty="0">
                          <a:solidFill>
                            <a:schemeClr val="tx1"/>
                          </a:solidFill>
                          <a:effectLst/>
                          <a:latin typeface="+mn-lt"/>
                          <a:ea typeface="Times New Roman" panose="02020603050405020304" pitchFamily="18" charset="0"/>
                          <a:cs typeface="Times New Roman" panose="02020603050405020304" pitchFamily="18" charset="0"/>
                        </a:rPr>
                        <a:t> </a:t>
                      </a:r>
                      <a:r>
                        <a:rPr lang="ru-RU" sz="1200" b="0" spc="-15" dirty="0">
                          <a:solidFill>
                            <a:schemeClr val="tx1"/>
                          </a:solidFill>
                          <a:effectLst/>
                          <a:latin typeface="+mn-lt"/>
                          <a:ea typeface="Times New Roman" panose="02020603050405020304" pitchFamily="18" charset="0"/>
                          <a:cs typeface="Times New Roman" panose="02020603050405020304" pitchFamily="18" charset="0"/>
                        </a:rPr>
                        <a:t>выдается в соответствии с законодательством о градостроительной деятельности) или решение о технической готовности линейного объекта</a:t>
                      </a:r>
                      <a:r>
                        <a:rPr lang="ru-RU" sz="1200" b="0" spc="-15" baseline="0" dirty="0">
                          <a:solidFill>
                            <a:schemeClr val="tx1"/>
                          </a:solidFill>
                          <a:effectLst/>
                          <a:latin typeface="+mn-lt"/>
                          <a:ea typeface="Times New Roman" panose="02020603050405020304" pitchFamily="18" charset="0"/>
                          <a:cs typeface="Times New Roman" panose="02020603050405020304" pitchFamily="18" charset="0"/>
                        </a:rPr>
                        <a:t> </a:t>
                      </a:r>
                      <a:r>
                        <a:rPr lang="ru-RU" sz="1200" b="0" spc="-15" dirty="0">
                          <a:solidFill>
                            <a:schemeClr val="tx1"/>
                          </a:solidFill>
                          <a:effectLst/>
                          <a:latin typeface="+mn-lt"/>
                          <a:ea typeface="Times New Roman" panose="02020603050405020304" pitchFamily="18" charset="0"/>
                          <a:cs typeface="Times New Roman" panose="02020603050405020304" pitchFamily="18" charset="0"/>
                        </a:rPr>
                        <a:t>инфраструктуры к временной эксплуатации.</a:t>
                      </a:r>
                    </a:p>
                    <a:p>
                      <a:pPr marL="0" lvl="0" indent="0">
                        <a:spcAft>
                          <a:spcPts val="0"/>
                        </a:spcAft>
                        <a:buSzPts val="1200"/>
                        <a:buFont typeface="Times New Roman" panose="02020603050405020304" pitchFamily="18" charset="0"/>
                        <a:buNone/>
                        <a:tabLst>
                          <a:tab pos="201930" algn="l"/>
                        </a:tabLst>
                      </a:pPr>
                      <a:r>
                        <a:rPr lang="ru-RU" sz="1200" b="0" spc="-15" dirty="0">
                          <a:solidFill>
                            <a:srgbClr val="C00000"/>
                          </a:solidFill>
                          <a:effectLst/>
                          <a:latin typeface="+mn-lt"/>
                          <a:ea typeface="Times New Roman" panose="02020603050405020304" pitchFamily="18" charset="0"/>
                          <a:cs typeface="Times New Roman" panose="02020603050405020304" pitchFamily="18" charset="0"/>
                        </a:rPr>
                        <a:t>* Акт приемки законченного строительством объекта по типовым межотраслевым формам № КС-11, № КС-14 и акт приемки объекта капитального строительства по формам, предусмотренным сводом правил, содержащим порядок приемки в эксплуатацию законченных строительством и реконструированных объектов</a:t>
                      </a:r>
                      <a:r>
                        <a:rPr lang="ru-RU" sz="1200" b="0" spc="-15" baseline="0" dirty="0">
                          <a:solidFill>
                            <a:srgbClr val="C00000"/>
                          </a:solidFill>
                          <a:effectLst/>
                          <a:latin typeface="+mn-lt"/>
                          <a:ea typeface="Times New Roman" panose="02020603050405020304" pitchFamily="18" charset="0"/>
                          <a:cs typeface="Times New Roman" panose="02020603050405020304" pitchFamily="18" charset="0"/>
                        </a:rPr>
                        <a:t> </a:t>
                      </a:r>
                      <a:r>
                        <a:rPr lang="ru-RU" sz="1200" b="0" spc="-15" dirty="0">
                          <a:solidFill>
                            <a:srgbClr val="C00000"/>
                          </a:solidFill>
                          <a:effectLst/>
                          <a:latin typeface="+mn-lt"/>
                          <a:ea typeface="Times New Roman" panose="02020603050405020304" pitchFamily="18" charset="0"/>
                          <a:cs typeface="Times New Roman" panose="02020603050405020304" pitchFamily="18" charset="0"/>
                        </a:rPr>
                        <a:t>капитального строительства производственного и непроизводственного назначения, без приложений</a:t>
                      </a:r>
                    </a:p>
                  </a:txBody>
                  <a:tcPr marL="0" marR="0" marT="0" marB="0">
                    <a:solidFill>
                      <a:srgbClr val="D7E0E8"/>
                    </a:solidFill>
                  </a:tcPr>
                </a:tc>
                <a:extLst>
                  <a:ext uri="{0D108BD9-81ED-4DB2-BD59-A6C34878D82A}">
                    <a16:rowId xmlns:a16="http://schemas.microsoft.com/office/drawing/2014/main" val="2835153223"/>
                  </a:ext>
                </a:extLst>
              </a:tr>
              <a:tr h="1537097">
                <a:tc vMerge="1">
                  <a:txBody>
                    <a:bodyPr/>
                    <a:lstStyle/>
                    <a:p>
                      <a:endParaRPr lang="ru-RU"/>
                    </a:p>
                  </a:txBody>
                  <a:tcPr/>
                </a:tc>
                <a:tc vMerge="1">
                  <a:txBody>
                    <a:bodyPr/>
                    <a:lstStyle/>
                    <a:p>
                      <a:endParaRPr lang="ru-RU"/>
                    </a:p>
                  </a:txBody>
                  <a:tcPr/>
                </a:tc>
                <a:tc>
                  <a:txBody>
                    <a:bodyPr/>
                    <a:lstStyle/>
                    <a:p>
                      <a:pPr marL="36195" marR="560705">
                        <a:spcAft>
                          <a:spcPts val="0"/>
                        </a:spcAft>
                      </a:pPr>
                      <a:r>
                        <a:rPr lang="ru-RU" sz="1200" dirty="0">
                          <a:effectLst/>
                          <a:latin typeface="+mn-lt"/>
                          <a:ea typeface="Times New Roman" panose="02020603050405020304" pitchFamily="18" charset="0"/>
                          <a:cs typeface="Times New Roman" panose="02020603050405020304" pitchFamily="18" charset="0"/>
                        </a:rPr>
                        <a:t>3) опыт выполнения участником закупки, являющимся застройщиком, работ по строительству, реконструкции объекта капитального строительства (в том числе линейного объекта).</a:t>
                      </a:r>
                      <a:endParaRPr lang="ru-RU" sz="1100" dirty="0">
                        <a:effectLst/>
                        <a:latin typeface="+mn-lt"/>
                        <a:ea typeface="Times New Roman" panose="02020603050405020304" pitchFamily="18" charset="0"/>
                        <a:cs typeface="Times New Roman" panose="02020603050405020304" pitchFamily="18" charset="0"/>
                      </a:endParaRPr>
                    </a:p>
                  </a:txBody>
                  <a:tcPr marL="0" marR="0" marT="0" marB="0">
                    <a:solidFill>
                      <a:srgbClr val="D7E0E8"/>
                    </a:solidFill>
                  </a:tcPr>
                </a:tc>
                <a:tc>
                  <a:txBody>
                    <a:bodyPr/>
                    <a:lstStyle/>
                    <a:p>
                      <a:pPr marL="36195" marR="341630">
                        <a:spcAft>
                          <a:spcPts val="0"/>
                        </a:spcAft>
                      </a:pPr>
                      <a:r>
                        <a:rPr lang="ru-RU" sz="1200" b="0" dirty="0">
                          <a:solidFill>
                            <a:schemeClr val="tx1"/>
                          </a:solidFill>
                          <a:effectLst/>
                          <a:latin typeface="+mn-lt"/>
                          <a:ea typeface="Times New Roman" panose="02020603050405020304" pitchFamily="18" charset="0"/>
                          <a:cs typeface="Times New Roman" panose="02020603050405020304" pitchFamily="18" charset="0"/>
                        </a:rPr>
                        <a:t>1) раздел 11 «Смета на строительство объектов капитального строительства» проектной документации*;</a:t>
                      </a:r>
                    </a:p>
                    <a:p>
                      <a:pPr marL="36195" marR="341630">
                        <a:spcAft>
                          <a:spcPts val="0"/>
                        </a:spcAft>
                      </a:pPr>
                      <a:r>
                        <a:rPr lang="ru-RU" sz="1200" b="0" dirty="0">
                          <a:solidFill>
                            <a:schemeClr val="tx1"/>
                          </a:solidFill>
                          <a:effectLst/>
                          <a:latin typeface="+mn-lt"/>
                          <a:ea typeface="Times New Roman" panose="02020603050405020304" pitchFamily="18" charset="0"/>
                          <a:cs typeface="Times New Roman" panose="02020603050405020304" pitchFamily="18" charset="0"/>
                        </a:rPr>
                        <a:t>2) разрешение на ввод объекта капитального строительства в эксплуатацию или решение о технической готовности линейного объекта инфраструктуры к временной эксплуатации</a:t>
                      </a:r>
                    </a:p>
                    <a:p>
                      <a:pPr marL="36195" marR="341630">
                        <a:spcAft>
                          <a:spcPts val="0"/>
                        </a:spcAft>
                      </a:pPr>
                      <a:r>
                        <a:rPr lang="ru-RU" sz="1200" b="0" dirty="0">
                          <a:solidFill>
                            <a:srgbClr val="C00000"/>
                          </a:solidFill>
                          <a:effectLst/>
                          <a:latin typeface="+mn-lt"/>
                          <a:ea typeface="Times New Roman" panose="02020603050405020304" pitchFamily="18" charset="0"/>
                          <a:cs typeface="Times New Roman" panose="02020603050405020304" pitchFamily="18" charset="0"/>
                        </a:rPr>
                        <a:t>* В соответствии с пунктом 28 ПП № 87: Раздел 11 «Смета на строительство объектов капитального строительства» должен содержать текстовую часть в составе пояснительной записки к сметной документации и сметную документацию</a:t>
                      </a:r>
                    </a:p>
                  </a:txBody>
                  <a:tcPr marL="0" marR="0" marT="0" marB="0">
                    <a:solidFill>
                      <a:srgbClr val="D7E0E8"/>
                    </a:solidFill>
                  </a:tcPr>
                </a:tc>
                <a:extLst>
                  <a:ext uri="{0D108BD9-81ED-4DB2-BD59-A6C34878D82A}">
                    <a16:rowId xmlns:a16="http://schemas.microsoft.com/office/drawing/2014/main" val="3633852285"/>
                  </a:ext>
                </a:extLst>
              </a:tr>
              <a:tr h="432397">
                <a:tc vMerge="1">
                  <a:txBody>
                    <a:bodyPr/>
                    <a:lstStyle/>
                    <a:p>
                      <a:endParaRPr lang="ru-RU"/>
                    </a:p>
                  </a:txBody>
                  <a:tcPr/>
                </a:tc>
                <a:tc vMerge="1">
                  <a:txBody>
                    <a:bodyPr/>
                    <a:lstStyle/>
                    <a:p>
                      <a:endParaRPr lang="ru-RU"/>
                    </a:p>
                  </a:txBody>
                  <a:tcPr/>
                </a:tc>
                <a:tc gridSpan="2">
                  <a:txBody>
                    <a:bodyPr/>
                    <a:lstStyle/>
                    <a:p>
                      <a:pPr marL="36195">
                        <a:spcAft>
                          <a:spcPts val="0"/>
                        </a:spcAft>
                      </a:pPr>
                      <a:r>
                        <a:rPr lang="ru-RU" sz="1200" b="0" dirty="0">
                          <a:solidFill>
                            <a:schemeClr val="tx1"/>
                          </a:solidFill>
                          <a:effectLst/>
                          <a:latin typeface="+mn-lt"/>
                          <a:ea typeface="Times New Roman" panose="02020603050405020304" pitchFamily="18" charset="0"/>
                          <a:cs typeface="Times New Roman" panose="02020603050405020304" pitchFamily="18" charset="0"/>
                        </a:rPr>
                        <a:t>Цена выполненных работ по договору, предусмотренному пунктом 1 или 2 настоящей графы настоящей позиции, цена выполненных работ, предусмотренных пунктом 3 настоящей графы настоящей позиции должна составлять не менее 20% НМЦК</a:t>
                      </a:r>
                    </a:p>
                  </a:txBody>
                  <a:tcPr marL="0" marR="0" marT="0" marB="0">
                    <a:solidFill>
                      <a:srgbClr val="D7E0E8"/>
                    </a:solidFill>
                  </a:tcPr>
                </a:tc>
                <a:tc hMerge="1">
                  <a:txBody>
                    <a:bodyPr/>
                    <a:lstStyle/>
                    <a:p>
                      <a:pPr marL="36195">
                        <a:spcAft>
                          <a:spcPts val="0"/>
                        </a:spcAft>
                      </a:pP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5">
                        <a:lumMod val="60000"/>
                        <a:lumOff val="40000"/>
                      </a:schemeClr>
                    </a:solidFill>
                  </a:tcPr>
                </a:tc>
                <a:extLst>
                  <a:ext uri="{0D108BD9-81ED-4DB2-BD59-A6C34878D82A}">
                    <a16:rowId xmlns:a16="http://schemas.microsoft.com/office/drawing/2014/main" val="3475072641"/>
                  </a:ext>
                </a:extLst>
              </a:tr>
            </a:tbl>
          </a:graphicData>
        </a:graphic>
      </p:graphicFrame>
      <p:pic>
        <p:nvPicPr>
          <p:cNvPr id="6" name="Рисунок 5">
            <a:extLst>
              <a:ext uri="{FF2B5EF4-FFF2-40B4-BE49-F238E27FC236}">
                <a16:creationId xmlns:a16="http://schemas.microsoft.com/office/drawing/2014/main" id="{5BCE3359-397A-4844-8D30-33EE4B305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2421" y="448232"/>
            <a:ext cx="1822136" cy="234325"/>
          </a:xfrm>
          <a:prstGeom prst="rect">
            <a:avLst/>
          </a:prstGeom>
        </p:spPr>
      </p:pic>
    </p:spTree>
    <p:extLst>
      <p:ext uri="{BB962C8B-B14F-4D97-AF65-F5344CB8AC3E}">
        <p14:creationId xmlns:p14="http://schemas.microsoft.com/office/powerpoint/2010/main" val="4287461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547" y="409861"/>
            <a:ext cx="1822136" cy="234325"/>
          </a:xfrm>
          <a:prstGeom prst="rect">
            <a:avLst/>
          </a:prstGeom>
        </p:spPr>
      </p:pic>
      <p:sp>
        <p:nvSpPr>
          <p:cNvPr id="5" name="TextBox 4"/>
          <p:cNvSpPr txBox="1"/>
          <p:nvPr/>
        </p:nvSpPr>
        <p:spPr>
          <a:xfrm>
            <a:off x="217714" y="1628751"/>
            <a:ext cx="11446036" cy="5078313"/>
          </a:xfrm>
          <a:prstGeom prst="rect">
            <a:avLst/>
          </a:prstGeom>
          <a:noFill/>
        </p:spPr>
        <p:txBody>
          <a:bodyPr wrap="square" rtlCol="0">
            <a:spAutoFit/>
          </a:bodyPr>
          <a:lstStyle/>
          <a:p>
            <a:r>
              <a:rPr lang="ru-RU" b="1" dirty="0"/>
              <a:t>Шаг 1. </a:t>
            </a:r>
            <a:r>
              <a:rPr lang="ru-RU" dirty="0"/>
              <a:t>Заказчик запрашивает коммерческие предложения. Также Заказчик вправе осуществить обоснование НМЦК любым другим законным способом, в том числе используя реестр контрактов.</a:t>
            </a:r>
          </a:p>
          <a:p>
            <a:endParaRPr lang="ru-RU" dirty="0"/>
          </a:p>
          <a:p>
            <a:r>
              <a:rPr lang="ru-RU" b="1" dirty="0"/>
              <a:t>Шаг 2</a:t>
            </a:r>
            <a:r>
              <a:rPr lang="ru-RU" dirty="0"/>
              <a:t>. Заказчик вносит сведения о закупке в ПГ (при необходимости). </a:t>
            </a:r>
          </a:p>
          <a:p>
            <a:endParaRPr lang="ru-RU" dirty="0"/>
          </a:p>
          <a:p>
            <a:r>
              <a:rPr lang="ru-RU" b="1" dirty="0"/>
              <a:t>Шаг 3. </a:t>
            </a:r>
            <a:r>
              <a:rPr lang="ru-RU" dirty="0"/>
              <a:t>Участники размещают на площадке свои предварительные предложения. Это действие не привязано к формированию ПГ Заказчиком. Участник может разместить предварительное предложение когда угодно, но срок действия предварительного предложения не может составлять более одного месяца с даты его размещения на электронной площадке.</a:t>
            </a:r>
          </a:p>
          <a:p>
            <a:endParaRPr lang="ru-RU" dirty="0"/>
          </a:p>
          <a:p>
            <a:r>
              <a:rPr lang="ru-RU" b="1" dirty="0"/>
              <a:t>Шаг 4. </a:t>
            </a:r>
            <a:r>
              <a:rPr lang="ru-RU" dirty="0"/>
              <a:t>Публикация извещения о проведении закупки.</a:t>
            </a:r>
          </a:p>
          <a:p>
            <a:endParaRPr lang="ru-RU" dirty="0"/>
          </a:p>
          <a:p>
            <a:r>
              <a:rPr lang="ru-RU" b="1" dirty="0"/>
              <a:t>Шаг 5. </a:t>
            </a:r>
            <a:r>
              <a:rPr lang="ru-RU" dirty="0"/>
              <a:t>В течение часа после публикации извещения предварительные предложения приходят в ЛК заказчика на площадке. Задача их проверить и сформировать протокол. Если подана одна заявка и она соответствует требованиям, то переходим на Шаг 6. Если не подано заявок, то протокол не формируется, оператор направляет уведомление о том, что закупка не состоялась заказчику и в ЕИС.</a:t>
            </a:r>
          </a:p>
          <a:p>
            <a:endParaRPr lang="ru-RU" dirty="0"/>
          </a:p>
          <a:p>
            <a:r>
              <a:rPr lang="ru-RU" b="1" dirty="0"/>
              <a:t>Шаг 6. </a:t>
            </a:r>
            <a:r>
              <a:rPr lang="ru-RU" dirty="0"/>
              <a:t>Заключение контракта. Алгоритм аналогичен запросу котировок.</a:t>
            </a:r>
          </a:p>
        </p:txBody>
      </p:sp>
      <p:sp>
        <p:nvSpPr>
          <p:cNvPr id="3" name="Прямоугольник 2"/>
          <p:cNvSpPr/>
          <p:nvPr/>
        </p:nvSpPr>
        <p:spPr>
          <a:xfrm>
            <a:off x="313509" y="1018902"/>
            <a:ext cx="6322422" cy="487680"/>
          </a:xfrm>
          <a:prstGeom prst="rect">
            <a:avLst/>
          </a:prstGeom>
          <a:solidFill>
            <a:srgbClr val="009DDB"/>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Электронный магазин – алгоритм проведения закупки</a:t>
            </a:r>
          </a:p>
        </p:txBody>
      </p:sp>
    </p:spTree>
    <p:extLst>
      <p:ext uri="{BB962C8B-B14F-4D97-AF65-F5344CB8AC3E}">
        <p14:creationId xmlns:p14="http://schemas.microsoft.com/office/powerpoint/2010/main" val="413238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943"/>
            <a:ext cx="6738258" cy="830997"/>
          </a:xfrm>
          <a:prstGeom prst="rect">
            <a:avLst/>
          </a:prstGeom>
          <a:noFill/>
        </p:spPr>
        <p:txBody>
          <a:bodyPr wrap="square" rtlCol="0">
            <a:spAutoFit/>
          </a:bodyPr>
          <a:lstStyle/>
          <a:p>
            <a:r>
              <a:rPr lang="ru-RU" sz="2400" b="1" dirty="0"/>
              <a:t>Дополнительные требования </a:t>
            </a:r>
          </a:p>
          <a:p>
            <a:r>
              <a:rPr lang="ru-RU" sz="2400" b="1" dirty="0"/>
              <a:t>в сфере градостроительной деятельности</a:t>
            </a:r>
          </a:p>
        </p:txBody>
      </p:sp>
      <p:graphicFrame>
        <p:nvGraphicFramePr>
          <p:cNvPr id="4" name="Таблица 3"/>
          <p:cNvGraphicFramePr>
            <a:graphicFrameLocks noGrp="1"/>
          </p:cNvGraphicFramePr>
          <p:nvPr>
            <p:extLst>
              <p:ext uri="{D42A27DB-BD31-4B8C-83A1-F6EECF244321}">
                <p14:modId xmlns:p14="http://schemas.microsoft.com/office/powerpoint/2010/main" val="2994004573"/>
              </p:ext>
            </p:extLst>
          </p:nvPr>
        </p:nvGraphicFramePr>
        <p:xfrm>
          <a:off x="228599" y="1119820"/>
          <a:ext cx="11430858" cy="5569824"/>
        </p:xfrm>
        <a:graphic>
          <a:graphicData uri="http://schemas.openxmlformats.org/drawingml/2006/table">
            <a:tbl>
              <a:tblPr firstRow="1" firstCol="1" lastRow="1" lastCol="1" bandRow="1" bandCol="1">
                <a:tableStyleId>{5C22544A-7EE6-4342-B048-85BDC9FD1C3A}</a:tableStyleId>
              </a:tblPr>
              <a:tblGrid>
                <a:gridCol w="380003">
                  <a:extLst>
                    <a:ext uri="{9D8B030D-6E8A-4147-A177-3AD203B41FA5}">
                      <a16:colId xmlns:a16="http://schemas.microsoft.com/office/drawing/2014/main" val="3355111729"/>
                    </a:ext>
                  </a:extLst>
                </a:gridCol>
                <a:gridCol w="1359535">
                  <a:extLst>
                    <a:ext uri="{9D8B030D-6E8A-4147-A177-3AD203B41FA5}">
                      <a16:colId xmlns:a16="http://schemas.microsoft.com/office/drawing/2014/main" val="1188718038"/>
                    </a:ext>
                  </a:extLst>
                </a:gridCol>
                <a:gridCol w="3988525">
                  <a:extLst>
                    <a:ext uri="{9D8B030D-6E8A-4147-A177-3AD203B41FA5}">
                      <a16:colId xmlns:a16="http://schemas.microsoft.com/office/drawing/2014/main" val="2513958755"/>
                    </a:ext>
                  </a:extLst>
                </a:gridCol>
                <a:gridCol w="5702795">
                  <a:extLst>
                    <a:ext uri="{9D8B030D-6E8A-4147-A177-3AD203B41FA5}">
                      <a16:colId xmlns:a16="http://schemas.microsoft.com/office/drawing/2014/main" val="1550733709"/>
                    </a:ext>
                  </a:extLst>
                </a:gridCol>
              </a:tblGrid>
              <a:tr h="418435">
                <a:tc rowSpan="4">
                  <a:txBody>
                    <a:bodyPr/>
                    <a:lstStyle/>
                    <a:p>
                      <a:pPr marL="116840">
                        <a:spcAft>
                          <a:spcPts val="0"/>
                        </a:spcAft>
                      </a:pPr>
                      <a:r>
                        <a:rPr lang="ru-RU" sz="1200" b="0" dirty="0">
                          <a:solidFill>
                            <a:schemeClr val="tx1"/>
                          </a:solidFill>
                          <a:effectLst/>
                          <a:latin typeface="+mn-lt"/>
                          <a:ea typeface="Times New Roman" panose="02020603050405020304" pitchFamily="18" charset="0"/>
                          <a:cs typeface="Times New Roman" panose="02020603050405020304" pitchFamily="18" charset="0"/>
                        </a:rPr>
                        <a:t>13</a:t>
                      </a:r>
                      <a:r>
                        <a:rPr lang="en-US" sz="1200" b="0" dirty="0">
                          <a:solidFill>
                            <a:schemeClr val="tx1"/>
                          </a:solidFill>
                          <a:effectLst/>
                          <a:latin typeface="+mn-lt"/>
                          <a:ea typeface="Times New Roman" panose="02020603050405020304" pitchFamily="18" charset="0"/>
                          <a:cs typeface="Times New Roman" panose="02020603050405020304" pitchFamily="18" charset="0"/>
                        </a:rPr>
                        <a:t>.</a:t>
                      </a:r>
                      <a:endParaRPr lang="ru-RU"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solidFill>
                      <a:srgbClr val="D7E0E8"/>
                    </a:solidFill>
                  </a:tcPr>
                </a:tc>
                <a:tc rowSpan="4">
                  <a:txBody>
                    <a:bodyPr/>
                    <a:lstStyle/>
                    <a:p>
                      <a:pPr marL="36195">
                        <a:spcAft>
                          <a:spcPts val="0"/>
                        </a:spcAft>
                      </a:pPr>
                      <a:r>
                        <a:rPr lang="ru-RU" sz="1200" b="1" dirty="0">
                          <a:solidFill>
                            <a:schemeClr val="tx1"/>
                          </a:solidFill>
                          <a:effectLst/>
                          <a:latin typeface="+mn-lt"/>
                          <a:ea typeface="Times New Roman" panose="02020603050405020304" pitchFamily="18" charset="0"/>
                          <a:cs typeface="Times New Roman" panose="02020603050405020304" pitchFamily="18" charset="0"/>
                        </a:rPr>
                        <a:t>Работы по строительству, реконструкции особо опасных, технически сложных, уникальных объектов капитального строительства</a:t>
                      </a:r>
                    </a:p>
                    <a:p>
                      <a:pPr marL="36195">
                        <a:spcAft>
                          <a:spcPts val="0"/>
                        </a:spcAft>
                      </a:pPr>
                      <a:endParaRPr lang="ru-RU" sz="1200" b="1" dirty="0">
                        <a:solidFill>
                          <a:schemeClr val="tx1"/>
                        </a:solidFill>
                        <a:effectLst/>
                        <a:latin typeface="+mn-lt"/>
                        <a:ea typeface="Times New Roman" panose="02020603050405020304" pitchFamily="18" charset="0"/>
                        <a:cs typeface="Times New Roman" panose="02020603050405020304" pitchFamily="18" charset="0"/>
                      </a:endParaRPr>
                    </a:p>
                    <a:p>
                      <a:pPr marL="36195">
                        <a:spcAft>
                          <a:spcPts val="0"/>
                        </a:spcAft>
                      </a:pPr>
                      <a:r>
                        <a:rPr lang="ru-RU" sz="1200" b="1" dirty="0">
                          <a:solidFill>
                            <a:srgbClr val="C00000"/>
                          </a:solidFill>
                          <a:effectLst/>
                          <a:latin typeface="+mn-lt"/>
                          <a:ea typeface="Times New Roman" panose="02020603050405020304" pitchFamily="18" charset="0"/>
                          <a:cs typeface="Times New Roman" panose="02020603050405020304" pitchFamily="18" charset="0"/>
                        </a:rPr>
                        <a:t>НМЦК свыше 10 млн руб. для</a:t>
                      </a:r>
                    </a:p>
                    <a:p>
                      <a:pPr marL="36195">
                        <a:spcAft>
                          <a:spcPts val="0"/>
                        </a:spcAft>
                      </a:pPr>
                      <a:r>
                        <a:rPr lang="ru-RU" sz="1200" b="1" dirty="0">
                          <a:solidFill>
                            <a:srgbClr val="C00000"/>
                          </a:solidFill>
                          <a:effectLst/>
                          <a:latin typeface="+mn-lt"/>
                          <a:ea typeface="Times New Roman" panose="02020603050405020304" pitchFamily="18" charset="0"/>
                          <a:cs typeface="Times New Roman" panose="02020603050405020304" pitchFamily="18" charset="0"/>
                        </a:rPr>
                        <a:t>федеральных нужд</a:t>
                      </a:r>
                    </a:p>
                    <a:p>
                      <a:pPr marL="36195">
                        <a:spcAft>
                          <a:spcPts val="0"/>
                        </a:spcAft>
                      </a:pPr>
                      <a:endParaRPr lang="ru-RU" sz="1200" b="1" dirty="0">
                        <a:solidFill>
                          <a:srgbClr val="C00000"/>
                        </a:solidFill>
                        <a:effectLst/>
                        <a:latin typeface="+mn-lt"/>
                        <a:ea typeface="Times New Roman" panose="02020603050405020304" pitchFamily="18" charset="0"/>
                        <a:cs typeface="Times New Roman" panose="02020603050405020304" pitchFamily="18" charset="0"/>
                      </a:endParaRPr>
                    </a:p>
                    <a:p>
                      <a:pPr marL="36195">
                        <a:spcAft>
                          <a:spcPts val="0"/>
                        </a:spcAft>
                      </a:pPr>
                      <a:r>
                        <a:rPr lang="ru-RU" sz="1200" b="1" dirty="0">
                          <a:solidFill>
                            <a:srgbClr val="C00000"/>
                          </a:solidFill>
                          <a:effectLst/>
                          <a:latin typeface="+mn-lt"/>
                          <a:ea typeface="Times New Roman" panose="02020603050405020304" pitchFamily="18" charset="0"/>
                          <a:cs typeface="Times New Roman" panose="02020603050405020304" pitchFamily="18" charset="0"/>
                        </a:rPr>
                        <a:t>НМЦК свыше 5 млн руб. для обеспечения нужд</a:t>
                      </a:r>
                    </a:p>
                    <a:p>
                      <a:pPr marL="36195">
                        <a:spcAft>
                          <a:spcPts val="0"/>
                        </a:spcAft>
                      </a:pPr>
                      <a:r>
                        <a:rPr lang="ru-RU" sz="1200" b="1" dirty="0">
                          <a:solidFill>
                            <a:srgbClr val="C00000"/>
                          </a:solidFill>
                          <a:effectLst/>
                          <a:latin typeface="+mn-lt"/>
                          <a:ea typeface="Times New Roman" panose="02020603050405020304" pitchFamily="18" charset="0"/>
                          <a:cs typeface="Times New Roman" panose="02020603050405020304" pitchFamily="18" charset="0"/>
                        </a:rPr>
                        <a:t>субъектов Российской Федерации, муниципальных нужд</a:t>
                      </a:r>
                    </a:p>
                  </a:txBody>
                  <a:tcPr marL="0" marR="0" marT="0" marB="0">
                    <a:solidFill>
                      <a:srgbClr val="D7E0E8"/>
                    </a:solidFill>
                  </a:tcPr>
                </a:tc>
                <a:tc>
                  <a:txBody>
                    <a:bodyPr/>
                    <a:lstStyle/>
                    <a:p>
                      <a:pPr marL="36195">
                        <a:spcAft>
                          <a:spcPts val="0"/>
                        </a:spcAft>
                      </a:pPr>
                      <a:r>
                        <a:rPr lang="ru-RU" sz="1200" b="0" dirty="0">
                          <a:solidFill>
                            <a:schemeClr val="tx1"/>
                          </a:solidFill>
                          <a:effectLst/>
                          <a:latin typeface="+mn-lt"/>
                          <a:ea typeface="Times New Roman" panose="02020603050405020304" pitchFamily="18" charset="0"/>
                          <a:cs typeface="Times New Roman" panose="02020603050405020304" pitchFamily="18" charset="0"/>
                        </a:rPr>
                        <a:t>Наличие у участника закупки следующего опыта </a:t>
                      </a:r>
                      <a:r>
                        <a:rPr lang="en-US" sz="1200" b="0" dirty="0">
                          <a:solidFill>
                            <a:schemeClr val="tx1"/>
                          </a:solidFill>
                          <a:effectLst/>
                          <a:latin typeface="+mn-lt"/>
                          <a:ea typeface="Times New Roman" panose="02020603050405020304" pitchFamily="18" charset="0"/>
                          <a:cs typeface="Times New Roman" panose="02020603050405020304" pitchFamily="18" charset="0"/>
                        </a:rPr>
                        <a:t>выполнения работ:</a:t>
                      </a:r>
                      <a:endParaRPr lang="ru-RU"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solidFill>
                      <a:srgbClr val="D7E0E8"/>
                    </a:solidFill>
                  </a:tcPr>
                </a:tc>
                <a:tc>
                  <a:txBody>
                    <a:bodyPr/>
                    <a:lstStyle/>
                    <a:p>
                      <a:pPr marL="36195">
                        <a:spcAft>
                          <a:spcPts val="0"/>
                        </a:spcAft>
                      </a:pPr>
                      <a:r>
                        <a:rPr lang="ru-RU" sz="1200" b="0" dirty="0">
                          <a:solidFill>
                            <a:schemeClr val="tx1"/>
                          </a:solidFill>
                          <a:effectLst/>
                          <a:latin typeface="+mn-lt"/>
                          <a:ea typeface="Times New Roman" panose="02020603050405020304" pitchFamily="18" charset="0"/>
                          <a:cs typeface="Times New Roman" panose="02020603050405020304" pitchFamily="18" charset="0"/>
                        </a:rPr>
                        <a:t> Документы</a:t>
                      </a:r>
                    </a:p>
                  </a:txBody>
                  <a:tcPr marL="0" marR="0" marT="0" marB="0">
                    <a:solidFill>
                      <a:srgbClr val="D7E0E8"/>
                    </a:solidFill>
                  </a:tcPr>
                </a:tc>
                <a:extLst>
                  <a:ext uri="{0D108BD9-81ED-4DB2-BD59-A6C34878D82A}">
                    <a16:rowId xmlns:a16="http://schemas.microsoft.com/office/drawing/2014/main" val="3284436895"/>
                  </a:ext>
                </a:extLst>
              </a:tr>
              <a:tr h="3028156">
                <a:tc vMerge="1">
                  <a:txBody>
                    <a:bodyPr/>
                    <a:lstStyle/>
                    <a:p>
                      <a:endParaRPr lang="ru-RU"/>
                    </a:p>
                  </a:txBody>
                  <a:tcPr/>
                </a:tc>
                <a:tc vMerge="1">
                  <a:txBody>
                    <a:bodyPr/>
                    <a:lstStyle/>
                    <a:p>
                      <a:endParaRPr lang="ru-RU"/>
                    </a:p>
                  </a:txBody>
                  <a:tcPr/>
                </a:tc>
                <a:tc>
                  <a:txBody>
                    <a:bodyPr/>
                    <a:lstStyle/>
                    <a:p>
                      <a:pPr marL="36195" marR="307340">
                        <a:spcAft>
                          <a:spcPts val="0"/>
                        </a:spcAft>
                      </a:pPr>
                      <a:r>
                        <a:rPr lang="ru-RU" sz="1200" dirty="0">
                          <a:effectLst/>
                          <a:latin typeface="+mn-lt"/>
                          <a:ea typeface="Times New Roman" panose="02020603050405020304" pitchFamily="18" charset="0"/>
                          <a:cs typeface="Times New Roman" panose="02020603050405020304" pitchFamily="18" charset="0"/>
                        </a:rPr>
                        <a:t>1) опыт исполнения договора строительного подряда, предусматривающего выполнение работ по строительству, реконструкции особо опасного, технически сложного, уникального объекта капитального строительства;</a:t>
                      </a:r>
                      <a:endParaRPr lang="ru-RU" sz="1200" dirty="0">
                        <a:solidFill>
                          <a:srgbClr val="C00000"/>
                        </a:solidFill>
                        <a:effectLst/>
                        <a:latin typeface="+mn-lt"/>
                        <a:ea typeface="Times New Roman" panose="02020603050405020304" pitchFamily="18" charset="0"/>
                        <a:cs typeface="Times New Roman" panose="02020603050405020304" pitchFamily="18" charset="0"/>
                      </a:endParaRPr>
                    </a:p>
                  </a:txBody>
                  <a:tcPr marL="0" marR="0" marT="0" marB="0">
                    <a:solidFill>
                      <a:srgbClr val="D7E0E8"/>
                    </a:solidFill>
                  </a:tcPr>
                </a:tc>
                <a:tc>
                  <a:txBody>
                    <a:bodyPr/>
                    <a:lstStyle/>
                    <a:p>
                      <a:pPr marL="342900" lvl="0" indent="-342900">
                        <a:spcAft>
                          <a:spcPts val="0"/>
                        </a:spcAft>
                        <a:buSzPts val="1200"/>
                        <a:buFont typeface="Times New Roman" panose="02020603050405020304" pitchFamily="18" charset="0"/>
                        <a:buAutoNum type="arabicParenR"/>
                        <a:tabLst>
                          <a:tab pos="201930" algn="l"/>
                        </a:tabLst>
                      </a:pPr>
                      <a:r>
                        <a:rPr lang="ru-RU" sz="1200" b="0" spc="-15" dirty="0">
                          <a:solidFill>
                            <a:schemeClr val="tx1"/>
                          </a:solidFill>
                          <a:effectLst/>
                          <a:latin typeface="+mn-lt"/>
                          <a:ea typeface="Times New Roman" panose="02020603050405020304" pitchFamily="18" charset="0"/>
                          <a:cs typeface="Times New Roman" panose="02020603050405020304" pitchFamily="18" charset="0"/>
                        </a:rPr>
                        <a:t>исполненный договор;</a:t>
                      </a:r>
                    </a:p>
                    <a:p>
                      <a:pPr marL="342900" lvl="0" indent="-342900">
                        <a:spcAft>
                          <a:spcPts val="0"/>
                        </a:spcAft>
                        <a:buSzPts val="1200"/>
                        <a:buFont typeface="Times New Roman" panose="02020603050405020304" pitchFamily="18" charset="0"/>
                        <a:buAutoNum type="arabicParenR"/>
                        <a:tabLst>
                          <a:tab pos="201930" algn="l"/>
                        </a:tabLst>
                      </a:pPr>
                      <a:r>
                        <a:rPr lang="ru-RU" sz="1200" b="0" spc="-15" dirty="0">
                          <a:solidFill>
                            <a:schemeClr val="tx1"/>
                          </a:solidFill>
                          <a:effectLst/>
                          <a:latin typeface="+mn-lt"/>
                          <a:ea typeface="Times New Roman" panose="02020603050405020304" pitchFamily="18" charset="0"/>
                          <a:cs typeface="Times New Roman" panose="02020603050405020304" pitchFamily="18" charset="0"/>
                        </a:rPr>
                        <a:t>акт приемки объекта капитального строительства*, а также акт выполненных работ, подтверждающий цену выполненных работ, если акт приемки объекта капитального строительства не содержит цену выполненных работ;</a:t>
                      </a:r>
                    </a:p>
                    <a:p>
                      <a:pPr marL="342900" lvl="0" indent="-342900">
                        <a:spcAft>
                          <a:spcPts val="0"/>
                        </a:spcAft>
                        <a:buSzPts val="1200"/>
                        <a:buFont typeface="Times New Roman" panose="02020603050405020304" pitchFamily="18" charset="0"/>
                        <a:buAutoNum type="arabicParenR"/>
                        <a:tabLst>
                          <a:tab pos="201930" algn="l"/>
                        </a:tabLst>
                      </a:pPr>
                      <a:r>
                        <a:rPr lang="ru-RU" sz="1200" b="0" spc="-15" dirty="0">
                          <a:solidFill>
                            <a:schemeClr val="tx1"/>
                          </a:solidFill>
                          <a:effectLst/>
                          <a:latin typeface="+mn-lt"/>
                          <a:ea typeface="Times New Roman" panose="02020603050405020304" pitchFamily="18" charset="0"/>
                          <a:cs typeface="Times New Roman" panose="02020603050405020304" pitchFamily="18" charset="0"/>
                        </a:rPr>
                        <a:t>разрешение на ввод объекта капитального строительства в эксплуатацию (за исключением случаев, при которых такое разрешение не выдается в соответствии с законодательством о градостроительной деятельности) или решение о технической готовности линейного объекта инфраструктуры к временной эксплуатации.</a:t>
                      </a:r>
                    </a:p>
                    <a:p>
                      <a:pPr marL="0" lvl="0" indent="0">
                        <a:spcAft>
                          <a:spcPts val="0"/>
                        </a:spcAft>
                        <a:buSzPts val="1200"/>
                        <a:buFont typeface="Times New Roman" panose="02020603050405020304" pitchFamily="18" charset="0"/>
                        <a:buNone/>
                        <a:tabLst>
                          <a:tab pos="201930" algn="l"/>
                        </a:tabLst>
                      </a:pPr>
                      <a:r>
                        <a:rPr lang="ru-RU" sz="1200" b="0" spc="-15" dirty="0">
                          <a:solidFill>
                            <a:srgbClr val="C00000"/>
                          </a:solidFill>
                          <a:effectLst/>
                          <a:latin typeface="+mn-lt"/>
                          <a:ea typeface="Times New Roman" panose="02020603050405020304" pitchFamily="18" charset="0"/>
                          <a:cs typeface="Times New Roman" panose="02020603050405020304" pitchFamily="18" charset="0"/>
                        </a:rPr>
                        <a:t>* Акт приемки законченного строительством объекта по типовым межотраслевым формам № КС-11, № КС-14 и акт приемки объекта капитального строительства по формам, предусмотренным сводом правил, содержащим</a:t>
                      </a:r>
                      <a:r>
                        <a:rPr lang="ru-RU" sz="1200" b="0" spc="-15" baseline="0" dirty="0">
                          <a:solidFill>
                            <a:srgbClr val="C00000"/>
                          </a:solidFill>
                          <a:effectLst/>
                          <a:latin typeface="+mn-lt"/>
                          <a:ea typeface="Times New Roman" panose="02020603050405020304" pitchFamily="18" charset="0"/>
                          <a:cs typeface="Times New Roman" panose="02020603050405020304" pitchFamily="18" charset="0"/>
                        </a:rPr>
                        <a:t> </a:t>
                      </a:r>
                      <a:r>
                        <a:rPr lang="ru-RU" sz="1200" b="0" spc="-15" dirty="0">
                          <a:solidFill>
                            <a:srgbClr val="C00000"/>
                          </a:solidFill>
                          <a:effectLst/>
                          <a:latin typeface="+mn-lt"/>
                          <a:ea typeface="Times New Roman" panose="02020603050405020304" pitchFamily="18" charset="0"/>
                          <a:cs typeface="Times New Roman" panose="02020603050405020304" pitchFamily="18" charset="0"/>
                        </a:rPr>
                        <a:t>порядок приемки в эксплуатацию законченных строительством и реконструированных объектов капитального строительства производственного и непроизводственного назначения, без приложений</a:t>
                      </a:r>
                    </a:p>
                  </a:txBody>
                  <a:tcPr marL="0" marR="0" marT="0" marB="0">
                    <a:solidFill>
                      <a:srgbClr val="D7E0E8"/>
                    </a:solidFill>
                  </a:tcPr>
                </a:tc>
                <a:extLst>
                  <a:ext uri="{0D108BD9-81ED-4DB2-BD59-A6C34878D82A}">
                    <a16:rowId xmlns:a16="http://schemas.microsoft.com/office/drawing/2014/main" val="150014065"/>
                  </a:ext>
                </a:extLst>
              </a:tr>
              <a:tr h="1615017">
                <a:tc vMerge="1">
                  <a:txBody>
                    <a:bodyPr/>
                    <a:lstStyle/>
                    <a:p>
                      <a:endParaRPr lang="ru-RU"/>
                    </a:p>
                  </a:txBody>
                  <a:tcPr/>
                </a:tc>
                <a:tc vMerge="1">
                  <a:txBody>
                    <a:bodyPr/>
                    <a:lstStyle/>
                    <a:p>
                      <a:endParaRPr lang="ru-RU"/>
                    </a:p>
                  </a:txBody>
                  <a:tcPr/>
                </a:tc>
                <a:tc>
                  <a:txBody>
                    <a:bodyPr/>
                    <a:lstStyle/>
                    <a:p>
                      <a:pPr marL="36195" marR="31115">
                        <a:spcAft>
                          <a:spcPts val="0"/>
                        </a:spcAft>
                      </a:pPr>
                      <a:r>
                        <a:rPr lang="ru-RU" sz="1200" dirty="0">
                          <a:effectLst/>
                          <a:latin typeface="+mn-lt"/>
                          <a:ea typeface="Times New Roman" panose="02020603050405020304" pitchFamily="18" charset="0"/>
                          <a:cs typeface="Times New Roman" panose="02020603050405020304" pitchFamily="18" charset="0"/>
                        </a:rPr>
                        <a:t>2) опыт выполнения участником закупки, являющимся застройщиком, работ по строительству, реконструкции особо опасного, технически сложного, уникального объекта капитального строительства</a:t>
                      </a:r>
                    </a:p>
                  </a:txBody>
                  <a:tcPr marL="0" marR="0" marT="0" marB="0">
                    <a:solidFill>
                      <a:srgbClr val="D7E0E8"/>
                    </a:solidFill>
                  </a:tcPr>
                </a:tc>
                <a:tc>
                  <a:txBody>
                    <a:bodyPr/>
                    <a:lstStyle/>
                    <a:p>
                      <a:pPr marL="342900" lvl="0" indent="-342900">
                        <a:spcAft>
                          <a:spcPts val="0"/>
                        </a:spcAft>
                        <a:buSzPts val="1200"/>
                        <a:buFont typeface="Times New Roman" panose="02020603050405020304" pitchFamily="18" charset="0"/>
                        <a:buAutoNum type="arabicParenR"/>
                        <a:tabLst>
                          <a:tab pos="201930" algn="l"/>
                        </a:tabLst>
                      </a:pPr>
                      <a:r>
                        <a:rPr lang="ru-RU" sz="1200" b="0" spc="-15" dirty="0">
                          <a:solidFill>
                            <a:schemeClr val="tx1"/>
                          </a:solidFill>
                          <a:effectLst/>
                          <a:latin typeface="+mn-lt"/>
                          <a:ea typeface="Times New Roman" panose="02020603050405020304" pitchFamily="18" charset="0"/>
                          <a:cs typeface="Times New Roman" panose="02020603050405020304" pitchFamily="18" charset="0"/>
                        </a:rPr>
                        <a:t>раздел 11 «Смета на строительство объектов капитального строительства» проектной документации*;</a:t>
                      </a:r>
                    </a:p>
                    <a:p>
                      <a:pPr marL="342900" lvl="0" indent="-342900">
                        <a:spcAft>
                          <a:spcPts val="0"/>
                        </a:spcAft>
                        <a:buSzPts val="1200"/>
                        <a:buFont typeface="Times New Roman" panose="02020603050405020304" pitchFamily="18" charset="0"/>
                        <a:buAutoNum type="arabicParenR"/>
                        <a:tabLst>
                          <a:tab pos="201930" algn="l"/>
                        </a:tabLst>
                      </a:pPr>
                      <a:r>
                        <a:rPr lang="ru-RU" sz="1200" b="0" spc="-15" dirty="0">
                          <a:solidFill>
                            <a:schemeClr val="tx1"/>
                          </a:solidFill>
                          <a:effectLst/>
                          <a:latin typeface="+mn-lt"/>
                          <a:ea typeface="Times New Roman" panose="02020603050405020304" pitchFamily="18" charset="0"/>
                          <a:cs typeface="Times New Roman" panose="02020603050405020304" pitchFamily="18" charset="0"/>
                        </a:rPr>
                        <a:t>разрешение на ввод объекта капитального строительства в эксплуатацию или решение о технической готовности линейного объекта инфраструктуры к временной эксплуатации</a:t>
                      </a:r>
                    </a:p>
                    <a:p>
                      <a:pPr marL="0" lvl="0" indent="0">
                        <a:spcAft>
                          <a:spcPts val="0"/>
                        </a:spcAft>
                        <a:buSzPts val="1200"/>
                        <a:buFont typeface="Times New Roman" panose="02020603050405020304" pitchFamily="18" charset="0"/>
                        <a:buNone/>
                        <a:tabLst>
                          <a:tab pos="201930" algn="l"/>
                        </a:tabLst>
                      </a:pPr>
                      <a:r>
                        <a:rPr lang="ru-RU" sz="1200" b="0" spc="-15" dirty="0">
                          <a:solidFill>
                            <a:srgbClr val="C00000"/>
                          </a:solidFill>
                          <a:effectLst/>
                          <a:latin typeface="+mn-lt"/>
                          <a:ea typeface="Times New Roman" panose="02020603050405020304" pitchFamily="18" charset="0"/>
                          <a:cs typeface="Times New Roman" panose="02020603050405020304" pitchFamily="18" charset="0"/>
                        </a:rPr>
                        <a:t>* В соответствии с пунктом 28 ПП № 87: Раздел 11 «Смета на строительство объектов ка</a:t>
                      </a:r>
                      <a:r>
                        <a:rPr lang="ru-RU" sz="1200" b="1" spc="-15" dirty="0">
                          <a:solidFill>
                            <a:srgbClr val="C00000"/>
                          </a:solidFill>
                          <a:effectLst/>
                          <a:latin typeface="+mn-lt"/>
                          <a:ea typeface="Times New Roman" panose="02020603050405020304" pitchFamily="18" charset="0"/>
                          <a:cs typeface="Times New Roman" panose="02020603050405020304" pitchFamily="18" charset="0"/>
                        </a:rPr>
                        <a:t>п</a:t>
                      </a:r>
                      <a:r>
                        <a:rPr lang="ru-RU" sz="1200" b="0" spc="-15" dirty="0">
                          <a:solidFill>
                            <a:srgbClr val="C00000"/>
                          </a:solidFill>
                          <a:effectLst/>
                          <a:latin typeface="+mn-lt"/>
                          <a:ea typeface="Times New Roman" panose="02020603050405020304" pitchFamily="18" charset="0"/>
                          <a:cs typeface="Times New Roman" panose="02020603050405020304" pitchFamily="18" charset="0"/>
                        </a:rPr>
                        <a:t>итального строительства» должен содержать текстовую часть в составе пояснительной записки к сметной документации и сметную документацию</a:t>
                      </a:r>
                    </a:p>
                  </a:txBody>
                  <a:tcPr marL="0" marR="0" marT="0" marB="0">
                    <a:solidFill>
                      <a:srgbClr val="D7E0E8"/>
                    </a:solidFill>
                  </a:tcPr>
                </a:tc>
                <a:extLst>
                  <a:ext uri="{0D108BD9-81ED-4DB2-BD59-A6C34878D82A}">
                    <a16:rowId xmlns:a16="http://schemas.microsoft.com/office/drawing/2014/main" val="2835153223"/>
                  </a:ext>
                </a:extLst>
              </a:tr>
              <a:tr h="477313">
                <a:tc vMerge="1">
                  <a:txBody>
                    <a:bodyPr/>
                    <a:lstStyle/>
                    <a:p>
                      <a:endParaRPr lang="ru-RU"/>
                    </a:p>
                  </a:txBody>
                  <a:tcPr/>
                </a:tc>
                <a:tc vMerge="1">
                  <a:txBody>
                    <a:bodyPr/>
                    <a:lstStyle/>
                    <a:p>
                      <a:endParaRPr lang="ru-RU"/>
                    </a:p>
                  </a:txBody>
                  <a:tcPr/>
                </a:tc>
                <a:tc gridSpan="2">
                  <a:txBody>
                    <a:bodyPr/>
                    <a:lstStyle/>
                    <a:p>
                      <a:pPr marL="36195">
                        <a:spcAft>
                          <a:spcPts val="0"/>
                        </a:spcAft>
                      </a:pPr>
                      <a:r>
                        <a:rPr lang="ru-RU" sz="1200" b="0" dirty="0">
                          <a:solidFill>
                            <a:schemeClr val="tx1"/>
                          </a:solidFill>
                          <a:effectLst/>
                          <a:latin typeface="+mn-lt"/>
                          <a:ea typeface="Times New Roman" panose="02020603050405020304" pitchFamily="18" charset="0"/>
                          <a:cs typeface="Times New Roman" panose="02020603050405020304" pitchFamily="18" charset="0"/>
                        </a:rPr>
                        <a:t>Цена выполненных работ по договору, предусмотренному пунктом 1 настоящей графы настоящей позиции, цена выполненных работ, предусмотренных пунктом 2 настоящей графы настоящей позиции, должна составлять не менее 20% НМЦК</a:t>
                      </a:r>
                    </a:p>
                  </a:txBody>
                  <a:tcPr marL="0" marR="0" marT="0" marB="0">
                    <a:solidFill>
                      <a:srgbClr val="D7E0E8"/>
                    </a:solidFill>
                  </a:tcPr>
                </a:tc>
                <a:tc hMerge="1">
                  <a:txBody>
                    <a:bodyPr/>
                    <a:lstStyle/>
                    <a:p>
                      <a:pPr marL="36195">
                        <a:spcAft>
                          <a:spcPts val="0"/>
                        </a:spcAft>
                      </a:pP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5">
                        <a:lumMod val="60000"/>
                        <a:lumOff val="40000"/>
                      </a:schemeClr>
                    </a:solidFill>
                  </a:tcPr>
                </a:tc>
                <a:extLst>
                  <a:ext uri="{0D108BD9-81ED-4DB2-BD59-A6C34878D82A}">
                    <a16:rowId xmlns:a16="http://schemas.microsoft.com/office/drawing/2014/main" val="3475072641"/>
                  </a:ext>
                </a:extLst>
              </a:tr>
            </a:tbl>
          </a:graphicData>
        </a:graphic>
      </p:graphicFrame>
      <p:pic>
        <p:nvPicPr>
          <p:cNvPr id="6" name="Рисунок 5">
            <a:extLst>
              <a:ext uri="{FF2B5EF4-FFF2-40B4-BE49-F238E27FC236}">
                <a16:creationId xmlns:a16="http://schemas.microsoft.com/office/drawing/2014/main" id="{5BCE3359-397A-4844-8D30-33EE4B305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2421" y="448232"/>
            <a:ext cx="1822136" cy="234325"/>
          </a:xfrm>
          <a:prstGeom prst="rect">
            <a:avLst/>
          </a:prstGeom>
        </p:spPr>
      </p:pic>
    </p:spTree>
    <p:extLst>
      <p:ext uri="{BB962C8B-B14F-4D97-AF65-F5344CB8AC3E}">
        <p14:creationId xmlns:p14="http://schemas.microsoft.com/office/powerpoint/2010/main" val="1208410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599" y="375141"/>
            <a:ext cx="6807927" cy="830997"/>
          </a:xfrm>
          <a:prstGeom prst="rect">
            <a:avLst/>
          </a:prstGeom>
          <a:noFill/>
        </p:spPr>
        <p:txBody>
          <a:bodyPr wrap="square" rtlCol="0">
            <a:spAutoFit/>
          </a:bodyPr>
          <a:lstStyle/>
          <a:p>
            <a:r>
              <a:rPr lang="ru-RU" sz="2400" b="1" dirty="0"/>
              <a:t>Дополнительные требования </a:t>
            </a:r>
          </a:p>
          <a:p>
            <a:r>
              <a:rPr lang="ru-RU" sz="2400" b="1" dirty="0"/>
              <a:t>в сфере градостроительной деятельности</a:t>
            </a:r>
          </a:p>
        </p:txBody>
      </p:sp>
      <p:graphicFrame>
        <p:nvGraphicFramePr>
          <p:cNvPr id="3" name="Таблица 2"/>
          <p:cNvGraphicFramePr>
            <a:graphicFrameLocks noGrp="1"/>
          </p:cNvGraphicFramePr>
          <p:nvPr>
            <p:extLst>
              <p:ext uri="{D42A27DB-BD31-4B8C-83A1-F6EECF244321}">
                <p14:modId xmlns:p14="http://schemas.microsoft.com/office/powerpoint/2010/main" val="1133903239"/>
              </p:ext>
            </p:extLst>
          </p:nvPr>
        </p:nvGraphicFramePr>
        <p:xfrm>
          <a:off x="167639" y="1507445"/>
          <a:ext cx="10503942" cy="1871481"/>
        </p:xfrm>
        <a:graphic>
          <a:graphicData uri="http://schemas.openxmlformats.org/drawingml/2006/table">
            <a:tbl>
              <a:tblPr firstRow="1" firstCol="1" lastRow="1" lastCol="1" bandRow="1" bandCol="1">
                <a:tableStyleId>{5C22544A-7EE6-4342-B048-85BDC9FD1C3A}</a:tableStyleId>
              </a:tblPr>
              <a:tblGrid>
                <a:gridCol w="354875">
                  <a:extLst>
                    <a:ext uri="{9D8B030D-6E8A-4147-A177-3AD203B41FA5}">
                      <a16:colId xmlns:a16="http://schemas.microsoft.com/office/drawing/2014/main" val="4002917527"/>
                    </a:ext>
                  </a:extLst>
                </a:gridCol>
                <a:gridCol w="2750102">
                  <a:extLst>
                    <a:ext uri="{9D8B030D-6E8A-4147-A177-3AD203B41FA5}">
                      <a16:colId xmlns:a16="http://schemas.microsoft.com/office/drawing/2014/main" val="2963969365"/>
                    </a:ext>
                  </a:extLst>
                </a:gridCol>
                <a:gridCol w="4486721">
                  <a:extLst>
                    <a:ext uri="{9D8B030D-6E8A-4147-A177-3AD203B41FA5}">
                      <a16:colId xmlns:a16="http://schemas.microsoft.com/office/drawing/2014/main" val="3422608570"/>
                    </a:ext>
                  </a:extLst>
                </a:gridCol>
                <a:gridCol w="2912244">
                  <a:extLst>
                    <a:ext uri="{9D8B030D-6E8A-4147-A177-3AD203B41FA5}">
                      <a16:colId xmlns:a16="http://schemas.microsoft.com/office/drawing/2014/main" val="2543198962"/>
                    </a:ext>
                  </a:extLst>
                </a:gridCol>
              </a:tblGrid>
              <a:tr h="1871481">
                <a:tc>
                  <a:txBody>
                    <a:bodyPr/>
                    <a:lstStyle/>
                    <a:p>
                      <a:pPr marL="116840">
                        <a:spcAft>
                          <a:spcPts val="0"/>
                        </a:spcAft>
                      </a:pPr>
                      <a:r>
                        <a:rPr lang="ru-RU" sz="1400" b="0" dirty="0">
                          <a:solidFill>
                            <a:schemeClr val="tx1"/>
                          </a:solidFill>
                          <a:effectLst/>
                          <a:latin typeface="+mn-lt"/>
                        </a:rPr>
                        <a:t>14</a:t>
                      </a:r>
                      <a:endParaRPr lang="ru-RU" sz="14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solidFill>
                      <a:srgbClr val="D7E0E8"/>
                    </a:solidFill>
                  </a:tcPr>
                </a:tc>
                <a:tc>
                  <a:txBody>
                    <a:bodyPr/>
                    <a:lstStyle/>
                    <a:p>
                      <a:pPr marL="36195" marR="135255">
                        <a:spcAft>
                          <a:spcPts val="0"/>
                        </a:spcAft>
                      </a:pPr>
                      <a:r>
                        <a:rPr lang="ru-RU" sz="1200" dirty="0">
                          <a:solidFill>
                            <a:schemeClr val="tx1"/>
                          </a:solidFill>
                          <a:effectLst/>
                          <a:latin typeface="+mn-lt"/>
                          <a:ea typeface="Times New Roman" panose="02020603050405020304" pitchFamily="18" charset="0"/>
                          <a:cs typeface="Times New Roman" panose="02020603050405020304" pitchFamily="18" charset="0"/>
                        </a:rPr>
                        <a:t>Работы, услуги по техническому обслуживанию зданий, сооружений </a:t>
                      </a:r>
                      <a:endParaRPr lang="ru-RU" sz="1100" dirty="0">
                        <a:solidFill>
                          <a:schemeClr val="tx1"/>
                        </a:solidFill>
                        <a:effectLst/>
                        <a:latin typeface="+mn-lt"/>
                        <a:ea typeface="Times New Roman" panose="02020603050405020304" pitchFamily="18" charset="0"/>
                        <a:cs typeface="Times New Roman" panose="02020603050405020304" pitchFamily="18" charset="0"/>
                      </a:endParaRPr>
                    </a:p>
                    <a:p>
                      <a:pPr marL="36195" marR="135255">
                        <a:spcAft>
                          <a:spcPts val="0"/>
                        </a:spcAft>
                      </a:pPr>
                      <a:r>
                        <a:rPr lang="ru-RU" sz="1200" dirty="0">
                          <a:solidFill>
                            <a:schemeClr val="tx1"/>
                          </a:solidFill>
                          <a:effectLst/>
                          <a:latin typeface="+mn-lt"/>
                          <a:ea typeface="Times New Roman" panose="02020603050405020304" pitchFamily="18" charset="0"/>
                          <a:cs typeface="Times New Roman" panose="02020603050405020304" pitchFamily="18" charset="0"/>
                        </a:rPr>
                        <a:t> </a:t>
                      </a:r>
                      <a:endParaRPr lang="ru-RU" sz="1100" dirty="0">
                        <a:solidFill>
                          <a:schemeClr val="tx1"/>
                        </a:solidFill>
                        <a:effectLst/>
                        <a:latin typeface="+mn-lt"/>
                        <a:ea typeface="Times New Roman" panose="02020603050405020304" pitchFamily="18" charset="0"/>
                        <a:cs typeface="Times New Roman" panose="02020603050405020304" pitchFamily="18" charset="0"/>
                      </a:endParaRPr>
                    </a:p>
                    <a:p>
                      <a:pPr marL="36195" marR="135255">
                        <a:spcAft>
                          <a:spcPts val="0"/>
                        </a:spcAft>
                      </a:pPr>
                      <a:r>
                        <a:rPr lang="ru-RU" sz="1200" dirty="0">
                          <a:solidFill>
                            <a:srgbClr val="C00000"/>
                          </a:solidFill>
                          <a:effectLst/>
                          <a:latin typeface="+mn-lt"/>
                          <a:ea typeface="Times New Roman" panose="02020603050405020304" pitchFamily="18" charset="0"/>
                          <a:cs typeface="Times New Roman" panose="02020603050405020304" pitchFamily="18" charset="0"/>
                        </a:rPr>
                        <a:t>НМЦК свыше 1 млн руб.</a:t>
                      </a:r>
                      <a:endParaRPr lang="ru-RU" sz="1100" dirty="0">
                        <a:solidFill>
                          <a:srgbClr val="C00000"/>
                        </a:solidFill>
                        <a:effectLst/>
                        <a:latin typeface="+mn-lt"/>
                        <a:ea typeface="Times New Roman" panose="02020603050405020304" pitchFamily="18" charset="0"/>
                        <a:cs typeface="Times New Roman" panose="02020603050405020304" pitchFamily="18" charset="0"/>
                      </a:endParaRPr>
                    </a:p>
                  </a:txBody>
                  <a:tcPr marL="0" marR="0" marT="0" marB="0">
                    <a:solidFill>
                      <a:srgbClr val="D7E0E8"/>
                    </a:solidFill>
                  </a:tcPr>
                </a:tc>
                <a:tc>
                  <a:txBody>
                    <a:bodyPr/>
                    <a:lstStyle/>
                    <a:p>
                      <a:pPr marL="36195" marR="121920">
                        <a:spcAft>
                          <a:spcPts val="0"/>
                        </a:spcAft>
                      </a:pPr>
                      <a:r>
                        <a:rPr lang="ru-RU" sz="1200" b="0" dirty="0">
                          <a:solidFill>
                            <a:schemeClr val="tx1"/>
                          </a:solidFill>
                          <a:effectLst/>
                          <a:latin typeface="+mn-lt"/>
                          <a:ea typeface="Times New Roman" panose="02020603050405020304" pitchFamily="18" charset="0"/>
                          <a:cs typeface="Times New Roman" panose="02020603050405020304" pitchFamily="18" charset="0"/>
                        </a:rPr>
                        <a:t>Наличие опыта исполнения участником закупки договора, предусматривающего выполнение работ, оказание услуг по техническому обслуживанию зданий, сооружений.</a:t>
                      </a:r>
                      <a:endParaRPr lang="ru-RU" sz="1100" b="0" dirty="0">
                        <a:solidFill>
                          <a:schemeClr val="tx1"/>
                        </a:solidFill>
                        <a:effectLst/>
                        <a:latin typeface="+mn-lt"/>
                        <a:ea typeface="Times New Roman" panose="02020603050405020304" pitchFamily="18" charset="0"/>
                        <a:cs typeface="Times New Roman" panose="02020603050405020304" pitchFamily="18" charset="0"/>
                      </a:endParaRPr>
                    </a:p>
                    <a:p>
                      <a:pPr marL="36195" marR="121920">
                        <a:spcAft>
                          <a:spcPts val="0"/>
                        </a:spcAft>
                      </a:pPr>
                      <a:r>
                        <a:rPr lang="ru-RU" sz="1200" b="0" dirty="0">
                          <a:solidFill>
                            <a:schemeClr val="tx1"/>
                          </a:solidFill>
                          <a:effectLst/>
                          <a:latin typeface="+mn-lt"/>
                          <a:ea typeface="Times New Roman" panose="02020603050405020304" pitchFamily="18" charset="0"/>
                          <a:cs typeface="Times New Roman" panose="02020603050405020304" pitchFamily="18" charset="0"/>
                        </a:rPr>
                        <a:t> </a:t>
                      </a:r>
                      <a:endParaRPr lang="ru-RU" sz="1100" b="0" dirty="0">
                        <a:solidFill>
                          <a:schemeClr val="tx1"/>
                        </a:solidFill>
                        <a:effectLst/>
                        <a:latin typeface="+mn-lt"/>
                        <a:ea typeface="Times New Roman" panose="02020603050405020304" pitchFamily="18" charset="0"/>
                        <a:cs typeface="Times New Roman" panose="02020603050405020304" pitchFamily="18" charset="0"/>
                      </a:endParaRPr>
                    </a:p>
                    <a:p>
                      <a:pPr marL="36195">
                        <a:spcAft>
                          <a:spcPts val="0"/>
                        </a:spcAft>
                      </a:pPr>
                      <a:r>
                        <a:rPr lang="ru-RU" sz="1200" b="0" dirty="0">
                          <a:solidFill>
                            <a:srgbClr val="C00000"/>
                          </a:solidFill>
                          <a:effectLst/>
                          <a:latin typeface="+mn-lt"/>
                          <a:ea typeface="Times New Roman" panose="02020603050405020304" pitchFamily="18" charset="0"/>
                          <a:cs typeface="Times New Roman" panose="02020603050405020304" pitchFamily="18" charset="0"/>
                        </a:rPr>
                        <a:t>Такой договор может быть только по 44-ФЗ или 223-ФЗ </a:t>
                      </a:r>
                      <a:endParaRPr lang="ru-RU" sz="1100" b="0" dirty="0">
                        <a:solidFill>
                          <a:srgbClr val="C00000"/>
                        </a:solidFill>
                        <a:effectLst/>
                        <a:latin typeface="+mn-lt"/>
                        <a:ea typeface="Times New Roman" panose="02020603050405020304" pitchFamily="18" charset="0"/>
                        <a:cs typeface="Times New Roman" panose="02020603050405020304" pitchFamily="18" charset="0"/>
                      </a:endParaRPr>
                    </a:p>
                    <a:p>
                      <a:pPr marL="36195">
                        <a:spcAft>
                          <a:spcPts val="0"/>
                        </a:spcAft>
                      </a:pPr>
                      <a:r>
                        <a:rPr lang="ru-RU" sz="1200" b="0" dirty="0">
                          <a:solidFill>
                            <a:schemeClr val="tx1"/>
                          </a:solidFill>
                          <a:effectLst/>
                          <a:latin typeface="+mn-lt"/>
                          <a:ea typeface="Times New Roman" panose="02020603050405020304" pitchFamily="18" charset="0"/>
                          <a:cs typeface="Times New Roman" panose="02020603050405020304" pitchFamily="18" charset="0"/>
                        </a:rPr>
                        <a:t> </a:t>
                      </a:r>
                      <a:endParaRPr lang="ru-RU" sz="1100" b="0" dirty="0">
                        <a:solidFill>
                          <a:schemeClr val="tx1"/>
                        </a:solidFill>
                        <a:effectLst/>
                        <a:latin typeface="+mn-lt"/>
                        <a:ea typeface="Times New Roman" panose="02020603050405020304" pitchFamily="18" charset="0"/>
                        <a:cs typeface="Times New Roman" panose="02020603050405020304" pitchFamily="18" charset="0"/>
                      </a:endParaRPr>
                    </a:p>
                    <a:p>
                      <a:pPr marL="36195">
                        <a:spcAft>
                          <a:spcPts val="0"/>
                        </a:spcAft>
                      </a:pPr>
                      <a:r>
                        <a:rPr lang="ru-RU" sz="1200" b="0" dirty="0">
                          <a:solidFill>
                            <a:schemeClr val="tx1"/>
                          </a:solidFill>
                          <a:effectLst/>
                          <a:latin typeface="+mn-lt"/>
                          <a:ea typeface="Times New Roman" panose="02020603050405020304" pitchFamily="18" charset="0"/>
                          <a:cs typeface="Times New Roman" panose="02020603050405020304" pitchFamily="18" charset="0"/>
                        </a:rPr>
                        <a:t>Цена выполненных работ, оказанных услуг по договору должна составлять не менее 20% НМЦК </a:t>
                      </a:r>
                      <a:endParaRPr lang="ru-RU" sz="11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solidFill>
                      <a:srgbClr val="D7E0E8"/>
                    </a:solidFill>
                  </a:tcPr>
                </a:tc>
                <a:tc>
                  <a:txBody>
                    <a:bodyPr/>
                    <a:lstStyle/>
                    <a:p>
                      <a:pPr marL="342900" lvl="0" indent="-342900">
                        <a:spcAft>
                          <a:spcPts val="0"/>
                        </a:spcAft>
                        <a:buFont typeface="+mj-lt"/>
                        <a:buAutoNum type="arabicPeriod"/>
                        <a:tabLst>
                          <a:tab pos="201930" algn="l"/>
                        </a:tabLst>
                      </a:pPr>
                      <a:r>
                        <a:rPr lang="ru-RU" sz="1200" b="0" dirty="0">
                          <a:solidFill>
                            <a:schemeClr val="tx1"/>
                          </a:solidFill>
                          <a:effectLst/>
                          <a:latin typeface="+mn-lt"/>
                          <a:ea typeface="Times New Roman" panose="02020603050405020304" pitchFamily="18" charset="0"/>
                          <a:cs typeface="Times New Roman" panose="02020603050405020304" pitchFamily="18" charset="0"/>
                        </a:rPr>
                        <a:t>И</a:t>
                      </a:r>
                      <a:r>
                        <a:rPr lang="en-US" sz="1200" b="0" dirty="0">
                          <a:solidFill>
                            <a:schemeClr val="tx1"/>
                          </a:solidFill>
                          <a:effectLst/>
                          <a:latin typeface="+mn-lt"/>
                          <a:ea typeface="Times New Roman" panose="02020603050405020304" pitchFamily="18" charset="0"/>
                          <a:cs typeface="Times New Roman" panose="02020603050405020304" pitchFamily="18" charset="0"/>
                        </a:rPr>
                        <a:t>сполненный</a:t>
                      </a:r>
                      <a:r>
                        <a:rPr lang="en-US" sz="1200" b="0" spc="-40" dirty="0">
                          <a:solidFill>
                            <a:schemeClr val="tx1"/>
                          </a:solidFill>
                          <a:effectLst/>
                          <a:latin typeface="+mn-lt"/>
                          <a:ea typeface="Times New Roman" panose="02020603050405020304" pitchFamily="18" charset="0"/>
                          <a:cs typeface="Times New Roman" panose="02020603050405020304" pitchFamily="18" charset="0"/>
                        </a:rPr>
                        <a:t> </a:t>
                      </a:r>
                      <a:r>
                        <a:rPr lang="en-US" sz="1200" b="0" dirty="0">
                          <a:solidFill>
                            <a:schemeClr val="tx1"/>
                          </a:solidFill>
                          <a:effectLst/>
                          <a:latin typeface="+mn-lt"/>
                          <a:ea typeface="Times New Roman" panose="02020603050405020304" pitchFamily="18" charset="0"/>
                          <a:cs typeface="Times New Roman" panose="02020603050405020304" pitchFamily="18" charset="0"/>
                        </a:rPr>
                        <a:t>договор</a:t>
                      </a:r>
                      <a:r>
                        <a:rPr lang="ru-RU" sz="1200" b="0" dirty="0">
                          <a:solidFill>
                            <a:schemeClr val="tx1"/>
                          </a:solidFill>
                          <a:effectLst/>
                          <a:latin typeface="+mn-lt"/>
                          <a:ea typeface="Times New Roman" panose="02020603050405020304" pitchFamily="18" charset="0"/>
                          <a:cs typeface="Times New Roman" panose="02020603050405020304" pitchFamily="18" charset="0"/>
                        </a:rPr>
                        <a:t>.</a:t>
                      </a:r>
                      <a:endParaRPr lang="ru-RU" sz="1100" b="0" dirty="0">
                        <a:solidFill>
                          <a:schemeClr val="tx1"/>
                        </a:solidFill>
                        <a:effectLst/>
                        <a:latin typeface="+mn-lt"/>
                        <a:ea typeface="Times New Roman" panose="02020603050405020304" pitchFamily="18" charset="0"/>
                        <a:cs typeface="Times New Roman" panose="02020603050405020304" pitchFamily="18" charset="0"/>
                      </a:endParaRPr>
                    </a:p>
                    <a:p>
                      <a:pPr marL="342900" lvl="0" indent="-342900">
                        <a:spcAft>
                          <a:spcPts val="0"/>
                        </a:spcAft>
                        <a:buFont typeface="+mj-lt"/>
                        <a:buAutoNum type="arabicPeriod"/>
                        <a:tabLst>
                          <a:tab pos="201930" algn="l"/>
                        </a:tabLst>
                      </a:pPr>
                      <a:r>
                        <a:rPr lang="ru-RU" sz="1200" b="0" spc="-15" dirty="0">
                          <a:solidFill>
                            <a:schemeClr val="tx1"/>
                          </a:solidFill>
                          <a:effectLst/>
                          <a:latin typeface="+mn-lt"/>
                          <a:ea typeface="Times New Roman" panose="02020603050405020304" pitchFamily="18" charset="0"/>
                          <a:cs typeface="Times New Roman" panose="02020603050405020304" pitchFamily="18" charset="0"/>
                        </a:rPr>
                        <a:t>Акт выполненных работ, оказанных услуг, подтверждающий цену выполненных работ, оказанных услуг</a:t>
                      </a:r>
                      <a:endParaRPr lang="ru-RU" sz="1100" b="0" spc="-15"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solidFill>
                      <a:srgbClr val="D7E0E8"/>
                    </a:solidFill>
                  </a:tcPr>
                </a:tc>
                <a:extLst>
                  <a:ext uri="{0D108BD9-81ED-4DB2-BD59-A6C34878D82A}">
                    <a16:rowId xmlns:a16="http://schemas.microsoft.com/office/drawing/2014/main" val="3928073269"/>
                  </a:ext>
                </a:extLst>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4095965295"/>
              </p:ext>
            </p:extLst>
          </p:nvPr>
        </p:nvGraphicFramePr>
        <p:xfrm>
          <a:off x="228599" y="3680233"/>
          <a:ext cx="10503942" cy="3108960"/>
        </p:xfrm>
        <a:graphic>
          <a:graphicData uri="http://schemas.openxmlformats.org/drawingml/2006/table">
            <a:tbl>
              <a:tblPr firstRow="1" firstCol="1" lastRow="1" lastCol="1" bandRow="1" bandCol="1">
                <a:tableStyleId>{5C22544A-7EE6-4342-B048-85BDC9FD1C3A}</a:tableStyleId>
              </a:tblPr>
              <a:tblGrid>
                <a:gridCol w="354875">
                  <a:extLst>
                    <a:ext uri="{9D8B030D-6E8A-4147-A177-3AD203B41FA5}">
                      <a16:colId xmlns:a16="http://schemas.microsoft.com/office/drawing/2014/main" val="4002917527"/>
                    </a:ext>
                  </a:extLst>
                </a:gridCol>
                <a:gridCol w="2750102">
                  <a:extLst>
                    <a:ext uri="{9D8B030D-6E8A-4147-A177-3AD203B41FA5}">
                      <a16:colId xmlns:a16="http://schemas.microsoft.com/office/drawing/2014/main" val="2963969365"/>
                    </a:ext>
                  </a:extLst>
                </a:gridCol>
                <a:gridCol w="4469304">
                  <a:extLst>
                    <a:ext uri="{9D8B030D-6E8A-4147-A177-3AD203B41FA5}">
                      <a16:colId xmlns:a16="http://schemas.microsoft.com/office/drawing/2014/main" val="3422608570"/>
                    </a:ext>
                  </a:extLst>
                </a:gridCol>
                <a:gridCol w="2929661">
                  <a:extLst>
                    <a:ext uri="{9D8B030D-6E8A-4147-A177-3AD203B41FA5}">
                      <a16:colId xmlns:a16="http://schemas.microsoft.com/office/drawing/2014/main" val="2543198962"/>
                    </a:ext>
                  </a:extLst>
                </a:gridCol>
              </a:tblGrid>
              <a:tr h="1871481">
                <a:tc>
                  <a:txBody>
                    <a:bodyPr/>
                    <a:lstStyle/>
                    <a:p>
                      <a:pPr marL="116840">
                        <a:spcAft>
                          <a:spcPts val="0"/>
                        </a:spcAft>
                      </a:pPr>
                      <a:r>
                        <a:rPr lang="ru-RU" sz="1400" b="0" dirty="0">
                          <a:solidFill>
                            <a:schemeClr val="tx1"/>
                          </a:solidFill>
                          <a:effectLst/>
                          <a:latin typeface="+mn-lt"/>
                        </a:rPr>
                        <a:t>15</a:t>
                      </a:r>
                      <a:endParaRPr lang="ru-RU" sz="14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solidFill>
                      <a:srgbClr val="D7E0E8"/>
                    </a:solidFill>
                  </a:tcPr>
                </a:tc>
                <a:tc>
                  <a:txBody>
                    <a:bodyPr/>
                    <a:lstStyle/>
                    <a:p>
                      <a:pPr marL="36195" marR="536575">
                        <a:spcAft>
                          <a:spcPts val="0"/>
                        </a:spcAft>
                      </a:pPr>
                      <a:r>
                        <a:rPr lang="ru-RU" sz="1200" dirty="0">
                          <a:solidFill>
                            <a:schemeClr val="tx1"/>
                          </a:solidFill>
                          <a:effectLst/>
                          <a:latin typeface="+mn-lt"/>
                          <a:ea typeface="Times New Roman" panose="02020603050405020304" pitchFamily="18" charset="0"/>
                          <a:cs typeface="Times New Roman" panose="02020603050405020304" pitchFamily="18" charset="0"/>
                        </a:rPr>
                        <a:t>Работы по текущему ремонту зданий, сооружений</a:t>
                      </a:r>
                      <a:endParaRPr lang="ru-RU" sz="1100" dirty="0">
                        <a:solidFill>
                          <a:schemeClr val="tx1"/>
                        </a:solidFill>
                        <a:effectLst/>
                        <a:latin typeface="+mn-lt"/>
                        <a:ea typeface="Times New Roman" panose="02020603050405020304" pitchFamily="18" charset="0"/>
                        <a:cs typeface="Times New Roman" panose="02020603050405020304" pitchFamily="18" charset="0"/>
                      </a:endParaRPr>
                    </a:p>
                    <a:p>
                      <a:pPr marL="36195" marR="536575">
                        <a:spcAft>
                          <a:spcPts val="0"/>
                        </a:spcAft>
                      </a:pPr>
                      <a:r>
                        <a:rPr lang="ru-RU" sz="1200" dirty="0">
                          <a:solidFill>
                            <a:schemeClr val="tx1"/>
                          </a:solidFill>
                          <a:effectLst/>
                          <a:latin typeface="+mn-lt"/>
                          <a:ea typeface="Times New Roman" panose="02020603050405020304" pitchFamily="18" charset="0"/>
                          <a:cs typeface="Times New Roman" panose="02020603050405020304" pitchFamily="18" charset="0"/>
                        </a:rPr>
                        <a:t> </a:t>
                      </a:r>
                      <a:endParaRPr lang="ru-RU" sz="1100" dirty="0">
                        <a:solidFill>
                          <a:schemeClr val="tx1"/>
                        </a:solidFill>
                        <a:effectLst/>
                        <a:latin typeface="+mn-lt"/>
                        <a:ea typeface="Times New Roman" panose="02020603050405020304" pitchFamily="18" charset="0"/>
                        <a:cs typeface="Times New Roman" panose="02020603050405020304" pitchFamily="18" charset="0"/>
                      </a:endParaRPr>
                    </a:p>
                    <a:p>
                      <a:pPr marL="36195">
                        <a:spcAft>
                          <a:spcPts val="0"/>
                        </a:spcAft>
                      </a:pPr>
                      <a:r>
                        <a:rPr lang="ru-RU" sz="1200" dirty="0">
                          <a:solidFill>
                            <a:srgbClr val="C00000"/>
                          </a:solidFill>
                          <a:effectLst/>
                          <a:latin typeface="+mn-lt"/>
                          <a:ea typeface="Times New Roman" panose="02020603050405020304" pitchFamily="18" charset="0"/>
                          <a:cs typeface="Times New Roman" panose="02020603050405020304" pitchFamily="18" charset="0"/>
                        </a:rPr>
                        <a:t>НМЦК свыше 1 млн руб.</a:t>
                      </a:r>
                      <a:endParaRPr lang="ru-RU" sz="1100" dirty="0">
                        <a:solidFill>
                          <a:srgbClr val="C00000"/>
                        </a:solidFill>
                        <a:effectLst/>
                        <a:latin typeface="+mn-lt"/>
                        <a:ea typeface="Times New Roman" panose="02020603050405020304" pitchFamily="18" charset="0"/>
                        <a:cs typeface="Times New Roman" panose="02020603050405020304" pitchFamily="18" charset="0"/>
                      </a:endParaRPr>
                    </a:p>
                  </a:txBody>
                  <a:tcPr marL="0" marR="0" marT="0" marB="0">
                    <a:solidFill>
                      <a:srgbClr val="D7E0E8"/>
                    </a:solidFill>
                  </a:tcPr>
                </a:tc>
                <a:tc>
                  <a:txBody>
                    <a:bodyPr/>
                    <a:lstStyle/>
                    <a:p>
                      <a:pPr marL="36195" marR="75565">
                        <a:spcAft>
                          <a:spcPts val="0"/>
                        </a:spcAft>
                        <a:tabLst>
                          <a:tab pos="201930" algn="l"/>
                        </a:tabLst>
                      </a:pPr>
                      <a:r>
                        <a:rPr lang="ru-RU" sz="1200" dirty="0">
                          <a:solidFill>
                            <a:schemeClr val="tx1"/>
                          </a:solidFill>
                          <a:effectLst/>
                          <a:latin typeface="+mn-lt"/>
                          <a:ea typeface="Times New Roman" panose="02020603050405020304" pitchFamily="18" charset="0"/>
                          <a:cs typeface="Times New Roman" panose="02020603050405020304" pitchFamily="18" charset="0"/>
                        </a:rPr>
                        <a:t>Наличие у участника закупки следующего опыта выполнения работ:</a:t>
                      </a:r>
                      <a:endParaRPr lang="ru-RU" sz="1100" dirty="0">
                        <a:solidFill>
                          <a:schemeClr val="tx1"/>
                        </a:solidFill>
                        <a:effectLst/>
                        <a:latin typeface="+mn-lt"/>
                        <a:ea typeface="Times New Roman" panose="02020603050405020304" pitchFamily="18" charset="0"/>
                        <a:cs typeface="Times New Roman" panose="02020603050405020304" pitchFamily="18" charset="0"/>
                      </a:endParaRPr>
                    </a:p>
                    <a:p>
                      <a:pPr marL="342900" marR="450215" lvl="0" indent="-342900">
                        <a:spcAft>
                          <a:spcPts val="0"/>
                        </a:spcAft>
                        <a:buFont typeface="+mj-lt"/>
                        <a:buAutoNum type="arabicParenR"/>
                        <a:tabLst>
                          <a:tab pos="201930" algn="l"/>
                          <a:tab pos="493395" algn="l"/>
                          <a:tab pos="494030" algn="l"/>
                        </a:tabLst>
                      </a:pPr>
                      <a:r>
                        <a:rPr lang="ru-RU" sz="1200" dirty="0">
                          <a:solidFill>
                            <a:schemeClr val="tx1"/>
                          </a:solidFill>
                          <a:effectLst/>
                          <a:latin typeface="+mn-lt"/>
                          <a:ea typeface="Times New Roman" panose="02020603050405020304" pitchFamily="18" charset="0"/>
                          <a:cs typeface="Times New Roman" panose="02020603050405020304" pitchFamily="18" charset="0"/>
                        </a:rPr>
                        <a:t>опыт исполнения договора, предусматривающего выполнение работ</a:t>
                      </a:r>
                      <a:r>
                        <a:rPr lang="ru-RU" sz="1200" spc="-75" dirty="0">
                          <a:solidFill>
                            <a:schemeClr val="tx1"/>
                          </a:solidFill>
                          <a:effectLst/>
                          <a:latin typeface="+mn-lt"/>
                          <a:ea typeface="Times New Roman" panose="02020603050405020304" pitchFamily="18" charset="0"/>
                          <a:cs typeface="Times New Roman" panose="02020603050405020304" pitchFamily="18" charset="0"/>
                        </a:rPr>
                        <a:t> </a:t>
                      </a:r>
                      <a:r>
                        <a:rPr lang="ru-RU" sz="1200" dirty="0">
                          <a:solidFill>
                            <a:schemeClr val="tx1"/>
                          </a:solidFill>
                          <a:effectLst/>
                          <a:latin typeface="+mn-lt"/>
                          <a:ea typeface="Times New Roman" panose="02020603050405020304" pitchFamily="18" charset="0"/>
                          <a:cs typeface="Times New Roman" panose="02020603050405020304" pitchFamily="18" charset="0"/>
                        </a:rPr>
                        <a:t>по текущему ремонту зданий,</a:t>
                      </a:r>
                      <a:r>
                        <a:rPr lang="ru-RU" sz="1200" spc="-85" dirty="0">
                          <a:solidFill>
                            <a:schemeClr val="tx1"/>
                          </a:solidFill>
                          <a:effectLst/>
                          <a:latin typeface="+mn-lt"/>
                          <a:ea typeface="Times New Roman" panose="02020603050405020304" pitchFamily="18" charset="0"/>
                          <a:cs typeface="Times New Roman" panose="02020603050405020304" pitchFamily="18" charset="0"/>
                        </a:rPr>
                        <a:t> </a:t>
                      </a:r>
                      <a:r>
                        <a:rPr lang="ru-RU" sz="1200" dirty="0">
                          <a:solidFill>
                            <a:schemeClr val="tx1"/>
                          </a:solidFill>
                          <a:effectLst/>
                          <a:latin typeface="+mn-lt"/>
                          <a:ea typeface="Times New Roman" panose="02020603050405020304" pitchFamily="18" charset="0"/>
                          <a:cs typeface="Times New Roman" panose="02020603050405020304" pitchFamily="18" charset="0"/>
                        </a:rPr>
                        <a:t>сооружений;</a:t>
                      </a:r>
                      <a:endParaRPr lang="ru-RU" sz="1100" dirty="0">
                        <a:solidFill>
                          <a:schemeClr val="tx1"/>
                        </a:solidFill>
                        <a:effectLst/>
                        <a:latin typeface="+mn-lt"/>
                        <a:ea typeface="Times New Roman" panose="02020603050405020304" pitchFamily="18" charset="0"/>
                        <a:cs typeface="Times New Roman" panose="02020603050405020304" pitchFamily="18" charset="0"/>
                      </a:endParaRPr>
                    </a:p>
                    <a:p>
                      <a:pPr marL="36195" marR="450215">
                        <a:spcAft>
                          <a:spcPts val="0"/>
                        </a:spcAft>
                        <a:tabLst>
                          <a:tab pos="201930" algn="l"/>
                          <a:tab pos="493395" algn="l"/>
                          <a:tab pos="494030" algn="l"/>
                        </a:tabLst>
                      </a:pPr>
                      <a:r>
                        <a:rPr lang="ru-RU" sz="1200" dirty="0">
                          <a:solidFill>
                            <a:srgbClr val="C00000"/>
                          </a:solidFill>
                          <a:effectLst/>
                          <a:latin typeface="+mn-lt"/>
                          <a:ea typeface="Times New Roman" panose="02020603050405020304" pitchFamily="18" charset="0"/>
                          <a:cs typeface="Times New Roman" panose="02020603050405020304" pitchFamily="18" charset="0"/>
                        </a:rPr>
                        <a:t>Такой договор может быть только по 44-ФЗ или 223-ФЗ</a:t>
                      </a:r>
                      <a:endParaRPr lang="ru-RU" sz="1100" dirty="0">
                        <a:solidFill>
                          <a:srgbClr val="C00000"/>
                        </a:solidFill>
                        <a:effectLst/>
                        <a:latin typeface="+mn-lt"/>
                        <a:ea typeface="Times New Roman" panose="02020603050405020304" pitchFamily="18" charset="0"/>
                        <a:cs typeface="Times New Roman" panose="02020603050405020304" pitchFamily="18" charset="0"/>
                      </a:endParaRPr>
                    </a:p>
                    <a:p>
                      <a:pPr marL="36195" marR="145415">
                        <a:spcAft>
                          <a:spcPts val="0"/>
                        </a:spcAft>
                        <a:tabLst>
                          <a:tab pos="201930" algn="l"/>
                        </a:tabLst>
                      </a:pPr>
                      <a:r>
                        <a:rPr lang="ru-RU" sz="1200" dirty="0">
                          <a:solidFill>
                            <a:schemeClr val="tx1"/>
                          </a:solidFill>
                          <a:effectLst/>
                          <a:latin typeface="+mn-lt"/>
                          <a:ea typeface="Times New Roman" panose="02020603050405020304" pitchFamily="18" charset="0"/>
                          <a:cs typeface="Times New Roman" panose="02020603050405020304" pitchFamily="18" charset="0"/>
                        </a:rPr>
                        <a:t> </a:t>
                      </a:r>
                      <a:endParaRPr lang="ru-RU" sz="1100" dirty="0">
                        <a:solidFill>
                          <a:schemeClr val="tx1"/>
                        </a:solidFill>
                        <a:effectLst/>
                        <a:latin typeface="+mn-lt"/>
                        <a:ea typeface="Times New Roman" panose="02020603050405020304" pitchFamily="18" charset="0"/>
                        <a:cs typeface="Times New Roman" panose="02020603050405020304" pitchFamily="18" charset="0"/>
                      </a:endParaRPr>
                    </a:p>
                    <a:p>
                      <a:pPr marL="16510" marR="325120">
                        <a:spcAft>
                          <a:spcPts val="0"/>
                        </a:spcAft>
                        <a:tabLst>
                          <a:tab pos="201930" algn="l"/>
                        </a:tabLst>
                      </a:pPr>
                      <a:r>
                        <a:rPr lang="ru-RU" sz="1200" dirty="0">
                          <a:solidFill>
                            <a:schemeClr val="tx1"/>
                          </a:solidFill>
                          <a:effectLst/>
                          <a:latin typeface="+mn-lt"/>
                          <a:ea typeface="Times New Roman" panose="02020603050405020304" pitchFamily="18" charset="0"/>
                          <a:cs typeface="Times New Roman" panose="02020603050405020304" pitchFamily="18" charset="0"/>
                        </a:rPr>
                        <a:t>2) опыт исполнения договора, предусматривающего выполнение работ по капитальному ремонту объекта капитального строительства</a:t>
                      </a:r>
                      <a:endParaRPr lang="ru-RU" sz="1100" dirty="0">
                        <a:solidFill>
                          <a:schemeClr val="tx1"/>
                        </a:solidFill>
                        <a:effectLst/>
                        <a:latin typeface="+mn-lt"/>
                        <a:ea typeface="Times New Roman" panose="02020603050405020304" pitchFamily="18" charset="0"/>
                        <a:cs typeface="Times New Roman" panose="02020603050405020304" pitchFamily="18" charset="0"/>
                      </a:endParaRPr>
                    </a:p>
                    <a:p>
                      <a:pPr marL="36195" marR="145415">
                        <a:spcAft>
                          <a:spcPts val="0"/>
                        </a:spcAft>
                        <a:tabLst>
                          <a:tab pos="201930" algn="l"/>
                        </a:tabLst>
                      </a:pPr>
                      <a:r>
                        <a:rPr lang="ru-RU" sz="1200" dirty="0">
                          <a:solidFill>
                            <a:srgbClr val="C00000"/>
                          </a:solidFill>
                          <a:effectLst/>
                          <a:latin typeface="+mn-lt"/>
                          <a:ea typeface="Times New Roman" panose="02020603050405020304" pitchFamily="18" charset="0"/>
                          <a:cs typeface="Times New Roman" panose="02020603050405020304" pitchFamily="18" charset="0"/>
                        </a:rPr>
                        <a:t>Такой договор может быть только по 44-ФЗ или 223-ФЗ</a:t>
                      </a:r>
                      <a:endParaRPr lang="ru-RU" sz="1100" dirty="0">
                        <a:solidFill>
                          <a:srgbClr val="C00000"/>
                        </a:solidFill>
                        <a:effectLst/>
                        <a:latin typeface="+mn-lt"/>
                        <a:ea typeface="Times New Roman" panose="02020603050405020304" pitchFamily="18" charset="0"/>
                        <a:cs typeface="Times New Roman" panose="02020603050405020304" pitchFamily="18" charset="0"/>
                      </a:endParaRPr>
                    </a:p>
                    <a:p>
                      <a:pPr marL="36195" marR="154940">
                        <a:spcAft>
                          <a:spcPts val="0"/>
                        </a:spcAft>
                        <a:tabLst>
                          <a:tab pos="201930" algn="l"/>
                        </a:tabLst>
                      </a:pPr>
                      <a:r>
                        <a:rPr lang="ru-RU" sz="1200" b="1" dirty="0">
                          <a:solidFill>
                            <a:schemeClr val="tx1"/>
                          </a:solidFill>
                          <a:effectLst/>
                          <a:latin typeface="+mn-lt"/>
                          <a:ea typeface="Times New Roman" panose="02020603050405020304" pitchFamily="18" charset="0"/>
                          <a:cs typeface="Times New Roman" panose="02020603050405020304" pitchFamily="18" charset="0"/>
                        </a:rPr>
                        <a:t> </a:t>
                      </a:r>
                      <a:endParaRPr lang="ru-RU" sz="1100" dirty="0">
                        <a:solidFill>
                          <a:schemeClr val="tx1"/>
                        </a:solidFill>
                        <a:effectLst/>
                        <a:latin typeface="+mn-lt"/>
                        <a:ea typeface="Times New Roman" panose="02020603050405020304" pitchFamily="18" charset="0"/>
                        <a:cs typeface="Times New Roman" panose="02020603050405020304" pitchFamily="18" charset="0"/>
                      </a:endParaRPr>
                    </a:p>
                    <a:p>
                      <a:pPr marL="36195" marR="154940">
                        <a:spcAft>
                          <a:spcPts val="0"/>
                        </a:spcAft>
                        <a:tabLst>
                          <a:tab pos="201930" algn="l"/>
                        </a:tabLst>
                      </a:pPr>
                      <a:r>
                        <a:rPr lang="ru-RU" sz="1200" b="1" dirty="0">
                          <a:solidFill>
                            <a:schemeClr val="tx1"/>
                          </a:solidFill>
                          <a:effectLst/>
                          <a:latin typeface="+mn-lt"/>
                          <a:ea typeface="Times New Roman" panose="02020603050405020304" pitchFamily="18" charset="0"/>
                          <a:cs typeface="Times New Roman" panose="02020603050405020304" pitchFamily="18" charset="0"/>
                        </a:rPr>
                        <a:t>Цена выполненных работ по договору, предусмотренному пунктом 1 или 2 настоящей графы настоящей позиции, должна составлять</a:t>
                      </a:r>
                      <a:r>
                        <a:rPr lang="ru-RU" sz="1200" dirty="0">
                          <a:solidFill>
                            <a:schemeClr val="tx1"/>
                          </a:solidFill>
                          <a:effectLst/>
                          <a:latin typeface="+mn-lt"/>
                          <a:ea typeface="Times New Roman" panose="02020603050405020304" pitchFamily="18" charset="0"/>
                          <a:cs typeface="Times New Roman" panose="02020603050405020304" pitchFamily="18" charset="0"/>
                        </a:rPr>
                        <a:t> </a:t>
                      </a:r>
                      <a:r>
                        <a:rPr lang="ru-RU" sz="1200" b="1" dirty="0">
                          <a:solidFill>
                            <a:schemeClr val="tx1"/>
                          </a:solidFill>
                          <a:effectLst/>
                          <a:latin typeface="+mn-lt"/>
                          <a:ea typeface="Times New Roman" panose="02020603050405020304" pitchFamily="18" charset="0"/>
                          <a:cs typeface="Times New Roman" panose="02020603050405020304" pitchFamily="18" charset="0"/>
                        </a:rPr>
                        <a:t>не менее 20% НМЦК</a:t>
                      </a:r>
                      <a:endParaRPr lang="ru-RU" sz="11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solidFill>
                      <a:srgbClr val="D7E0E8"/>
                    </a:solidFill>
                  </a:tcPr>
                </a:tc>
                <a:tc>
                  <a:txBody>
                    <a:bodyPr/>
                    <a:lstStyle/>
                    <a:p>
                      <a:pPr marL="342900" lvl="0" indent="-342900">
                        <a:spcAft>
                          <a:spcPts val="0"/>
                        </a:spcAft>
                        <a:buSzPts val="1200"/>
                        <a:buFont typeface="+mj-lt"/>
                        <a:buAutoNum type="arabicPeriod"/>
                        <a:tabLst>
                          <a:tab pos="201930" algn="l"/>
                        </a:tabLst>
                      </a:pPr>
                      <a:r>
                        <a:rPr lang="ru-RU" sz="1200" spc="-15" dirty="0">
                          <a:solidFill>
                            <a:schemeClr val="tx1"/>
                          </a:solidFill>
                          <a:effectLst/>
                          <a:latin typeface="+mn-lt"/>
                          <a:ea typeface="Times New Roman" panose="02020603050405020304" pitchFamily="18" charset="0"/>
                          <a:cs typeface="Times New Roman" panose="02020603050405020304" pitchFamily="18" charset="0"/>
                        </a:rPr>
                        <a:t>И</a:t>
                      </a:r>
                      <a:r>
                        <a:rPr lang="en-US" sz="1200" spc="-15" dirty="0" err="1">
                          <a:solidFill>
                            <a:schemeClr val="tx1"/>
                          </a:solidFill>
                          <a:effectLst/>
                          <a:latin typeface="+mn-lt"/>
                          <a:ea typeface="Times New Roman" panose="02020603050405020304" pitchFamily="18" charset="0"/>
                          <a:cs typeface="Times New Roman" panose="02020603050405020304" pitchFamily="18" charset="0"/>
                        </a:rPr>
                        <a:t>сполненный</a:t>
                      </a:r>
                      <a:r>
                        <a:rPr lang="en-US" sz="1200" spc="-40" dirty="0">
                          <a:solidFill>
                            <a:schemeClr val="tx1"/>
                          </a:solidFill>
                          <a:effectLst/>
                          <a:latin typeface="+mn-lt"/>
                          <a:ea typeface="Times New Roman" panose="02020603050405020304" pitchFamily="18" charset="0"/>
                          <a:cs typeface="Times New Roman" panose="02020603050405020304" pitchFamily="18" charset="0"/>
                        </a:rPr>
                        <a:t> </a:t>
                      </a:r>
                      <a:r>
                        <a:rPr lang="en-US" sz="1200" spc="-15" dirty="0">
                          <a:solidFill>
                            <a:schemeClr val="tx1"/>
                          </a:solidFill>
                          <a:effectLst/>
                          <a:latin typeface="+mn-lt"/>
                          <a:ea typeface="Times New Roman" panose="02020603050405020304" pitchFamily="18" charset="0"/>
                          <a:cs typeface="Times New Roman" panose="02020603050405020304" pitchFamily="18" charset="0"/>
                        </a:rPr>
                        <a:t>договор</a:t>
                      </a:r>
                      <a:r>
                        <a:rPr lang="ru-RU" sz="1200" spc="-15" dirty="0">
                          <a:solidFill>
                            <a:schemeClr val="tx1"/>
                          </a:solidFill>
                          <a:effectLst/>
                          <a:latin typeface="+mn-lt"/>
                          <a:ea typeface="Times New Roman" panose="02020603050405020304" pitchFamily="18" charset="0"/>
                          <a:cs typeface="Times New Roman" panose="02020603050405020304" pitchFamily="18" charset="0"/>
                        </a:rPr>
                        <a:t>.</a:t>
                      </a:r>
                      <a:endParaRPr lang="ru-RU" sz="1100" spc="-15" dirty="0">
                        <a:solidFill>
                          <a:schemeClr val="tx1"/>
                        </a:solidFill>
                        <a:effectLst/>
                        <a:latin typeface="+mn-lt"/>
                        <a:ea typeface="Times New Roman" panose="02020603050405020304" pitchFamily="18" charset="0"/>
                        <a:cs typeface="Times New Roman" panose="02020603050405020304" pitchFamily="18" charset="0"/>
                      </a:endParaRPr>
                    </a:p>
                    <a:p>
                      <a:pPr marL="342900" marR="119380" lvl="0" indent="-342900">
                        <a:spcAft>
                          <a:spcPts val="0"/>
                        </a:spcAft>
                        <a:buSzPts val="1200"/>
                        <a:buFont typeface="+mj-lt"/>
                        <a:buAutoNum type="arabicPeriod"/>
                        <a:tabLst>
                          <a:tab pos="201930" algn="l"/>
                        </a:tabLst>
                      </a:pPr>
                      <a:r>
                        <a:rPr lang="ru-RU" sz="1200" spc="-15" dirty="0">
                          <a:solidFill>
                            <a:schemeClr val="tx1"/>
                          </a:solidFill>
                          <a:effectLst/>
                          <a:latin typeface="+mn-lt"/>
                          <a:ea typeface="Times New Roman" panose="02020603050405020304" pitchFamily="18" charset="0"/>
                          <a:cs typeface="Times New Roman" panose="02020603050405020304" pitchFamily="18" charset="0"/>
                        </a:rPr>
                        <a:t>Акт выполненных работ, подтверждающий цену выполненных</a:t>
                      </a:r>
                      <a:r>
                        <a:rPr lang="ru-RU" sz="1200" spc="-20" dirty="0">
                          <a:solidFill>
                            <a:schemeClr val="tx1"/>
                          </a:solidFill>
                          <a:effectLst/>
                          <a:latin typeface="+mn-lt"/>
                          <a:ea typeface="Times New Roman" panose="02020603050405020304" pitchFamily="18" charset="0"/>
                          <a:cs typeface="Times New Roman" panose="02020603050405020304" pitchFamily="18" charset="0"/>
                        </a:rPr>
                        <a:t> </a:t>
                      </a:r>
                      <a:r>
                        <a:rPr lang="ru-RU" sz="1200" spc="-15" dirty="0">
                          <a:solidFill>
                            <a:schemeClr val="tx1"/>
                          </a:solidFill>
                          <a:effectLst/>
                          <a:latin typeface="+mn-lt"/>
                          <a:ea typeface="Times New Roman" panose="02020603050405020304" pitchFamily="18" charset="0"/>
                          <a:cs typeface="Times New Roman" panose="02020603050405020304" pitchFamily="18" charset="0"/>
                        </a:rPr>
                        <a:t>работ</a:t>
                      </a:r>
                      <a:endParaRPr lang="ru-RU" sz="1100" spc="-15"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solidFill>
                      <a:srgbClr val="D7E0E8"/>
                    </a:solidFill>
                  </a:tcPr>
                </a:tc>
                <a:extLst>
                  <a:ext uri="{0D108BD9-81ED-4DB2-BD59-A6C34878D82A}">
                    <a16:rowId xmlns:a16="http://schemas.microsoft.com/office/drawing/2014/main" val="3928073269"/>
                  </a:ext>
                </a:extLst>
              </a:tr>
            </a:tbl>
          </a:graphicData>
        </a:graphic>
      </p:graphicFrame>
      <p:pic>
        <p:nvPicPr>
          <p:cNvPr id="9" name="Рисунок 8">
            <a:extLst>
              <a:ext uri="{FF2B5EF4-FFF2-40B4-BE49-F238E27FC236}">
                <a16:creationId xmlns:a16="http://schemas.microsoft.com/office/drawing/2014/main" id="{5BCE3359-397A-4844-8D30-33EE4B305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2421" y="448232"/>
            <a:ext cx="1822136" cy="234325"/>
          </a:xfrm>
          <a:prstGeom prst="rect">
            <a:avLst/>
          </a:prstGeom>
        </p:spPr>
      </p:pic>
    </p:spTree>
    <p:extLst>
      <p:ext uri="{BB962C8B-B14F-4D97-AF65-F5344CB8AC3E}">
        <p14:creationId xmlns:p14="http://schemas.microsoft.com/office/powerpoint/2010/main" val="42681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097" y="266627"/>
            <a:ext cx="9585961" cy="461665"/>
          </a:xfrm>
          <a:prstGeom prst="rect">
            <a:avLst/>
          </a:prstGeom>
          <a:noFill/>
        </p:spPr>
        <p:txBody>
          <a:bodyPr wrap="square" rtlCol="0">
            <a:spAutoFit/>
          </a:bodyPr>
          <a:lstStyle/>
          <a:p>
            <a:r>
              <a:rPr lang="ru-RU" sz="2400" b="1" dirty="0"/>
              <a:t>Дополнительные требования в сфере дорожной деятельности</a:t>
            </a:r>
          </a:p>
        </p:txBody>
      </p:sp>
      <p:graphicFrame>
        <p:nvGraphicFramePr>
          <p:cNvPr id="4" name="Таблица 3"/>
          <p:cNvGraphicFramePr>
            <a:graphicFrameLocks noGrp="1"/>
          </p:cNvGraphicFramePr>
          <p:nvPr>
            <p:extLst>
              <p:ext uri="{D42A27DB-BD31-4B8C-83A1-F6EECF244321}">
                <p14:modId xmlns:p14="http://schemas.microsoft.com/office/powerpoint/2010/main" val="1272870340"/>
              </p:ext>
            </p:extLst>
          </p:nvPr>
        </p:nvGraphicFramePr>
        <p:xfrm>
          <a:off x="124097" y="780543"/>
          <a:ext cx="11893732" cy="6077457"/>
        </p:xfrm>
        <a:graphic>
          <a:graphicData uri="http://schemas.openxmlformats.org/drawingml/2006/table">
            <a:tbl>
              <a:tblPr firstRow="1" firstCol="1" lastRow="1" lastCol="1" bandRow="1" bandCol="1">
                <a:tableStyleId>{5C22544A-7EE6-4342-B048-85BDC9FD1C3A}</a:tableStyleId>
              </a:tblPr>
              <a:tblGrid>
                <a:gridCol w="395391">
                  <a:extLst>
                    <a:ext uri="{9D8B030D-6E8A-4147-A177-3AD203B41FA5}">
                      <a16:colId xmlns:a16="http://schemas.microsoft.com/office/drawing/2014/main" val="3355111729"/>
                    </a:ext>
                  </a:extLst>
                </a:gridCol>
                <a:gridCol w="1414587">
                  <a:extLst>
                    <a:ext uri="{9D8B030D-6E8A-4147-A177-3AD203B41FA5}">
                      <a16:colId xmlns:a16="http://schemas.microsoft.com/office/drawing/2014/main" val="1188718038"/>
                    </a:ext>
                  </a:extLst>
                </a:gridCol>
                <a:gridCol w="3291068">
                  <a:extLst>
                    <a:ext uri="{9D8B030D-6E8A-4147-A177-3AD203B41FA5}">
                      <a16:colId xmlns:a16="http://schemas.microsoft.com/office/drawing/2014/main" val="2513958755"/>
                    </a:ext>
                  </a:extLst>
                </a:gridCol>
                <a:gridCol w="6792686">
                  <a:extLst>
                    <a:ext uri="{9D8B030D-6E8A-4147-A177-3AD203B41FA5}">
                      <a16:colId xmlns:a16="http://schemas.microsoft.com/office/drawing/2014/main" val="1550733709"/>
                    </a:ext>
                  </a:extLst>
                </a:gridCol>
              </a:tblGrid>
              <a:tr h="379059">
                <a:tc rowSpan="5">
                  <a:txBody>
                    <a:bodyPr/>
                    <a:lstStyle/>
                    <a:p>
                      <a:pPr marL="116840">
                        <a:spcAft>
                          <a:spcPts val="0"/>
                        </a:spcAft>
                      </a:pPr>
                      <a:r>
                        <a:rPr lang="ru-RU" sz="1200" b="0" dirty="0">
                          <a:solidFill>
                            <a:schemeClr val="tx1"/>
                          </a:solidFill>
                          <a:effectLst/>
                          <a:latin typeface="+mn-lt"/>
                          <a:ea typeface="Times New Roman" panose="02020603050405020304" pitchFamily="18" charset="0"/>
                          <a:cs typeface="Times New Roman" panose="02020603050405020304" pitchFamily="18" charset="0"/>
                        </a:rPr>
                        <a:t>17</a:t>
                      </a:r>
                      <a:r>
                        <a:rPr lang="en-US" sz="1200" b="0" dirty="0">
                          <a:solidFill>
                            <a:schemeClr val="tx1"/>
                          </a:solidFill>
                          <a:effectLst/>
                          <a:latin typeface="+mn-lt"/>
                          <a:ea typeface="Times New Roman" panose="02020603050405020304" pitchFamily="18" charset="0"/>
                          <a:cs typeface="Times New Roman" panose="02020603050405020304" pitchFamily="18" charset="0"/>
                        </a:rPr>
                        <a:t>.</a:t>
                      </a:r>
                      <a:endParaRPr lang="ru-RU"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solidFill>
                      <a:srgbClr val="D7E0E8"/>
                    </a:solidFill>
                  </a:tcPr>
                </a:tc>
                <a:tc rowSpan="5">
                  <a:txBody>
                    <a:bodyPr/>
                    <a:lstStyle/>
                    <a:p>
                      <a:pPr marL="36195">
                        <a:spcAft>
                          <a:spcPts val="0"/>
                        </a:spcAft>
                      </a:pPr>
                      <a:r>
                        <a:rPr lang="ru-RU" sz="1200" b="1" dirty="0">
                          <a:solidFill>
                            <a:schemeClr val="tx1"/>
                          </a:solidFill>
                          <a:effectLst/>
                          <a:latin typeface="+mn-lt"/>
                          <a:ea typeface="Times New Roman" panose="02020603050405020304" pitchFamily="18" charset="0"/>
                          <a:cs typeface="Times New Roman" panose="02020603050405020304" pitchFamily="18" charset="0"/>
                        </a:rPr>
                        <a:t>Работы по строительству, реконструкции, капитальному ремонту автомобильной дороги </a:t>
                      </a:r>
                    </a:p>
                    <a:p>
                      <a:pPr marL="36195">
                        <a:spcAft>
                          <a:spcPts val="0"/>
                        </a:spcAft>
                      </a:pPr>
                      <a:r>
                        <a:rPr lang="ru-RU" sz="1100" b="1" dirty="0">
                          <a:solidFill>
                            <a:srgbClr val="FF0000"/>
                          </a:solidFill>
                          <a:effectLst/>
                          <a:latin typeface="+mn-lt"/>
                          <a:ea typeface="Times New Roman" panose="02020603050405020304" pitchFamily="18" charset="0"/>
                          <a:cs typeface="Times New Roman" panose="02020603050405020304" pitchFamily="18" charset="0"/>
                        </a:rPr>
                        <a:t>НМЦК свыше 10 млн. руб. для</a:t>
                      </a:r>
                    </a:p>
                    <a:p>
                      <a:pPr marL="36195">
                        <a:spcAft>
                          <a:spcPts val="0"/>
                        </a:spcAft>
                      </a:pPr>
                      <a:r>
                        <a:rPr lang="ru-RU" sz="1100" b="1" dirty="0">
                          <a:solidFill>
                            <a:srgbClr val="FF0000"/>
                          </a:solidFill>
                          <a:effectLst/>
                          <a:latin typeface="+mn-lt"/>
                          <a:ea typeface="Times New Roman" panose="02020603050405020304" pitchFamily="18" charset="0"/>
                          <a:cs typeface="Times New Roman" panose="02020603050405020304" pitchFamily="18" charset="0"/>
                        </a:rPr>
                        <a:t>федеральных нужд, </a:t>
                      </a:r>
                    </a:p>
                    <a:p>
                      <a:pPr marL="36195">
                        <a:spcAft>
                          <a:spcPts val="0"/>
                        </a:spcAft>
                      </a:pPr>
                      <a:r>
                        <a:rPr lang="ru-RU" sz="1100" b="1" dirty="0">
                          <a:solidFill>
                            <a:srgbClr val="FF0000"/>
                          </a:solidFill>
                          <a:effectLst/>
                          <a:latin typeface="+mn-lt"/>
                          <a:ea typeface="Times New Roman" panose="02020603050405020304" pitchFamily="18" charset="0"/>
                          <a:cs typeface="Times New Roman" panose="02020603050405020304" pitchFamily="18" charset="0"/>
                        </a:rPr>
                        <a:t>НМЦК свыше 5 млн. руб. для обеспечения нужд</a:t>
                      </a:r>
                    </a:p>
                    <a:p>
                      <a:pPr marL="36195">
                        <a:spcAft>
                          <a:spcPts val="0"/>
                        </a:spcAft>
                      </a:pPr>
                      <a:r>
                        <a:rPr lang="ru-RU" sz="1100" b="1" dirty="0">
                          <a:solidFill>
                            <a:srgbClr val="FF0000"/>
                          </a:solidFill>
                          <a:effectLst/>
                          <a:latin typeface="+mn-lt"/>
                          <a:ea typeface="Times New Roman" panose="02020603050405020304" pitchFamily="18" charset="0"/>
                          <a:cs typeface="Times New Roman" panose="02020603050405020304" pitchFamily="18" charset="0"/>
                        </a:rPr>
                        <a:t>субъектов Российской Федерации, муниципальных нужд</a:t>
                      </a:r>
                    </a:p>
                    <a:p>
                      <a:pPr marL="36195">
                        <a:spcAft>
                          <a:spcPts val="0"/>
                        </a:spcAft>
                      </a:pPr>
                      <a:endParaRPr lang="ru-RU" sz="1100" b="1" dirty="0">
                        <a:solidFill>
                          <a:srgbClr val="FF0000"/>
                        </a:solidFill>
                        <a:effectLst/>
                        <a:latin typeface="+mn-lt"/>
                        <a:ea typeface="Times New Roman" panose="02020603050405020304" pitchFamily="18" charset="0"/>
                        <a:cs typeface="Times New Roman" panose="02020603050405020304" pitchFamily="18" charset="0"/>
                      </a:endParaRPr>
                    </a:p>
                    <a:p>
                      <a:pPr marL="36195">
                        <a:spcAft>
                          <a:spcPts val="0"/>
                        </a:spcAft>
                      </a:pPr>
                      <a:r>
                        <a:rPr lang="ru-RU" sz="1100" b="1" dirty="0">
                          <a:solidFill>
                            <a:srgbClr val="FF0000"/>
                          </a:solidFill>
                          <a:effectLst/>
                          <a:latin typeface="+mn-lt"/>
                          <a:ea typeface="Times New Roman" panose="02020603050405020304" pitchFamily="18" charset="0"/>
                          <a:cs typeface="Times New Roman" panose="02020603050405020304" pitchFamily="18" charset="0"/>
                        </a:rPr>
                        <a:t>Позиция применяется также, когда помимо строительства/реконструкции предусмотрены работы по капремонту и/или сносу.</a:t>
                      </a:r>
                    </a:p>
                    <a:p>
                      <a:pPr marL="36195">
                        <a:spcAft>
                          <a:spcPts val="0"/>
                        </a:spcAft>
                      </a:pPr>
                      <a:r>
                        <a:rPr lang="ru-RU" sz="1100" b="1" dirty="0">
                          <a:solidFill>
                            <a:srgbClr val="FF0000"/>
                          </a:solidFill>
                          <a:effectLst/>
                          <a:latin typeface="+mn-lt"/>
                          <a:ea typeface="Times New Roman" panose="02020603050405020304" pitchFamily="18" charset="0"/>
                          <a:cs typeface="Times New Roman" panose="02020603050405020304" pitchFamily="18" charset="0"/>
                        </a:rPr>
                        <a:t>Позиция применяется также при закупке по ч. 16, ч. 16.1 ст.34, ч. 56 ст. 112</a:t>
                      </a:r>
                    </a:p>
                  </a:txBody>
                  <a:tcPr marL="0" marR="0" marT="0" marB="0">
                    <a:solidFill>
                      <a:srgbClr val="D7E0E8"/>
                    </a:solidFill>
                  </a:tcPr>
                </a:tc>
                <a:tc>
                  <a:txBody>
                    <a:bodyPr/>
                    <a:lstStyle/>
                    <a:p>
                      <a:pPr marL="36195">
                        <a:spcAft>
                          <a:spcPts val="0"/>
                        </a:spcAft>
                      </a:pPr>
                      <a:r>
                        <a:rPr lang="ru-RU" sz="1200" b="0" dirty="0">
                          <a:solidFill>
                            <a:schemeClr val="tx1"/>
                          </a:solidFill>
                          <a:effectLst/>
                          <a:latin typeface="+mn-lt"/>
                          <a:ea typeface="Times New Roman" panose="02020603050405020304" pitchFamily="18" charset="0"/>
                          <a:cs typeface="Times New Roman" panose="02020603050405020304" pitchFamily="18" charset="0"/>
                        </a:rPr>
                        <a:t>Наличие у участника закупки следующего опыта </a:t>
                      </a:r>
                      <a:r>
                        <a:rPr lang="en-US" sz="1200" b="0" dirty="0">
                          <a:solidFill>
                            <a:schemeClr val="tx1"/>
                          </a:solidFill>
                          <a:effectLst/>
                          <a:latin typeface="+mn-lt"/>
                          <a:ea typeface="Times New Roman" panose="02020603050405020304" pitchFamily="18" charset="0"/>
                          <a:cs typeface="Times New Roman" panose="02020603050405020304" pitchFamily="18" charset="0"/>
                        </a:rPr>
                        <a:t>выполнения работ:</a:t>
                      </a:r>
                      <a:endParaRPr lang="ru-RU"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36195">
                        <a:spcAft>
                          <a:spcPts val="0"/>
                        </a:spcAft>
                      </a:pPr>
                      <a:r>
                        <a:rPr lang="ru-RU" sz="1200" b="0" dirty="0">
                          <a:solidFill>
                            <a:schemeClr val="tx1"/>
                          </a:solidFill>
                          <a:effectLst/>
                          <a:latin typeface="+mn-lt"/>
                          <a:ea typeface="Times New Roman" panose="02020603050405020304" pitchFamily="18" charset="0"/>
                          <a:cs typeface="Times New Roman" panose="02020603050405020304" pitchFamily="18" charset="0"/>
                        </a:rPr>
                        <a:t> Документы</a:t>
                      </a:r>
                    </a:p>
                  </a:txBody>
                  <a:tcPr marL="0" marR="0" marT="0" marB="0">
                    <a:solidFill>
                      <a:schemeClr val="accent5">
                        <a:lumMod val="20000"/>
                        <a:lumOff val="80000"/>
                      </a:schemeClr>
                    </a:solidFill>
                  </a:tcPr>
                </a:tc>
                <a:extLst>
                  <a:ext uri="{0D108BD9-81ED-4DB2-BD59-A6C34878D82A}">
                    <a16:rowId xmlns:a16="http://schemas.microsoft.com/office/drawing/2014/main" val="3284436895"/>
                  </a:ext>
                </a:extLst>
              </a:tr>
              <a:tr h="448525">
                <a:tc vMerge="1">
                  <a:txBody>
                    <a:bodyPr/>
                    <a:lstStyle/>
                    <a:p>
                      <a:endParaRPr lang="ru-RU"/>
                    </a:p>
                  </a:txBody>
                  <a:tcPr/>
                </a:tc>
                <a:tc vMerge="1">
                  <a:txBody>
                    <a:bodyPr/>
                    <a:lstStyle/>
                    <a:p>
                      <a:endParaRPr lang="ru-RU"/>
                    </a:p>
                  </a:txBody>
                  <a:tcPr/>
                </a:tc>
                <a:tc>
                  <a:txBody>
                    <a:bodyPr/>
                    <a:lstStyle/>
                    <a:p>
                      <a:pPr marL="36195" marR="307340">
                        <a:spcAft>
                          <a:spcPts val="0"/>
                        </a:spcAft>
                      </a:pPr>
                      <a:r>
                        <a:rPr lang="ru-RU" sz="1200" dirty="0">
                          <a:effectLst/>
                          <a:latin typeface="+mn-lt"/>
                          <a:ea typeface="Times New Roman" panose="02020603050405020304" pitchFamily="18" charset="0"/>
                          <a:cs typeface="Times New Roman" panose="02020603050405020304" pitchFamily="18" charset="0"/>
                        </a:rPr>
                        <a:t>1) опыт исполнения договора строительного подряда, предусматривающего выполнение работ по строительству, реконструкции автомобильной дороги;</a:t>
                      </a:r>
                      <a:endParaRPr lang="ru-RU" sz="1200" dirty="0">
                        <a:solidFill>
                          <a:srgbClr val="C00000"/>
                        </a:solidFill>
                        <a:effectLst/>
                        <a:latin typeface="+mn-lt"/>
                        <a:ea typeface="Times New Roman" panose="02020603050405020304" pitchFamily="18" charset="0"/>
                        <a:cs typeface="Times New Roman" panose="02020603050405020304" pitchFamily="18" charset="0"/>
                      </a:endParaRPr>
                    </a:p>
                  </a:txBody>
                  <a:tcPr marL="0" marR="0" marT="0" marB="0">
                    <a:solidFill>
                      <a:srgbClr val="D7E0E8"/>
                    </a:solidFill>
                  </a:tcPr>
                </a:tc>
                <a:tc>
                  <a:txBody>
                    <a:bodyPr/>
                    <a:lstStyle/>
                    <a:p>
                      <a:pPr marL="0" lvl="0" indent="0">
                        <a:spcAft>
                          <a:spcPts val="0"/>
                        </a:spcAft>
                        <a:buSzPts val="1200"/>
                        <a:buFont typeface="Times New Roman" panose="02020603050405020304" pitchFamily="18" charset="0"/>
                        <a:buNone/>
                        <a:tabLst>
                          <a:tab pos="201930" algn="l"/>
                        </a:tabLst>
                      </a:pPr>
                      <a:r>
                        <a:rPr lang="ru-RU" sz="1200" b="0" spc="-15" dirty="0">
                          <a:solidFill>
                            <a:schemeClr val="tx1"/>
                          </a:solidFill>
                          <a:effectLst/>
                          <a:latin typeface="+mn-lt"/>
                          <a:ea typeface="Times New Roman" panose="02020603050405020304" pitchFamily="18" charset="0"/>
                          <a:cs typeface="Times New Roman" panose="02020603050405020304" pitchFamily="18" charset="0"/>
                        </a:rPr>
                        <a:t>1) исполненный договор;</a:t>
                      </a:r>
                    </a:p>
                    <a:p>
                      <a:pPr marL="0" lvl="0" indent="0">
                        <a:spcAft>
                          <a:spcPts val="0"/>
                        </a:spcAft>
                        <a:buSzPts val="1200"/>
                        <a:buFont typeface="Times New Roman" panose="02020603050405020304" pitchFamily="18" charset="0"/>
                        <a:buNone/>
                        <a:tabLst>
                          <a:tab pos="201930" algn="l"/>
                        </a:tabLst>
                      </a:pPr>
                      <a:r>
                        <a:rPr lang="ru-RU" sz="1200" b="0" spc="-15" dirty="0">
                          <a:solidFill>
                            <a:schemeClr val="tx1"/>
                          </a:solidFill>
                          <a:effectLst/>
                          <a:latin typeface="+mn-lt"/>
                          <a:ea typeface="Times New Roman" panose="02020603050405020304" pitchFamily="18" charset="0"/>
                          <a:cs typeface="Times New Roman" panose="02020603050405020304" pitchFamily="18" charset="0"/>
                        </a:rPr>
                        <a:t>2) акт приемки объекта капитального строительства*, а также акт (акты) выполненных работ, подтверждающий (подтверждающие) цену выполненных работ, если акт приемки объекта капитального строительства не содержит цену выполненных работ</a:t>
                      </a:r>
                    </a:p>
                    <a:p>
                      <a:pPr marL="0" lvl="0" indent="0">
                        <a:spcAft>
                          <a:spcPts val="0"/>
                        </a:spcAft>
                        <a:buSzPts val="1200"/>
                        <a:buFont typeface="Times New Roman" panose="02020603050405020304" pitchFamily="18" charset="0"/>
                        <a:buNone/>
                        <a:tabLst>
                          <a:tab pos="201930" algn="l"/>
                        </a:tabLst>
                      </a:pPr>
                      <a:r>
                        <a:rPr lang="ru-RU" sz="1050" b="0" spc="-15" dirty="0">
                          <a:solidFill>
                            <a:srgbClr val="FF0000"/>
                          </a:solidFill>
                          <a:effectLst/>
                          <a:latin typeface="+mn-lt"/>
                          <a:ea typeface="Times New Roman" panose="02020603050405020304" pitchFamily="18" charset="0"/>
                          <a:cs typeface="Times New Roman" panose="02020603050405020304" pitchFamily="18" charset="0"/>
                        </a:rPr>
                        <a:t>*акт приемки законченного строительством объекта по типовым межотраслевым формам N КС-11, N КС-14 и акт приемки объекта капитального строительства по формам, предусмотренным сводом правил, содержащим порядок приемки в эксплуатацию законченных строительством и реконструированных объектов капитального строительства производственного и непроизводственного назначения, без приложений;</a:t>
                      </a:r>
                    </a:p>
                    <a:p>
                      <a:pPr marL="0" lvl="0" indent="0">
                        <a:spcAft>
                          <a:spcPts val="0"/>
                        </a:spcAft>
                        <a:buSzPts val="1200"/>
                        <a:buFont typeface="Times New Roman" panose="02020603050405020304" pitchFamily="18" charset="0"/>
                        <a:buNone/>
                        <a:tabLst>
                          <a:tab pos="201930" algn="l"/>
                        </a:tabLst>
                      </a:pPr>
                      <a:r>
                        <a:rPr lang="ru-RU" sz="1200" b="0" spc="-15" dirty="0">
                          <a:solidFill>
                            <a:schemeClr val="tx1"/>
                          </a:solidFill>
                          <a:effectLst/>
                          <a:latin typeface="+mn-lt"/>
                          <a:ea typeface="Times New Roman" panose="02020603050405020304" pitchFamily="18" charset="0"/>
                          <a:cs typeface="Times New Roman" panose="02020603050405020304" pitchFamily="18" charset="0"/>
                        </a:rPr>
                        <a:t>3) разрешение на ввод объекта капитального строительства в эксплуатацию (за исключением случаев, при которых такое разрешение не</a:t>
                      </a:r>
                    </a:p>
                    <a:p>
                      <a:pPr marL="0" lvl="0" indent="0">
                        <a:spcAft>
                          <a:spcPts val="0"/>
                        </a:spcAft>
                        <a:buSzPts val="1200"/>
                        <a:buFont typeface="Times New Roman" panose="02020603050405020304" pitchFamily="18" charset="0"/>
                        <a:buNone/>
                        <a:tabLst>
                          <a:tab pos="201930" algn="l"/>
                        </a:tabLst>
                      </a:pPr>
                      <a:r>
                        <a:rPr lang="ru-RU" sz="1200" b="0" spc="-15" dirty="0">
                          <a:solidFill>
                            <a:schemeClr val="tx1"/>
                          </a:solidFill>
                          <a:effectLst/>
                          <a:latin typeface="+mn-lt"/>
                          <a:ea typeface="Times New Roman" panose="02020603050405020304" pitchFamily="18" charset="0"/>
                          <a:cs typeface="Times New Roman" panose="02020603050405020304" pitchFamily="18" charset="0"/>
                        </a:rPr>
                        <a:t>выдается в соответствии с законодательством о градостроительной деятельности) или решение о технической готовности линейного объекта</a:t>
                      </a:r>
                    </a:p>
                    <a:p>
                      <a:pPr marL="0" lvl="0" indent="0">
                        <a:spcAft>
                          <a:spcPts val="0"/>
                        </a:spcAft>
                        <a:buSzPts val="1200"/>
                        <a:buFont typeface="Times New Roman" panose="02020603050405020304" pitchFamily="18" charset="0"/>
                        <a:buNone/>
                        <a:tabLst>
                          <a:tab pos="201930" algn="l"/>
                        </a:tabLst>
                      </a:pPr>
                      <a:r>
                        <a:rPr lang="ru-RU" sz="1200" b="0" spc="-15" dirty="0">
                          <a:solidFill>
                            <a:schemeClr val="tx1"/>
                          </a:solidFill>
                          <a:effectLst/>
                          <a:latin typeface="+mn-lt"/>
                          <a:ea typeface="Times New Roman" panose="02020603050405020304" pitchFamily="18" charset="0"/>
                          <a:cs typeface="Times New Roman" panose="02020603050405020304" pitchFamily="18" charset="0"/>
                        </a:rPr>
                        <a:t>инфраструктуры к временной эксплуатации.</a:t>
                      </a:r>
                    </a:p>
                  </a:txBody>
                  <a:tcPr marL="0" marR="0" marT="0" marB="0">
                    <a:solidFill>
                      <a:srgbClr val="D7E0E8"/>
                    </a:solidFill>
                  </a:tcPr>
                </a:tc>
                <a:extLst>
                  <a:ext uri="{0D108BD9-81ED-4DB2-BD59-A6C34878D82A}">
                    <a16:rowId xmlns:a16="http://schemas.microsoft.com/office/drawing/2014/main" val="150014065"/>
                  </a:ext>
                </a:extLst>
              </a:tr>
              <a:tr h="960901">
                <a:tc vMerge="1">
                  <a:txBody>
                    <a:bodyPr/>
                    <a:lstStyle/>
                    <a:p>
                      <a:endParaRPr lang="ru-RU"/>
                    </a:p>
                  </a:txBody>
                  <a:tcPr/>
                </a:tc>
                <a:tc vMerge="1">
                  <a:txBody>
                    <a:bodyPr/>
                    <a:lstStyle/>
                    <a:p>
                      <a:endParaRPr lang="ru-RU"/>
                    </a:p>
                  </a:txBody>
                  <a:tcPr/>
                </a:tc>
                <a:tc>
                  <a:txBody>
                    <a:bodyPr/>
                    <a:lstStyle/>
                    <a:p>
                      <a:pPr marL="36195" marR="31115">
                        <a:spcAft>
                          <a:spcPts val="0"/>
                        </a:spcAft>
                      </a:pPr>
                      <a:r>
                        <a:rPr lang="ru-RU" sz="1200" dirty="0">
                          <a:effectLst/>
                          <a:latin typeface="+mn-lt"/>
                          <a:ea typeface="Times New Roman" panose="02020603050405020304" pitchFamily="18" charset="0"/>
                          <a:cs typeface="Times New Roman" panose="02020603050405020304" pitchFamily="18" charset="0"/>
                        </a:rPr>
                        <a:t>2) опыт исполнения договора, предусматривающего выполнение работ по капитальному ремонту автомобильной дороги </a:t>
                      </a:r>
                      <a:r>
                        <a:rPr lang="ru-RU" sz="1200" dirty="0">
                          <a:solidFill>
                            <a:srgbClr val="FF0000"/>
                          </a:solidFill>
                          <a:effectLst/>
                          <a:latin typeface="+mn-lt"/>
                          <a:ea typeface="Times New Roman" panose="02020603050405020304" pitchFamily="18" charset="0"/>
                          <a:cs typeface="Times New Roman" panose="02020603050405020304" pitchFamily="18" charset="0"/>
                        </a:rPr>
                        <a:t>Такой договор может быть только по 44-ФЗ или 223-ФЗ</a:t>
                      </a:r>
                      <a:endParaRPr lang="ru-RU" sz="1100" dirty="0">
                        <a:solidFill>
                          <a:srgbClr val="FF0000"/>
                        </a:solidFill>
                        <a:effectLst/>
                        <a:latin typeface="+mn-lt"/>
                        <a:ea typeface="Times New Roman" panose="02020603050405020304" pitchFamily="18" charset="0"/>
                        <a:cs typeface="Times New Roman" panose="02020603050405020304" pitchFamily="18" charset="0"/>
                      </a:endParaRPr>
                    </a:p>
                  </a:txBody>
                  <a:tcPr marL="0" marR="0" marT="0" marB="0">
                    <a:solidFill>
                      <a:srgbClr val="D7E0E8"/>
                    </a:solidFill>
                  </a:tcPr>
                </a:tc>
                <a:tc>
                  <a:txBody>
                    <a:bodyPr/>
                    <a:lstStyle/>
                    <a:p>
                      <a:pPr marL="0" lvl="0" indent="0">
                        <a:spcAft>
                          <a:spcPts val="0"/>
                        </a:spcAft>
                        <a:buSzPts val="1200"/>
                        <a:buFont typeface="Times New Roman" panose="02020603050405020304" pitchFamily="18" charset="0"/>
                        <a:buNone/>
                        <a:tabLst>
                          <a:tab pos="201930" algn="l"/>
                        </a:tabLst>
                      </a:pPr>
                      <a:r>
                        <a:rPr lang="ru-RU" sz="1200" b="0" spc="-15" dirty="0">
                          <a:solidFill>
                            <a:schemeClr val="tx1"/>
                          </a:solidFill>
                          <a:effectLst/>
                          <a:latin typeface="+mn-lt"/>
                          <a:ea typeface="Times New Roman" panose="02020603050405020304" pitchFamily="18" charset="0"/>
                          <a:cs typeface="Times New Roman" panose="02020603050405020304" pitchFamily="18" charset="0"/>
                        </a:rPr>
                        <a:t>1) исполненный договор;</a:t>
                      </a:r>
                    </a:p>
                    <a:p>
                      <a:pPr marL="0" lvl="0" indent="0">
                        <a:spcAft>
                          <a:spcPts val="0"/>
                        </a:spcAft>
                        <a:buSzPts val="1200"/>
                        <a:buFont typeface="Times New Roman" panose="02020603050405020304" pitchFamily="18" charset="0"/>
                        <a:buNone/>
                        <a:tabLst>
                          <a:tab pos="201930" algn="l"/>
                        </a:tabLst>
                      </a:pPr>
                      <a:r>
                        <a:rPr lang="ru-RU" sz="1200" b="0" spc="-15" dirty="0">
                          <a:solidFill>
                            <a:schemeClr val="tx1"/>
                          </a:solidFill>
                          <a:effectLst/>
                          <a:latin typeface="+mn-lt"/>
                          <a:ea typeface="Times New Roman" panose="02020603050405020304" pitchFamily="18" charset="0"/>
                          <a:cs typeface="Times New Roman" panose="02020603050405020304" pitchFamily="18" charset="0"/>
                        </a:rPr>
                        <a:t>2) акт выполненных работ, подтверждающий цену выполненных работ.</a:t>
                      </a:r>
                    </a:p>
                  </a:txBody>
                  <a:tcPr marL="0" marR="0" marT="0" marB="0">
                    <a:solidFill>
                      <a:srgbClr val="D7E0E8"/>
                    </a:solidFill>
                  </a:tcPr>
                </a:tc>
                <a:extLst>
                  <a:ext uri="{0D108BD9-81ED-4DB2-BD59-A6C34878D82A}">
                    <a16:rowId xmlns:a16="http://schemas.microsoft.com/office/drawing/2014/main" val="2835153223"/>
                  </a:ext>
                </a:extLst>
              </a:tr>
              <a:tr h="1537097">
                <a:tc vMerge="1">
                  <a:txBody>
                    <a:bodyPr/>
                    <a:lstStyle/>
                    <a:p>
                      <a:endParaRPr lang="ru-RU"/>
                    </a:p>
                  </a:txBody>
                  <a:tcPr/>
                </a:tc>
                <a:tc vMerge="1">
                  <a:txBody>
                    <a:bodyPr/>
                    <a:lstStyle/>
                    <a:p>
                      <a:endParaRPr lang="ru-RU"/>
                    </a:p>
                  </a:txBody>
                  <a:tcPr/>
                </a:tc>
                <a:tc>
                  <a:txBody>
                    <a:bodyPr/>
                    <a:lstStyle/>
                    <a:p>
                      <a:pPr marL="36195" marR="560705">
                        <a:spcAft>
                          <a:spcPts val="0"/>
                        </a:spcAft>
                      </a:pPr>
                      <a:r>
                        <a:rPr lang="ru-RU" sz="1200" dirty="0">
                          <a:effectLst/>
                          <a:latin typeface="+mn-lt"/>
                          <a:ea typeface="Times New Roman" panose="02020603050405020304" pitchFamily="18" charset="0"/>
                          <a:cs typeface="Times New Roman" panose="02020603050405020304" pitchFamily="18" charset="0"/>
                        </a:rPr>
                        <a:t>3) опыт выполнения участником закупки, являющимся застройщиком, работ по</a:t>
                      </a:r>
                    </a:p>
                    <a:p>
                      <a:pPr marL="36195" marR="560705">
                        <a:spcAft>
                          <a:spcPts val="0"/>
                        </a:spcAft>
                      </a:pPr>
                      <a:r>
                        <a:rPr lang="ru-RU" sz="1200" dirty="0">
                          <a:effectLst/>
                          <a:latin typeface="+mn-lt"/>
                          <a:ea typeface="Times New Roman" panose="02020603050405020304" pitchFamily="18" charset="0"/>
                          <a:cs typeface="Times New Roman" panose="02020603050405020304" pitchFamily="18" charset="0"/>
                        </a:rPr>
                        <a:t>строительству, реконструкции, капитальному ремонту автомобильной дороги.</a:t>
                      </a:r>
                      <a:endParaRPr lang="ru-RU" sz="1100" dirty="0">
                        <a:effectLst/>
                        <a:latin typeface="+mn-lt"/>
                        <a:ea typeface="Times New Roman" panose="02020603050405020304" pitchFamily="18" charset="0"/>
                        <a:cs typeface="Times New Roman" panose="02020603050405020304" pitchFamily="18" charset="0"/>
                      </a:endParaRPr>
                    </a:p>
                  </a:txBody>
                  <a:tcPr marL="0" marR="0" marT="0" marB="0">
                    <a:solidFill>
                      <a:srgbClr val="D7E0E8"/>
                    </a:solidFill>
                  </a:tcPr>
                </a:tc>
                <a:tc>
                  <a:txBody>
                    <a:bodyPr/>
                    <a:lstStyle/>
                    <a:p>
                      <a:pPr marL="36195" marR="341630">
                        <a:spcAft>
                          <a:spcPts val="0"/>
                        </a:spcAft>
                      </a:pPr>
                      <a:r>
                        <a:rPr lang="ru-RU" sz="1200" b="0" dirty="0">
                          <a:solidFill>
                            <a:schemeClr val="tx1"/>
                          </a:solidFill>
                          <a:effectLst/>
                          <a:latin typeface="+mn-lt"/>
                          <a:ea typeface="Times New Roman" panose="02020603050405020304" pitchFamily="18" charset="0"/>
                          <a:cs typeface="Times New Roman" panose="02020603050405020304" pitchFamily="18" charset="0"/>
                        </a:rPr>
                        <a:t>1) раздел 11 "Смета на строительство объектов капитального строительства" проектной документации*;</a:t>
                      </a:r>
                    </a:p>
                    <a:p>
                      <a:pPr marL="36195" marR="341630">
                        <a:spcAft>
                          <a:spcPts val="0"/>
                        </a:spcAft>
                      </a:pPr>
                      <a:r>
                        <a:rPr lang="ru-RU" sz="1050" b="0" dirty="0">
                          <a:solidFill>
                            <a:srgbClr val="FF0000"/>
                          </a:solidFill>
                          <a:effectLst/>
                          <a:latin typeface="+mn-lt"/>
                          <a:ea typeface="Times New Roman" panose="02020603050405020304" pitchFamily="18" charset="0"/>
                          <a:cs typeface="Times New Roman" panose="02020603050405020304" pitchFamily="18" charset="0"/>
                        </a:rPr>
                        <a:t>* В соответствии с пунктом 28 ПП №87: Раздел 11 "Смета на строительство объектов капитального строительства" должен содержать текстовую часть в составе пояснительной записки к сметной документации и сметную документацию</a:t>
                      </a:r>
                    </a:p>
                    <a:p>
                      <a:pPr marL="36195" marR="341630">
                        <a:spcAft>
                          <a:spcPts val="0"/>
                        </a:spcAft>
                      </a:pPr>
                      <a:r>
                        <a:rPr lang="ru-RU" sz="1200" b="0" dirty="0">
                          <a:solidFill>
                            <a:schemeClr val="tx1"/>
                          </a:solidFill>
                          <a:effectLst/>
                          <a:latin typeface="+mn-lt"/>
                          <a:ea typeface="Times New Roman" panose="02020603050405020304" pitchFamily="18" charset="0"/>
                          <a:cs typeface="Times New Roman" panose="02020603050405020304" pitchFamily="18" charset="0"/>
                        </a:rPr>
                        <a:t>2) разрешение на ввод объекта капитального строительства в эксплуатацию или решение о технической готовности линейного объекта инфраструктуры к временной эксплуатации</a:t>
                      </a:r>
                      <a:endParaRPr lang="ru-RU" sz="1200" b="0" dirty="0">
                        <a:solidFill>
                          <a:srgbClr val="C00000"/>
                        </a:solidFill>
                        <a:effectLst/>
                        <a:latin typeface="+mn-lt"/>
                        <a:ea typeface="Times New Roman" panose="02020603050405020304" pitchFamily="18" charset="0"/>
                        <a:cs typeface="Times New Roman" panose="02020603050405020304" pitchFamily="18" charset="0"/>
                      </a:endParaRPr>
                    </a:p>
                  </a:txBody>
                  <a:tcPr marL="0" marR="0" marT="0" marB="0">
                    <a:solidFill>
                      <a:srgbClr val="D7E0E8"/>
                    </a:solidFill>
                  </a:tcPr>
                </a:tc>
                <a:extLst>
                  <a:ext uri="{0D108BD9-81ED-4DB2-BD59-A6C34878D82A}">
                    <a16:rowId xmlns:a16="http://schemas.microsoft.com/office/drawing/2014/main" val="3633852285"/>
                  </a:ext>
                </a:extLst>
              </a:tr>
              <a:tr h="432397">
                <a:tc vMerge="1">
                  <a:txBody>
                    <a:bodyPr/>
                    <a:lstStyle/>
                    <a:p>
                      <a:endParaRPr lang="ru-RU"/>
                    </a:p>
                  </a:txBody>
                  <a:tcPr/>
                </a:tc>
                <a:tc vMerge="1">
                  <a:txBody>
                    <a:bodyPr/>
                    <a:lstStyle/>
                    <a:p>
                      <a:endParaRPr lang="ru-RU"/>
                    </a:p>
                  </a:txBody>
                  <a:tcPr/>
                </a:tc>
                <a:tc gridSpan="2">
                  <a:txBody>
                    <a:bodyPr/>
                    <a:lstStyle/>
                    <a:p>
                      <a:pPr marL="36195">
                        <a:spcAft>
                          <a:spcPts val="0"/>
                        </a:spcAft>
                      </a:pPr>
                      <a:r>
                        <a:rPr lang="ru-RU" sz="1200" b="0" dirty="0">
                          <a:solidFill>
                            <a:schemeClr val="tx1"/>
                          </a:solidFill>
                          <a:effectLst/>
                          <a:latin typeface="+mn-lt"/>
                          <a:ea typeface="Times New Roman" panose="02020603050405020304" pitchFamily="18" charset="0"/>
                          <a:cs typeface="Times New Roman" panose="02020603050405020304" pitchFamily="18" charset="0"/>
                        </a:rPr>
                        <a:t>Цена выполненных работ по договорам, предусмотренным пунктами 1 или 2 настоящей графы настоящей позиции, цена выполненных работ, предусмотренных пунктом 3 настоящей графы настоящей позиции должна составлять:</a:t>
                      </a:r>
                    </a:p>
                    <a:p>
                      <a:pPr marL="36195">
                        <a:spcAft>
                          <a:spcPts val="0"/>
                        </a:spcAft>
                      </a:pPr>
                      <a:r>
                        <a:rPr lang="ru-RU" sz="1200" b="0" dirty="0">
                          <a:solidFill>
                            <a:schemeClr val="tx1"/>
                          </a:solidFill>
                          <a:effectLst/>
                          <a:latin typeface="+mn-lt"/>
                          <a:ea typeface="Times New Roman" panose="02020603050405020304" pitchFamily="18" charset="0"/>
                          <a:cs typeface="Times New Roman" panose="02020603050405020304" pitchFamily="18" charset="0"/>
                        </a:rPr>
                        <a:t>- не менее 50% НМЦК, если НМЦК не превышает 100 млн. рублей;</a:t>
                      </a:r>
                    </a:p>
                    <a:p>
                      <a:pPr marL="36195">
                        <a:spcAft>
                          <a:spcPts val="0"/>
                        </a:spcAft>
                      </a:pPr>
                      <a:r>
                        <a:rPr lang="ru-RU" sz="1200" b="0" dirty="0">
                          <a:solidFill>
                            <a:schemeClr val="tx1"/>
                          </a:solidFill>
                          <a:effectLst/>
                          <a:latin typeface="+mn-lt"/>
                          <a:ea typeface="Times New Roman" panose="02020603050405020304" pitchFamily="18" charset="0"/>
                          <a:cs typeface="Times New Roman" panose="02020603050405020304" pitchFamily="18" charset="0"/>
                        </a:rPr>
                        <a:t>- не менее 40% НМЦК, если НМЦК составляет или превышает 100 млн. рублей, но не превышает 500 млн. рублей;</a:t>
                      </a:r>
                    </a:p>
                    <a:p>
                      <a:pPr marL="36195">
                        <a:spcAft>
                          <a:spcPts val="0"/>
                        </a:spcAft>
                      </a:pPr>
                      <a:r>
                        <a:rPr lang="ru-RU" sz="1200" b="0" dirty="0">
                          <a:solidFill>
                            <a:schemeClr val="tx1"/>
                          </a:solidFill>
                          <a:effectLst/>
                          <a:latin typeface="+mn-lt"/>
                          <a:ea typeface="Times New Roman" panose="02020603050405020304" pitchFamily="18" charset="0"/>
                          <a:cs typeface="Times New Roman" panose="02020603050405020304" pitchFamily="18" charset="0"/>
                        </a:rPr>
                        <a:t>- не менее 30% НМЦК, если НМЦК составляет или превышает 500 млн. рублей</a:t>
                      </a:r>
                    </a:p>
                  </a:txBody>
                  <a:tcPr marL="0" marR="0" marT="0" marB="0">
                    <a:solidFill>
                      <a:srgbClr val="D7E0E8"/>
                    </a:solidFill>
                  </a:tcPr>
                </a:tc>
                <a:tc hMerge="1">
                  <a:txBody>
                    <a:bodyPr/>
                    <a:lstStyle/>
                    <a:p>
                      <a:pPr marL="36195">
                        <a:spcAft>
                          <a:spcPts val="0"/>
                        </a:spcAft>
                      </a:pP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5">
                        <a:lumMod val="60000"/>
                        <a:lumOff val="40000"/>
                      </a:schemeClr>
                    </a:solidFill>
                  </a:tcPr>
                </a:tc>
                <a:extLst>
                  <a:ext uri="{0D108BD9-81ED-4DB2-BD59-A6C34878D82A}">
                    <a16:rowId xmlns:a16="http://schemas.microsoft.com/office/drawing/2014/main" val="3475072641"/>
                  </a:ext>
                </a:extLst>
              </a:tr>
            </a:tbl>
          </a:graphicData>
        </a:graphic>
      </p:graphicFrame>
      <p:pic>
        <p:nvPicPr>
          <p:cNvPr id="6" name="Рисунок 5">
            <a:extLst>
              <a:ext uri="{FF2B5EF4-FFF2-40B4-BE49-F238E27FC236}">
                <a16:creationId xmlns:a16="http://schemas.microsoft.com/office/drawing/2014/main" id="{5BCE3359-397A-4844-8D30-33EE4B305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2421" y="448232"/>
            <a:ext cx="1822136" cy="234325"/>
          </a:xfrm>
          <a:prstGeom prst="rect">
            <a:avLst/>
          </a:prstGeom>
        </p:spPr>
      </p:pic>
    </p:spTree>
    <p:extLst>
      <p:ext uri="{BB962C8B-B14F-4D97-AF65-F5344CB8AC3E}">
        <p14:creationId xmlns:p14="http://schemas.microsoft.com/office/powerpoint/2010/main" val="16894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6095"/>
            <a:ext cx="9585961" cy="461665"/>
          </a:xfrm>
          <a:prstGeom prst="rect">
            <a:avLst/>
          </a:prstGeom>
          <a:noFill/>
        </p:spPr>
        <p:txBody>
          <a:bodyPr wrap="square" rtlCol="0">
            <a:spAutoFit/>
          </a:bodyPr>
          <a:lstStyle/>
          <a:p>
            <a:r>
              <a:rPr lang="ru-RU" sz="2400" b="1" dirty="0"/>
              <a:t>Дополнительные требования в сфере дорожной деятельности</a:t>
            </a:r>
          </a:p>
        </p:txBody>
      </p:sp>
      <p:graphicFrame>
        <p:nvGraphicFramePr>
          <p:cNvPr id="4" name="Таблица 3"/>
          <p:cNvGraphicFramePr>
            <a:graphicFrameLocks noGrp="1"/>
          </p:cNvGraphicFramePr>
          <p:nvPr>
            <p:extLst>
              <p:ext uri="{D42A27DB-BD31-4B8C-83A1-F6EECF244321}">
                <p14:modId xmlns:p14="http://schemas.microsoft.com/office/powerpoint/2010/main" val="3507382811"/>
              </p:ext>
            </p:extLst>
          </p:nvPr>
        </p:nvGraphicFramePr>
        <p:xfrm>
          <a:off x="2" y="667187"/>
          <a:ext cx="12191998" cy="6190813"/>
        </p:xfrm>
        <a:graphic>
          <a:graphicData uri="http://schemas.openxmlformats.org/drawingml/2006/table">
            <a:tbl>
              <a:tblPr firstRow="1" firstCol="1" lastRow="1" lastCol="1" bandRow="1" bandCol="1">
                <a:tableStyleId>{5C22544A-7EE6-4342-B048-85BDC9FD1C3A}</a:tableStyleId>
              </a:tblPr>
              <a:tblGrid>
                <a:gridCol w="405306">
                  <a:extLst>
                    <a:ext uri="{9D8B030D-6E8A-4147-A177-3AD203B41FA5}">
                      <a16:colId xmlns:a16="http://schemas.microsoft.com/office/drawing/2014/main" val="3355111729"/>
                    </a:ext>
                  </a:extLst>
                </a:gridCol>
                <a:gridCol w="1450061">
                  <a:extLst>
                    <a:ext uri="{9D8B030D-6E8A-4147-A177-3AD203B41FA5}">
                      <a16:colId xmlns:a16="http://schemas.microsoft.com/office/drawing/2014/main" val="1188718038"/>
                    </a:ext>
                  </a:extLst>
                </a:gridCol>
                <a:gridCol w="3998948">
                  <a:extLst>
                    <a:ext uri="{9D8B030D-6E8A-4147-A177-3AD203B41FA5}">
                      <a16:colId xmlns:a16="http://schemas.microsoft.com/office/drawing/2014/main" val="2513958755"/>
                    </a:ext>
                  </a:extLst>
                </a:gridCol>
                <a:gridCol w="6337683">
                  <a:extLst>
                    <a:ext uri="{9D8B030D-6E8A-4147-A177-3AD203B41FA5}">
                      <a16:colId xmlns:a16="http://schemas.microsoft.com/office/drawing/2014/main" val="1550733709"/>
                    </a:ext>
                  </a:extLst>
                </a:gridCol>
              </a:tblGrid>
              <a:tr h="379059">
                <a:tc rowSpan="6">
                  <a:txBody>
                    <a:bodyPr/>
                    <a:lstStyle/>
                    <a:p>
                      <a:pPr marL="116840">
                        <a:spcAft>
                          <a:spcPts val="0"/>
                        </a:spcAft>
                      </a:pPr>
                      <a:r>
                        <a:rPr lang="ru-RU" sz="1200" b="0" dirty="0">
                          <a:solidFill>
                            <a:schemeClr val="tx1"/>
                          </a:solidFill>
                          <a:effectLst/>
                          <a:latin typeface="+mn-lt"/>
                          <a:ea typeface="Times New Roman" panose="02020603050405020304" pitchFamily="18" charset="0"/>
                          <a:cs typeface="Times New Roman" panose="02020603050405020304" pitchFamily="18" charset="0"/>
                        </a:rPr>
                        <a:t>18</a:t>
                      </a:r>
                      <a:r>
                        <a:rPr lang="en-US" sz="1200" b="0" dirty="0">
                          <a:solidFill>
                            <a:schemeClr val="tx1"/>
                          </a:solidFill>
                          <a:effectLst/>
                          <a:latin typeface="+mn-lt"/>
                          <a:ea typeface="Times New Roman" panose="02020603050405020304" pitchFamily="18" charset="0"/>
                          <a:cs typeface="Times New Roman" panose="02020603050405020304" pitchFamily="18" charset="0"/>
                        </a:rPr>
                        <a:t>.</a:t>
                      </a:r>
                      <a:endParaRPr lang="ru-RU"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solidFill>
                      <a:srgbClr val="D7E0E8"/>
                    </a:solidFill>
                  </a:tcPr>
                </a:tc>
                <a:tc rowSpan="6">
                  <a:txBody>
                    <a:bodyPr/>
                    <a:lstStyle/>
                    <a:p>
                      <a:pPr marL="36195">
                        <a:spcAft>
                          <a:spcPts val="0"/>
                        </a:spcAft>
                      </a:pPr>
                      <a:r>
                        <a:rPr lang="ru-RU" sz="1200" b="1" dirty="0">
                          <a:solidFill>
                            <a:schemeClr val="tx1"/>
                          </a:solidFill>
                          <a:effectLst/>
                          <a:latin typeface="+mn-lt"/>
                          <a:ea typeface="Times New Roman" panose="02020603050405020304" pitchFamily="18" charset="0"/>
                          <a:cs typeface="Times New Roman" panose="02020603050405020304" pitchFamily="18" charset="0"/>
                        </a:rPr>
                        <a:t>Работы по ремонту, содержанию автомобильной дороги</a:t>
                      </a:r>
                    </a:p>
                    <a:p>
                      <a:pPr marL="36195">
                        <a:spcAft>
                          <a:spcPts val="0"/>
                        </a:spcAft>
                      </a:pPr>
                      <a:endParaRPr lang="ru-RU" sz="1200" b="1" dirty="0">
                        <a:solidFill>
                          <a:schemeClr val="tx1"/>
                        </a:solidFill>
                        <a:effectLst/>
                        <a:latin typeface="+mn-lt"/>
                        <a:ea typeface="Times New Roman" panose="02020603050405020304" pitchFamily="18" charset="0"/>
                        <a:cs typeface="Times New Roman" panose="02020603050405020304" pitchFamily="18" charset="0"/>
                      </a:endParaRPr>
                    </a:p>
                    <a:p>
                      <a:pPr marL="36195">
                        <a:spcAft>
                          <a:spcPts val="0"/>
                        </a:spcAft>
                      </a:pPr>
                      <a:r>
                        <a:rPr lang="ru-RU" sz="1100" b="1" dirty="0">
                          <a:solidFill>
                            <a:srgbClr val="FF0000"/>
                          </a:solidFill>
                          <a:effectLst/>
                          <a:latin typeface="+mn-lt"/>
                          <a:ea typeface="Times New Roman" panose="02020603050405020304" pitchFamily="18" charset="0"/>
                          <a:cs typeface="Times New Roman" panose="02020603050405020304" pitchFamily="18" charset="0"/>
                        </a:rPr>
                        <a:t>НМЦК свыше 10 млн. руб. для</a:t>
                      </a:r>
                    </a:p>
                    <a:p>
                      <a:pPr marL="36195">
                        <a:spcAft>
                          <a:spcPts val="0"/>
                        </a:spcAft>
                      </a:pPr>
                      <a:r>
                        <a:rPr lang="ru-RU" sz="1100" b="1" dirty="0">
                          <a:solidFill>
                            <a:srgbClr val="FF0000"/>
                          </a:solidFill>
                          <a:effectLst/>
                          <a:latin typeface="+mn-lt"/>
                          <a:ea typeface="Times New Roman" panose="02020603050405020304" pitchFamily="18" charset="0"/>
                          <a:cs typeface="Times New Roman" panose="02020603050405020304" pitchFamily="18" charset="0"/>
                        </a:rPr>
                        <a:t>федеральных нужд,</a:t>
                      </a:r>
                    </a:p>
                    <a:p>
                      <a:pPr marL="36195">
                        <a:spcAft>
                          <a:spcPts val="0"/>
                        </a:spcAft>
                      </a:pPr>
                      <a:endParaRPr lang="ru-RU" sz="1100" b="1" dirty="0">
                        <a:solidFill>
                          <a:srgbClr val="FF0000"/>
                        </a:solidFill>
                        <a:effectLst/>
                        <a:latin typeface="+mn-lt"/>
                        <a:ea typeface="Times New Roman" panose="02020603050405020304" pitchFamily="18" charset="0"/>
                        <a:cs typeface="Times New Roman" panose="02020603050405020304" pitchFamily="18" charset="0"/>
                      </a:endParaRPr>
                    </a:p>
                    <a:p>
                      <a:pPr marL="36195">
                        <a:spcAft>
                          <a:spcPts val="0"/>
                        </a:spcAft>
                      </a:pPr>
                      <a:r>
                        <a:rPr lang="ru-RU" sz="1100" b="1" dirty="0">
                          <a:solidFill>
                            <a:srgbClr val="FF0000"/>
                          </a:solidFill>
                          <a:effectLst/>
                          <a:latin typeface="+mn-lt"/>
                          <a:ea typeface="Times New Roman" panose="02020603050405020304" pitchFamily="18" charset="0"/>
                          <a:cs typeface="Times New Roman" panose="02020603050405020304" pitchFamily="18" charset="0"/>
                        </a:rPr>
                        <a:t>НМЦК свыше 5 млн. руб. для обеспечения нужд</a:t>
                      </a:r>
                    </a:p>
                    <a:p>
                      <a:pPr marL="36195">
                        <a:spcAft>
                          <a:spcPts val="0"/>
                        </a:spcAft>
                      </a:pPr>
                      <a:r>
                        <a:rPr lang="ru-RU" sz="1100" b="1" dirty="0">
                          <a:solidFill>
                            <a:srgbClr val="FF0000"/>
                          </a:solidFill>
                          <a:effectLst/>
                          <a:latin typeface="+mn-lt"/>
                          <a:ea typeface="Times New Roman" panose="02020603050405020304" pitchFamily="18" charset="0"/>
                          <a:cs typeface="Times New Roman" panose="02020603050405020304" pitchFamily="18" charset="0"/>
                        </a:rPr>
                        <a:t>субъектов Российской Федерации, муниципальных нужд</a:t>
                      </a:r>
                    </a:p>
                  </a:txBody>
                  <a:tcPr marL="0" marR="0" marT="0" marB="0">
                    <a:solidFill>
                      <a:srgbClr val="D7E0E8"/>
                    </a:solidFill>
                  </a:tcPr>
                </a:tc>
                <a:tc>
                  <a:txBody>
                    <a:bodyPr/>
                    <a:lstStyle/>
                    <a:p>
                      <a:pPr marL="36195">
                        <a:spcAft>
                          <a:spcPts val="0"/>
                        </a:spcAft>
                      </a:pPr>
                      <a:r>
                        <a:rPr lang="ru-RU" sz="1200" b="0" dirty="0">
                          <a:solidFill>
                            <a:schemeClr val="tx1"/>
                          </a:solidFill>
                          <a:effectLst/>
                          <a:latin typeface="+mn-lt"/>
                          <a:ea typeface="Times New Roman" panose="02020603050405020304" pitchFamily="18" charset="0"/>
                          <a:cs typeface="Times New Roman" panose="02020603050405020304" pitchFamily="18" charset="0"/>
                        </a:rPr>
                        <a:t>Наличие у участника закупки следующего опыта </a:t>
                      </a:r>
                      <a:r>
                        <a:rPr lang="en-US" sz="1200" b="0" dirty="0">
                          <a:solidFill>
                            <a:schemeClr val="tx1"/>
                          </a:solidFill>
                          <a:effectLst/>
                          <a:latin typeface="+mn-lt"/>
                          <a:ea typeface="Times New Roman" panose="02020603050405020304" pitchFamily="18" charset="0"/>
                          <a:cs typeface="Times New Roman" panose="02020603050405020304" pitchFamily="18" charset="0"/>
                        </a:rPr>
                        <a:t>выполнения работ:</a:t>
                      </a:r>
                      <a:endParaRPr lang="ru-RU" sz="12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solidFill>
                      <a:srgbClr val="D7E0E8"/>
                    </a:solidFill>
                  </a:tcPr>
                </a:tc>
                <a:tc>
                  <a:txBody>
                    <a:bodyPr/>
                    <a:lstStyle/>
                    <a:p>
                      <a:pPr marL="36195">
                        <a:spcAft>
                          <a:spcPts val="0"/>
                        </a:spcAft>
                      </a:pPr>
                      <a:r>
                        <a:rPr lang="ru-RU" sz="1200" b="0" dirty="0">
                          <a:solidFill>
                            <a:schemeClr val="tx1"/>
                          </a:solidFill>
                          <a:effectLst/>
                          <a:latin typeface="+mn-lt"/>
                          <a:ea typeface="Times New Roman" panose="02020603050405020304" pitchFamily="18" charset="0"/>
                          <a:cs typeface="Times New Roman" panose="02020603050405020304" pitchFamily="18" charset="0"/>
                        </a:rPr>
                        <a:t> Документы</a:t>
                      </a:r>
                    </a:p>
                  </a:txBody>
                  <a:tcPr marL="0" marR="0" marT="0" marB="0">
                    <a:solidFill>
                      <a:srgbClr val="D7E0E8"/>
                    </a:solidFill>
                  </a:tcPr>
                </a:tc>
                <a:extLst>
                  <a:ext uri="{0D108BD9-81ED-4DB2-BD59-A6C34878D82A}">
                    <a16:rowId xmlns:a16="http://schemas.microsoft.com/office/drawing/2014/main" val="3284436895"/>
                  </a:ext>
                </a:extLst>
              </a:tr>
              <a:tr h="914295">
                <a:tc vMerge="1">
                  <a:txBody>
                    <a:bodyPr/>
                    <a:lstStyle/>
                    <a:p>
                      <a:endParaRPr lang="ru-RU"/>
                    </a:p>
                  </a:txBody>
                  <a:tcPr/>
                </a:tc>
                <a:tc vMerge="1">
                  <a:txBody>
                    <a:bodyPr/>
                    <a:lstStyle/>
                    <a:p>
                      <a:endParaRPr lang="ru-RU"/>
                    </a:p>
                  </a:txBody>
                  <a:tcPr/>
                </a:tc>
                <a:tc>
                  <a:txBody>
                    <a:bodyPr/>
                    <a:lstStyle/>
                    <a:p>
                      <a:pPr marL="36195" marR="307340">
                        <a:spcAft>
                          <a:spcPts val="0"/>
                        </a:spcAft>
                      </a:pPr>
                      <a:r>
                        <a:rPr lang="ru-RU" sz="1200" dirty="0">
                          <a:effectLst/>
                          <a:latin typeface="+mn-lt"/>
                          <a:ea typeface="Times New Roman" panose="02020603050405020304" pitchFamily="18" charset="0"/>
                          <a:cs typeface="Times New Roman" panose="02020603050405020304" pitchFamily="18" charset="0"/>
                        </a:rPr>
                        <a:t>1) опыт исполнения договора, предусматривающего выполнение работ по ремонту, содержанию автомобильной дороги. </a:t>
                      </a:r>
                      <a:r>
                        <a:rPr lang="ru-RU" sz="1200" dirty="0">
                          <a:solidFill>
                            <a:srgbClr val="FF0000"/>
                          </a:solidFill>
                          <a:effectLst/>
                          <a:latin typeface="+mn-lt"/>
                          <a:ea typeface="Times New Roman" panose="02020603050405020304" pitchFamily="18" charset="0"/>
                          <a:cs typeface="Times New Roman" panose="02020603050405020304" pitchFamily="18" charset="0"/>
                        </a:rPr>
                        <a:t>Такой договор может быть только по 44-ФЗ или 223-ФЗ</a:t>
                      </a:r>
                    </a:p>
                  </a:txBody>
                  <a:tcPr marL="0" marR="0" marT="0" marB="0">
                    <a:solidFill>
                      <a:srgbClr val="D7E0E8"/>
                    </a:solidFill>
                  </a:tcPr>
                </a:tc>
                <a:tc>
                  <a:txBody>
                    <a:bodyPr/>
                    <a:lstStyle/>
                    <a:p>
                      <a:pPr marL="0" lvl="0" indent="0">
                        <a:spcAft>
                          <a:spcPts val="0"/>
                        </a:spcAft>
                        <a:buSzPts val="1200"/>
                        <a:buFont typeface="Times New Roman" panose="02020603050405020304" pitchFamily="18" charset="0"/>
                        <a:buNone/>
                        <a:tabLst>
                          <a:tab pos="201930" algn="l"/>
                        </a:tabLst>
                      </a:pPr>
                      <a:r>
                        <a:rPr lang="ru-RU" sz="1200" b="0" spc="-15" dirty="0">
                          <a:solidFill>
                            <a:schemeClr val="tx1"/>
                          </a:solidFill>
                          <a:effectLst/>
                          <a:latin typeface="+mn-lt"/>
                          <a:ea typeface="Times New Roman" panose="02020603050405020304" pitchFamily="18" charset="0"/>
                          <a:cs typeface="Times New Roman" panose="02020603050405020304" pitchFamily="18" charset="0"/>
                        </a:rPr>
                        <a:t>1) исполненный договор;</a:t>
                      </a:r>
                    </a:p>
                    <a:p>
                      <a:pPr marL="0" lvl="0" indent="0">
                        <a:spcAft>
                          <a:spcPts val="0"/>
                        </a:spcAft>
                        <a:buSzPts val="1200"/>
                        <a:buFont typeface="Times New Roman" panose="02020603050405020304" pitchFamily="18" charset="0"/>
                        <a:buNone/>
                        <a:tabLst>
                          <a:tab pos="201930" algn="l"/>
                        </a:tabLst>
                      </a:pPr>
                      <a:r>
                        <a:rPr lang="ru-RU" sz="1200" b="0" spc="-15" dirty="0">
                          <a:solidFill>
                            <a:schemeClr val="tx1"/>
                          </a:solidFill>
                          <a:effectLst/>
                          <a:latin typeface="+mn-lt"/>
                          <a:ea typeface="Times New Roman" panose="02020603050405020304" pitchFamily="18" charset="0"/>
                          <a:cs typeface="Times New Roman" panose="02020603050405020304" pitchFamily="18" charset="0"/>
                        </a:rPr>
                        <a:t>2) акт выполненных работ, подтверждающий цену выполненных работ.</a:t>
                      </a:r>
                    </a:p>
                  </a:txBody>
                  <a:tcPr marL="0" marR="0" marT="0" marB="0">
                    <a:solidFill>
                      <a:srgbClr val="D7E0E8"/>
                    </a:solidFill>
                  </a:tcPr>
                </a:tc>
                <a:extLst>
                  <a:ext uri="{0D108BD9-81ED-4DB2-BD59-A6C34878D82A}">
                    <a16:rowId xmlns:a16="http://schemas.microsoft.com/office/drawing/2014/main" val="150014065"/>
                  </a:ext>
                </a:extLst>
              </a:tr>
              <a:tr h="754039">
                <a:tc vMerge="1">
                  <a:txBody>
                    <a:bodyPr/>
                    <a:lstStyle/>
                    <a:p>
                      <a:endParaRPr lang="ru-RU"/>
                    </a:p>
                  </a:txBody>
                  <a:tcPr/>
                </a:tc>
                <a:tc vMerge="1">
                  <a:txBody>
                    <a:bodyPr/>
                    <a:lstStyle/>
                    <a:p>
                      <a:endParaRPr lang="ru-RU"/>
                    </a:p>
                  </a:txBody>
                  <a:tcPr/>
                </a:tc>
                <a:tc>
                  <a:txBody>
                    <a:bodyPr/>
                    <a:lstStyle/>
                    <a:p>
                      <a:pPr marL="36195" marR="31115">
                        <a:spcAft>
                          <a:spcPts val="0"/>
                        </a:spcAft>
                      </a:pPr>
                      <a:r>
                        <a:rPr lang="ru-RU" sz="1200" dirty="0">
                          <a:effectLst/>
                          <a:latin typeface="+mn-lt"/>
                          <a:ea typeface="Times New Roman" panose="02020603050405020304" pitchFamily="18" charset="0"/>
                          <a:cs typeface="Times New Roman" panose="02020603050405020304" pitchFamily="18" charset="0"/>
                        </a:rPr>
                        <a:t>2) опыт исполнения договора, предусматривающего выполнение работ по капитальному ремонту автомобильной дороги. </a:t>
                      </a:r>
                      <a:r>
                        <a:rPr lang="ru-RU" sz="1200" dirty="0">
                          <a:solidFill>
                            <a:srgbClr val="FF0000"/>
                          </a:solidFill>
                          <a:effectLst/>
                          <a:latin typeface="+mn-lt"/>
                          <a:ea typeface="Times New Roman" panose="02020603050405020304" pitchFamily="18" charset="0"/>
                          <a:cs typeface="Times New Roman" panose="02020603050405020304" pitchFamily="18" charset="0"/>
                        </a:rPr>
                        <a:t>Такой договор может быть только по 44-ФЗ или 223-ФЗ</a:t>
                      </a:r>
                      <a:endParaRPr lang="ru-RU" sz="1100" dirty="0">
                        <a:solidFill>
                          <a:srgbClr val="FF0000"/>
                        </a:solidFill>
                        <a:effectLst/>
                        <a:latin typeface="+mn-lt"/>
                        <a:ea typeface="Times New Roman" panose="02020603050405020304" pitchFamily="18" charset="0"/>
                        <a:cs typeface="Times New Roman" panose="02020603050405020304" pitchFamily="18" charset="0"/>
                      </a:endParaRPr>
                    </a:p>
                  </a:txBody>
                  <a:tcPr marL="0" marR="0" marT="0" marB="0">
                    <a:solidFill>
                      <a:srgbClr val="D7E0E8"/>
                    </a:solidFill>
                  </a:tcPr>
                </a:tc>
                <a:tc>
                  <a:txBody>
                    <a:bodyPr/>
                    <a:lstStyle/>
                    <a:p>
                      <a:pPr marL="0" lvl="0" indent="0">
                        <a:spcAft>
                          <a:spcPts val="0"/>
                        </a:spcAft>
                        <a:buSzPts val="1200"/>
                        <a:buFont typeface="Times New Roman" panose="02020603050405020304" pitchFamily="18" charset="0"/>
                        <a:buNone/>
                        <a:tabLst>
                          <a:tab pos="201930" algn="l"/>
                        </a:tabLst>
                      </a:pPr>
                      <a:r>
                        <a:rPr lang="ru-RU" sz="1200" b="0" spc="-15" dirty="0">
                          <a:solidFill>
                            <a:schemeClr val="tx1"/>
                          </a:solidFill>
                          <a:effectLst/>
                          <a:latin typeface="+mn-lt"/>
                          <a:ea typeface="Times New Roman" panose="02020603050405020304" pitchFamily="18" charset="0"/>
                          <a:cs typeface="Times New Roman" panose="02020603050405020304" pitchFamily="18" charset="0"/>
                        </a:rPr>
                        <a:t>1) исполненный договор;</a:t>
                      </a:r>
                    </a:p>
                    <a:p>
                      <a:pPr marL="0" lvl="0" indent="0">
                        <a:spcAft>
                          <a:spcPts val="0"/>
                        </a:spcAft>
                        <a:buSzPts val="1200"/>
                        <a:buFont typeface="Times New Roman" panose="02020603050405020304" pitchFamily="18" charset="0"/>
                        <a:buNone/>
                        <a:tabLst>
                          <a:tab pos="201930" algn="l"/>
                        </a:tabLst>
                      </a:pPr>
                      <a:r>
                        <a:rPr lang="ru-RU" sz="1200" b="0" spc="-15" dirty="0">
                          <a:solidFill>
                            <a:schemeClr val="tx1"/>
                          </a:solidFill>
                          <a:effectLst/>
                          <a:latin typeface="+mn-lt"/>
                          <a:ea typeface="Times New Roman" panose="02020603050405020304" pitchFamily="18" charset="0"/>
                          <a:cs typeface="Times New Roman" panose="02020603050405020304" pitchFamily="18" charset="0"/>
                        </a:rPr>
                        <a:t>2) акт выполненных работ, подтверждающий цену выполненных работ.</a:t>
                      </a:r>
                    </a:p>
                  </a:txBody>
                  <a:tcPr marL="0" marR="0" marT="0" marB="0">
                    <a:solidFill>
                      <a:srgbClr val="D7E0E8"/>
                    </a:solidFill>
                  </a:tcPr>
                </a:tc>
                <a:extLst>
                  <a:ext uri="{0D108BD9-81ED-4DB2-BD59-A6C34878D82A}">
                    <a16:rowId xmlns:a16="http://schemas.microsoft.com/office/drawing/2014/main" val="2835153223"/>
                  </a:ext>
                </a:extLst>
              </a:tr>
              <a:tr h="1554480">
                <a:tc vMerge="1">
                  <a:txBody>
                    <a:bodyPr/>
                    <a:lstStyle/>
                    <a:p>
                      <a:endParaRPr lang="ru-RU"/>
                    </a:p>
                  </a:txBody>
                  <a:tcPr/>
                </a:tc>
                <a:tc vMerge="1">
                  <a:txBody>
                    <a:bodyPr/>
                    <a:lstStyle/>
                    <a:p>
                      <a:endParaRPr lang="ru-RU"/>
                    </a:p>
                  </a:txBody>
                  <a:tcPr/>
                </a:tc>
                <a:tc>
                  <a:txBody>
                    <a:bodyPr/>
                    <a:lstStyle/>
                    <a:p>
                      <a:pPr marL="36195" marR="560705">
                        <a:spcAft>
                          <a:spcPts val="0"/>
                        </a:spcAft>
                      </a:pPr>
                      <a:r>
                        <a:rPr lang="ru-RU" sz="1200" dirty="0">
                          <a:effectLst/>
                          <a:latin typeface="+mn-lt"/>
                          <a:ea typeface="Times New Roman" panose="02020603050405020304" pitchFamily="18" charset="0"/>
                          <a:cs typeface="Times New Roman" panose="02020603050405020304" pitchFamily="18" charset="0"/>
                        </a:rPr>
                        <a:t>3) опыт исполнения договора строительного подряда, предусматривающего выполнение работ по строительству, реконструкции автомобильной дороги</a:t>
                      </a:r>
                      <a:endParaRPr lang="ru-RU" sz="1100" dirty="0">
                        <a:effectLst/>
                        <a:latin typeface="+mn-lt"/>
                        <a:ea typeface="Times New Roman" panose="02020603050405020304" pitchFamily="18" charset="0"/>
                        <a:cs typeface="Times New Roman" panose="02020603050405020304" pitchFamily="18" charset="0"/>
                      </a:endParaRPr>
                    </a:p>
                  </a:txBody>
                  <a:tcPr marL="0" marR="0" marT="0" marB="0">
                    <a:solidFill>
                      <a:srgbClr val="D7E0E8"/>
                    </a:solidFill>
                  </a:tcPr>
                </a:tc>
                <a:tc>
                  <a:txBody>
                    <a:bodyPr/>
                    <a:lstStyle/>
                    <a:p>
                      <a:pPr marL="36195" marR="341630">
                        <a:spcAft>
                          <a:spcPts val="0"/>
                        </a:spcAft>
                      </a:pPr>
                      <a:r>
                        <a:rPr lang="ru-RU" sz="1200" b="0" dirty="0">
                          <a:solidFill>
                            <a:schemeClr val="tx1"/>
                          </a:solidFill>
                          <a:effectLst/>
                          <a:latin typeface="+mn-lt"/>
                          <a:ea typeface="Times New Roman" panose="02020603050405020304" pitchFamily="18" charset="0"/>
                          <a:cs typeface="Times New Roman" panose="02020603050405020304" pitchFamily="18" charset="0"/>
                        </a:rPr>
                        <a:t>1) исполненный договор;</a:t>
                      </a:r>
                    </a:p>
                    <a:p>
                      <a:pPr marL="36195" marR="341630">
                        <a:spcAft>
                          <a:spcPts val="0"/>
                        </a:spcAft>
                      </a:pPr>
                      <a:r>
                        <a:rPr lang="ru-RU" sz="1200" b="0" dirty="0">
                          <a:solidFill>
                            <a:schemeClr val="tx1"/>
                          </a:solidFill>
                          <a:effectLst/>
                          <a:latin typeface="+mn-lt"/>
                          <a:ea typeface="Times New Roman" panose="02020603050405020304" pitchFamily="18" charset="0"/>
                          <a:cs typeface="Times New Roman" panose="02020603050405020304" pitchFamily="18" charset="0"/>
                        </a:rPr>
                        <a:t>2) акт приемки объекта капитального строительства*, а также акт выполненных работ, подтверждающий цену выполненных работ, если акт приемки объекта капитального строительства не содержит цену выполненных работ</a:t>
                      </a:r>
                    </a:p>
                    <a:p>
                      <a:pPr marL="36195" marR="341630">
                        <a:spcAft>
                          <a:spcPts val="0"/>
                        </a:spcAft>
                      </a:pPr>
                      <a:r>
                        <a:rPr lang="ru-RU" sz="1200" b="0" dirty="0">
                          <a:solidFill>
                            <a:srgbClr val="FF0000"/>
                          </a:solidFill>
                          <a:effectLst/>
                          <a:latin typeface="+mn-lt"/>
                          <a:ea typeface="Times New Roman" panose="02020603050405020304" pitchFamily="18" charset="0"/>
                          <a:cs typeface="Times New Roman" panose="02020603050405020304" pitchFamily="18" charset="0"/>
                        </a:rPr>
                        <a:t>*акт приемки законченного строительством объекта по типовым межотраслевым формам N КС-11, N КС-14 и акт приемки ОКС по формам, предусмотренным сводом правил, содержащим порядок приемки в эксплуатацию законченных строительством и реконструированных ОКС производственного и непроизводственного назначения, без приложений;</a:t>
                      </a:r>
                    </a:p>
                    <a:p>
                      <a:pPr marL="36195" marR="341630">
                        <a:spcAft>
                          <a:spcPts val="0"/>
                        </a:spcAft>
                      </a:pPr>
                      <a:r>
                        <a:rPr lang="ru-RU" sz="1200" b="0" dirty="0">
                          <a:solidFill>
                            <a:schemeClr val="tx1"/>
                          </a:solidFill>
                          <a:effectLst/>
                          <a:latin typeface="+mn-lt"/>
                          <a:ea typeface="Times New Roman" panose="02020603050405020304" pitchFamily="18" charset="0"/>
                          <a:cs typeface="Times New Roman" panose="02020603050405020304" pitchFamily="18" charset="0"/>
                        </a:rPr>
                        <a:t>3) разрешение на ввод объекта капитального строительства в эксплуатацию (за исключением случаев, при которых такое разрешение не выдается в соответствии с законодательством о градостроительной деятельности) или решение о технической готовности линейного объекта инфраструктуры к временной эксплуатации.</a:t>
                      </a:r>
                      <a:endParaRPr lang="ru-RU" sz="1200" b="0" dirty="0">
                        <a:solidFill>
                          <a:srgbClr val="C00000"/>
                        </a:solidFill>
                        <a:effectLst/>
                        <a:latin typeface="+mn-lt"/>
                        <a:ea typeface="Times New Roman" panose="02020603050405020304" pitchFamily="18" charset="0"/>
                        <a:cs typeface="Times New Roman" panose="02020603050405020304" pitchFamily="18" charset="0"/>
                      </a:endParaRPr>
                    </a:p>
                  </a:txBody>
                  <a:tcPr marL="0" marR="0" marT="0" marB="0">
                    <a:solidFill>
                      <a:srgbClr val="D7E0E8"/>
                    </a:solidFill>
                  </a:tcPr>
                </a:tc>
                <a:extLst>
                  <a:ext uri="{0D108BD9-81ED-4DB2-BD59-A6C34878D82A}">
                    <a16:rowId xmlns:a16="http://schemas.microsoft.com/office/drawing/2014/main" val="3633852285"/>
                  </a:ext>
                </a:extLst>
              </a:tr>
              <a:tr h="1150598">
                <a:tc vMerge="1">
                  <a:txBody>
                    <a:bodyPr/>
                    <a:lstStyle/>
                    <a:p>
                      <a:endParaRPr lang="ru-RU"/>
                    </a:p>
                  </a:txBody>
                  <a:tcPr/>
                </a:tc>
                <a:tc vMerge="1">
                  <a:txBody>
                    <a:bodyPr/>
                    <a:lstStyle/>
                    <a:p>
                      <a:endParaRPr lang="ru-RU"/>
                    </a:p>
                  </a:txBody>
                  <a:tcPr/>
                </a:tc>
                <a:tc>
                  <a:txBody>
                    <a:bodyPr/>
                    <a:lstStyle/>
                    <a:p>
                      <a:pPr marL="36195" marR="560705">
                        <a:spcAft>
                          <a:spcPts val="0"/>
                        </a:spcAft>
                      </a:pPr>
                      <a:r>
                        <a:rPr lang="ru-RU" sz="1100" dirty="0">
                          <a:effectLst/>
                          <a:latin typeface="+mn-lt"/>
                          <a:ea typeface="Times New Roman" panose="02020603050405020304" pitchFamily="18" charset="0"/>
                          <a:cs typeface="Times New Roman" panose="02020603050405020304" pitchFamily="18" charset="0"/>
                        </a:rPr>
                        <a:t>4) опыт выполнения участником закупки, являющимся застройщиком, работ по</a:t>
                      </a:r>
                    </a:p>
                    <a:p>
                      <a:pPr marL="36195" marR="560705">
                        <a:spcAft>
                          <a:spcPts val="0"/>
                        </a:spcAft>
                      </a:pPr>
                      <a:r>
                        <a:rPr lang="ru-RU" sz="1100" dirty="0">
                          <a:effectLst/>
                          <a:latin typeface="+mn-lt"/>
                          <a:ea typeface="Times New Roman" panose="02020603050405020304" pitchFamily="18" charset="0"/>
                          <a:cs typeface="Times New Roman" panose="02020603050405020304" pitchFamily="18" charset="0"/>
                        </a:rPr>
                        <a:t>строительству, реконструкции автомобильной дороги.</a:t>
                      </a:r>
                    </a:p>
                  </a:txBody>
                  <a:tcPr marL="0" marR="0" marT="0" marB="0">
                    <a:solidFill>
                      <a:srgbClr val="D7E0E8"/>
                    </a:solidFill>
                  </a:tcPr>
                </a:tc>
                <a:tc>
                  <a:txBody>
                    <a:bodyPr/>
                    <a:lstStyle/>
                    <a:p>
                      <a:pPr marL="36195" marR="341630">
                        <a:spcAft>
                          <a:spcPts val="0"/>
                        </a:spcAft>
                      </a:pPr>
                      <a:r>
                        <a:rPr lang="ru-RU" sz="1200" b="0" dirty="0">
                          <a:solidFill>
                            <a:schemeClr val="tx1"/>
                          </a:solidFill>
                          <a:effectLst/>
                          <a:latin typeface="+mn-lt"/>
                          <a:ea typeface="Times New Roman" panose="02020603050405020304" pitchFamily="18" charset="0"/>
                          <a:cs typeface="Times New Roman" panose="02020603050405020304" pitchFamily="18" charset="0"/>
                        </a:rPr>
                        <a:t>1) раздел 11 "Смета на строительство объектов капитального строительства" проектной документации*;</a:t>
                      </a:r>
                    </a:p>
                    <a:p>
                      <a:pPr marL="36195" marR="341630">
                        <a:spcAft>
                          <a:spcPts val="0"/>
                        </a:spcAft>
                      </a:pPr>
                      <a:r>
                        <a:rPr lang="ru-RU" sz="1200" b="0" dirty="0">
                          <a:solidFill>
                            <a:srgbClr val="FF0000"/>
                          </a:solidFill>
                          <a:effectLst/>
                          <a:latin typeface="+mn-lt"/>
                          <a:ea typeface="Times New Roman" panose="02020603050405020304" pitchFamily="18" charset="0"/>
                          <a:cs typeface="Times New Roman" panose="02020603050405020304" pitchFamily="18" charset="0"/>
                        </a:rPr>
                        <a:t>* В соответствии с пунктом 28 ПП №87: Раздел 11 "Смета на строительство объектов капитального строительства" должен содержать текстовую часть в составе пояснительной записки к сметной документации и сметную документацию</a:t>
                      </a:r>
                    </a:p>
                    <a:p>
                      <a:pPr marL="36195" marR="341630">
                        <a:spcAft>
                          <a:spcPts val="0"/>
                        </a:spcAft>
                      </a:pPr>
                      <a:r>
                        <a:rPr lang="ru-RU" sz="1200" b="0" dirty="0">
                          <a:solidFill>
                            <a:schemeClr val="tx1"/>
                          </a:solidFill>
                          <a:effectLst/>
                          <a:latin typeface="+mn-lt"/>
                          <a:ea typeface="Times New Roman" panose="02020603050405020304" pitchFamily="18" charset="0"/>
                          <a:cs typeface="Times New Roman" panose="02020603050405020304" pitchFamily="18" charset="0"/>
                        </a:rPr>
                        <a:t>2) разрешение на ввод объекта капитального строительства в эксплуатацию</a:t>
                      </a:r>
                    </a:p>
                  </a:txBody>
                  <a:tcPr marL="0" marR="0" marT="0" marB="0">
                    <a:solidFill>
                      <a:srgbClr val="D7E0E8"/>
                    </a:solidFill>
                  </a:tcPr>
                </a:tc>
                <a:extLst>
                  <a:ext uri="{0D108BD9-81ED-4DB2-BD59-A6C34878D82A}">
                    <a16:rowId xmlns:a16="http://schemas.microsoft.com/office/drawing/2014/main" val="4165528153"/>
                  </a:ext>
                </a:extLst>
              </a:tr>
              <a:tr h="432397">
                <a:tc vMerge="1">
                  <a:txBody>
                    <a:bodyPr/>
                    <a:lstStyle/>
                    <a:p>
                      <a:endParaRPr lang="ru-RU"/>
                    </a:p>
                  </a:txBody>
                  <a:tcPr/>
                </a:tc>
                <a:tc vMerge="1">
                  <a:txBody>
                    <a:bodyPr/>
                    <a:lstStyle/>
                    <a:p>
                      <a:endParaRPr lang="ru-RU"/>
                    </a:p>
                  </a:txBody>
                  <a:tcPr/>
                </a:tc>
                <a:tc gridSpan="2">
                  <a:txBody>
                    <a:bodyPr/>
                    <a:lstStyle/>
                    <a:p>
                      <a:pPr marL="36195">
                        <a:spcAft>
                          <a:spcPts val="0"/>
                        </a:spcAft>
                      </a:pPr>
                      <a:r>
                        <a:rPr lang="ru-RU" sz="1200" b="0" dirty="0">
                          <a:solidFill>
                            <a:schemeClr val="tx1"/>
                          </a:solidFill>
                          <a:effectLst/>
                          <a:latin typeface="+mn-lt"/>
                          <a:ea typeface="Times New Roman" panose="02020603050405020304" pitchFamily="18" charset="0"/>
                          <a:cs typeface="Times New Roman" panose="02020603050405020304" pitchFamily="18" charset="0"/>
                        </a:rPr>
                        <a:t>Цена выполненных работ по договорам, предусмотренным пунктами 1, 2 или 3 настоящей графы настоящей позиции, цена выполненных работ, предусмотренных пунктом 4 настоящей графы настоящей позиции, должна составлять не менее 20% НМЦК</a:t>
                      </a:r>
                    </a:p>
                  </a:txBody>
                  <a:tcPr marL="0" marR="0" marT="0" marB="0">
                    <a:solidFill>
                      <a:srgbClr val="D7E0E8"/>
                    </a:solidFill>
                  </a:tcPr>
                </a:tc>
                <a:tc hMerge="1">
                  <a:txBody>
                    <a:bodyPr/>
                    <a:lstStyle/>
                    <a:p>
                      <a:pPr marL="36195">
                        <a:spcAft>
                          <a:spcPts val="0"/>
                        </a:spcAft>
                      </a:pP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5">
                        <a:lumMod val="60000"/>
                        <a:lumOff val="40000"/>
                      </a:schemeClr>
                    </a:solidFill>
                  </a:tcPr>
                </a:tc>
                <a:extLst>
                  <a:ext uri="{0D108BD9-81ED-4DB2-BD59-A6C34878D82A}">
                    <a16:rowId xmlns:a16="http://schemas.microsoft.com/office/drawing/2014/main" val="3475072641"/>
                  </a:ext>
                </a:extLst>
              </a:tr>
            </a:tbl>
          </a:graphicData>
        </a:graphic>
      </p:graphicFrame>
      <p:pic>
        <p:nvPicPr>
          <p:cNvPr id="6" name="Рисунок 5">
            <a:extLst>
              <a:ext uri="{FF2B5EF4-FFF2-40B4-BE49-F238E27FC236}">
                <a16:creationId xmlns:a16="http://schemas.microsoft.com/office/drawing/2014/main" id="{5BCE3359-397A-4844-8D30-33EE4B305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2421" y="388449"/>
            <a:ext cx="1822136" cy="234325"/>
          </a:xfrm>
          <a:prstGeom prst="rect">
            <a:avLst/>
          </a:prstGeom>
        </p:spPr>
      </p:pic>
    </p:spTree>
    <p:extLst>
      <p:ext uri="{BB962C8B-B14F-4D97-AF65-F5344CB8AC3E}">
        <p14:creationId xmlns:p14="http://schemas.microsoft.com/office/powerpoint/2010/main" val="305404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732" y="216459"/>
            <a:ext cx="9388193" cy="584775"/>
          </a:xfrm>
          <a:prstGeom prst="rect">
            <a:avLst/>
          </a:prstGeom>
          <a:noFill/>
        </p:spPr>
        <p:txBody>
          <a:bodyPr wrap="square" rtlCol="0">
            <a:spAutoFit/>
          </a:bodyPr>
          <a:lstStyle/>
          <a:p>
            <a:r>
              <a:rPr lang="ru-RU" sz="3200" b="1" dirty="0"/>
              <a:t>Основные спорные вопросы по ПП 2571</a:t>
            </a:r>
          </a:p>
        </p:txBody>
      </p:sp>
      <p:sp>
        <p:nvSpPr>
          <p:cNvPr id="4" name="TextBox 3"/>
          <p:cNvSpPr txBox="1"/>
          <p:nvPr/>
        </p:nvSpPr>
        <p:spPr>
          <a:xfrm>
            <a:off x="0" y="970510"/>
            <a:ext cx="10354491" cy="830997"/>
          </a:xfrm>
          <a:prstGeom prst="rect">
            <a:avLst/>
          </a:prstGeom>
          <a:noFill/>
        </p:spPr>
        <p:txBody>
          <a:bodyPr wrap="square" rtlCol="0">
            <a:spAutoFit/>
          </a:bodyPr>
          <a:lstStyle/>
          <a:p>
            <a:pPr marL="285750" indent="-285750">
              <a:buFont typeface="Arial" panose="020B0604020202020204" pitchFamily="34" charset="0"/>
              <a:buChar char="•"/>
            </a:pPr>
            <a:r>
              <a:rPr lang="ru-RU" sz="1600" dirty="0"/>
              <a:t>Должна ли комиссия по закупкам изучать не только документы, переданные от оператора и полученные последним при аккредитации, но и дополнительные документы, которые участник положил непосредственно в заявку?</a:t>
            </a:r>
          </a:p>
        </p:txBody>
      </p:sp>
      <p:sp>
        <p:nvSpPr>
          <p:cNvPr id="6" name="Прямоугольник 5"/>
          <p:cNvSpPr/>
          <p:nvPr/>
        </p:nvSpPr>
        <p:spPr>
          <a:xfrm>
            <a:off x="960649" y="3498686"/>
            <a:ext cx="9393842" cy="3206914"/>
          </a:xfrm>
          <a:prstGeom prst="rect">
            <a:avLst/>
          </a:prstGeom>
          <a:solidFill>
            <a:srgbClr val="004065"/>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Административная практика: Участник при аккредитации приложил исполненный контракта на 3 млн. руб. (дополнительное требование не менее 4 млн. руб.), при этом в составе заявки предоставил и иные контракты/договоры. Комиссия заявку отклонила со ссылкой на пункт 3 части 6 статьи 43, согласно которому данные документы передаются оператором торговой площадки. Действия комиссии признаны правомерными. </a:t>
            </a:r>
          </a:p>
          <a:p>
            <a:pPr algn="ctr"/>
            <a:endParaRPr lang="ru-RU" sz="1600" dirty="0"/>
          </a:p>
          <a:p>
            <a:pPr algn="ctr"/>
            <a:r>
              <a:rPr lang="ru-RU" sz="1600" dirty="0"/>
              <a:t>*См. Решение Якутского УФАС по закупке 0316100007222000005 от 18.02.2022 (аналогичные дела: Архангельское УФАС  по закупке 0124200000622003557 от 05.07.2022, Курганское УФАС по закупке 0843500000222000649 от 30.03.2022, Тульское УФАС по закупке 0166300024722000170 от 02.06.2022)</a:t>
            </a:r>
          </a:p>
        </p:txBody>
      </p:sp>
      <p:sp>
        <p:nvSpPr>
          <p:cNvPr id="3" name="Скругленный прямоугольник 2"/>
          <p:cNvSpPr/>
          <p:nvPr/>
        </p:nvSpPr>
        <p:spPr>
          <a:xfrm>
            <a:off x="2917371" y="2072643"/>
            <a:ext cx="4754880" cy="1140820"/>
          </a:xfrm>
          <a:prstGeom prst="roundRect">
            <a:avLst/>
          </a:prstGeom>
          <a:solidFill>
            <a:srgbClr val="D7E0E8"/>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Вариант №1: нет, не должна. Закон обязывает участника передать эти документы именно через оператора электронной площадки. </a:t>
            </a:r>
          </a:p>
        </p:txBody>
      </p:sp>
      <p:pic>
        <p:nvPicPr>
          <p:cNvPr id="9" name="Рисунок 8">
            <a:extLst>
              <a:ext uri="{FF2B5EF4-FFF2-40B4-BE49-F238E27FC236}">
                <a16:creationId xmlns:a16="http://schemas.microsoft.com/office/drawing/2014/main" id="{5BCE3359-397A-4844-8D30-33EE4B305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2421" y="448232"/>
            <a:ext cx="1822136" cy="234325"/>
          </a:xfrm>
          <a:prstGeom prst="rect">
            <a:avLst/>
          </a:prstGeom>
        </p:spPr>
      </p:pic>
    </p:spTree>
    <p:extLst>
      <p:ext uri="{BB962C8B-B14F-4D97-AF65-F5344CB8AC3E}">
        <p14:creationId xmlns:p14="http://schemas.microsoft.com/office/powerpoint/2010/main" val="329746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70510"/>
            <a:ext cx="9779726" cy="830997"/>
          </a:xfrm>
          <a:prstGeom prst="rect">
            <a:avLst/>
          </a:prstGeom>
          <a:noFill/>
        </p:spPr>
        <p:txBody>
          <a:bodyPr wrap="square" rtlCol="0">
            <a:spAutoFit/>
          </a:bodyPr>
          <a:lstStyle/>
          <a:p>
            <a:pPr marL="285750" indent="-285750">
              <a:buFont typeface="Arial" panose="020B0604020202020204" pitchFamily="34" charset="0"/>
              <a:buChar char="•"/>
            </a:pPr>
            <a:r>
              <a:rPr lang="ru-RU" sz="1600" dirty="0"/>
              <a:t>Должна ли комиссия по закупкам изучать не только документы, переданные от оператора и полученные последним при аккредитации, но и дополнительные документы, которые участник положил непосредственно в заявку?</a:t>
            </a:r>
          </a:p>
        </p:txBody>
      </p:sp>
      <p:sp>
        <p:nvSpPr>
          <p:cNvPr id="5" name="Прямоугольник 4"/>
          <p:cNvSpPr/>
          <p:nvPr/>
        </p:nvSpPr>
        <p:spPr>
          <a:xfrm>
            <a:off x="2332250" y="4641669"/>
            <a:ext cx="9224026" cy="1782922"/>
          </a:xfrm>
          <a:prstGeom prst="rect">
            <a:avLst/>
          </a:prstGeom>
          <a:solidFill>
            <a:srgbClr val="004065"/>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Судебная практика: При проведении закупки оператором ЭП направлен в качестве подтверждения опыта контракт, предмет которого не соответствует требованиями ПП 2571. Однако в составе заявки участником предоставлен иной контракт, отвечающий установленным требованиям. Вывод суда - действия комиссии по отклонению заявки признаны незаконными.</a:t>
            </a:r>
          </a:p>
          <a:p>
            <a:pPr algn="ctr"/>
            <a:r>
              <a:rPr lang="ru-RU" sz="1600" dirty="0"/>
              <a:t>*См. Решение 1 арбитражного апелляционного суда </a:t>
            </a:r>
          </a:p>
          <a:p>
            <a:pPr algn="ctr"/>
            <a:r>
              <a:rPr lang="ru-RU" sz="1600" dirty="0"/>
              <a:t>от 29.08.2022 по делу N А38-1239/2022</a:t>
            </a:r>
          </a:p>
        </p:txBody>
      </p:sp>
      <p:sp>
        <p:nvSpPr>
          <p:cNvPr id="9" name="Скругленный прямоугольник 8"/>
          <p:cNvSpPr/>
          <p:nvPr/>
        </p:nvSpPr>
        <p:spPr>
          <a:xfrm>
            <a:off x="230778" y="2590285"/>
            <a:ext cx="1728651" cy="1140820"/>
          </a:xfrm>
          <a:prstGeom prst="roundRect">
            <a:avLst/>
          </a:prstGeom>
          <a:solidFill>
            <a:srgbClr val="D7E0E8"/>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Вариант №1: нет, не должен. </a:t>
            </a:r>
          </a:p>
        </p:txBody>
      </p:sp>
      <p:sp>
        <p:nvSpPr>
          <p:cNvPr id="11" name="Прямоугольник 10"/>
          <p:cNvSpPr/>
          <p:nvPr/>
        </p:nvSpPr>
        <p:spPr>
          <a:xfrm>
            <a:off x="2332250" y="1940614"/>
            <a:ext cx="9224026" cy="2440162"/>
          </a:xfrm>
          <a:prstGeom prst="rect">
            <a:avLst/>
          </a:prstGeom>
          <a:solidFill>
            <a:srgbClr val="004065"/>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Судебная практика: В составе аккредитационных документов Заявителя представлены: договор; акт приемки законченного строительством объекта; разрешение на ввод объекта в эксплуатацию. При этом акт приемки законченного строительством объекта не содержит сведений, подтверждающих стоимость выполненных работ. Вывод суда - Довод Заявителя о том, что Заказчиком могут быть учтены в качестве подтверждения соответствия участника закупки требованиям Постановления №2571, документы, приложенные участником закупки во второй части заявки на участие в закупке, прямо противоречит требованиям Закона о контрактной системе.</a:t>
            </a:r>
          </a:p>
          <a:p>
            <a:pPr algn="ctr"/>
            <a:r>
              <a:rPr lang="ru-RU" sz="1600" dirty="0"/>
              <a:t>*См. Решение АС города Москвы по делу А40-100012/22-148-520 от 29.09.2022  </a:t>
            </a:r>
          </a:p>
        </p:txBody>
      </p:sp>
      <p:sp>
        <p:nvSpPr>
          <p:cNvPr id="12" name="Скругленный прямоугольник 11"/>
          <p:cNvSpPr/>
          <p:nvPr/>
        </p:nvSpPr>
        <p:spPr>
          <a:xfrm>
            <a:off x="230778" y="4893052"/>
            <a:ext cx="1728651" cy="1140820"/>
          </a:xfrm>
          <a:prstGeom prst="roundRect">
            <a:avLst/>
          </a:prstGeom>
          <a:solidFill>
            <a:srgbClr val="D7E0E8"/>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Вариант №2: да, должен. </a:t>
            </a:r>
          </a:p>
        </p:txBody>
      </p:sp>
      <p:sp>
        <p:nvSpPr>
          <p:cNvPr id="14" name="TextBox 13"/>
          <p:cNvSpPr txBox="1"/>
          <p:nvPr/>
        </p:nvSpPr>
        <p:spPr>
          <a:xfrm>
            <a:off x="86732" y="216459"/>
            <a:ext cx="9388193" cy="584775"/>
          </a:xfrm>
          <a:prstGeom prst="rect">
            <a:avLst/>
          </a:prstGeom>
          <a:noFill/>
        </p:spPr>
        <p:txBody>
          <a:bodyPr wrap="square" rtlCol="0">
            <a:spAutoFit/>
          </a:bodyPr>
          <a:lstStyle/>
          <a:p>
            <a:r>
              <a:rPr lang="ru-RU" sz="3200" b="1" dirty="0"/>
              <a:t>Основные спорные вопросы по ПП 2571</a:t>
            </a:r>
          </a:p>
        </p:txBody>
      </p:sp>
      <p:pic>
        <p:nvPicPr>
          <p:cNvPr id="13" name="Рисунок 12">
            <a:extLst>
              <a:ext uri="{FF2B5EF4-FFF2-40B4-BE49-F238E27FC236}">
                <a16:creationId xmlns:a16="http://schemas.microsoft.com/office/drawing/2014/main" id="{5BCE3359-397A-4844-8D30-33EE4B305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2421" y="448232"/>
            <a:ext cx="1822136" cy="234325"/>
          </a:xfrm>
          <a:prstGeom prst="rect">
            <a:avLst/>
          </a:prstGeom>
        </p:spPr>
      </p:pic>
    </p:spTree>
    <p:extLst>
      <p:ext uri="{BB962C8B-B14F-4D97-AF65-F5344CB8AC3E}">
        <p14:creationId xmlns:p14="http://schemas.microsoft.com/office/powerpoint/2010/main" val="422543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327561"/>
            <a:ext cx="8448261" cy="830997"/>
          </a:xfrm>
          <a:prstGeom prst="rect">
            <a:avLst/>
          </a:prstGeom>
          <a:noFill/>
        </p:spPr>
        <p:txBody>
          <a:bodyPr wrap="square" rtlCol="0">
            <a:spAutoFit/>
          </a:bodyPr>
          <a:lstStyle/>
          <a:p>
            <a:pPr marL="285750" indent="-285750">
              <a:buFont typeface="Arial" panose="020B0604020202020204" pitchFamily="34" charset="0"/>
              <a:buChar char="•"/>
            </a:pPr>
            <a:r>
              <a:rPr lang="ru-RU" sz="1600" dirty="0"/>
              <a:t>Должна ли комиссия по закупкам изучать не только документы, переданные от оператора и полученные последним при аккредитации, но и дополнительные документы, которые участник положил непосредственно в заявку?</a:t>
            </a:r>
          </a:p>
        </p:txBody>
      </p:sp>
      <p:sp>
        <p:nvSpPr>
          <p:cNvPr id="13" name="Скругленный прямоугольник 12"/>
          <p:cNvSpPr/>
          <p:nvPr/>
        </p:nvSpPr>
        <p:spPr>
          <a:xfrm>
            <a:off x="2750216" y="2952206"/>
            <a:ext cx="6254447" cy="2006808"/>
          </a:xfrm>
          <a:prstGeom prst="roundRect">
            <a:avLst/>
          </a:prstGeom>
          <a:solidFill>
            <a:srgbClr val="D7E0E8"/>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Вывод: основной тренд – комиссия должна рассматривать только те документы, которые направлены оператором ЭП в составе аккредитационных данных. Однако, единичные решения содержат и противоположную позицию </a:t>
            </a:r>
          </a:p>
        </p:txBody>
      </p:sp>
      <p:sp>
        <p:nvSpPr>
          <p:cNvPr id="7" name="TextBox 6"/>
          <p:cNvSpPr txBox="1"/>
          <p:nvPr/>
        </p:nvSpPr>
        <p:spPr>
          <a:xfrm>
            <a:off x="86732" y="216459"/>
            <a:ext cx="9388193" cy="584775"/>
          </a:xfrm>
          <a:prstGeom prst="rect">
            <a:avLst/>
          </a:prstGeom>
          <a:noFill/>
        </p:spPr>
        <p:txBody>
          <a:bodyPr wrap="square" rtlCol="0">
            <a:spAutoFit/>
          </a:bodyPr>
          <a:lstStyle/>
          <a:p>
            <a:r>
              <a:rPr lang="ru-RU" sz="3200" b="1" dirty="0"/>
              <a:t>Основные спорные вопросы по ПП 2571</a:t>
            </a:r>
          </a:p>
        </p:txBody>
      </p:sp>
      <p:pic>
        <p:nvPicPr>
          <p:cNvPr id="9" name="Рисунок 8">
            <a:extLst>
              <a:ext uri="{FF2B5EF4-FFF2-40B4-BE49-F238E27FC236}">
                <a16:creationId xmlns:a16="http://schemas.microsoft.com/office/drawing/2014/main" id="{5BCE3359-397A-4844-8D30-33EE4B305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2421" y="448232"/>
            <a:ext cx="1822136" cy="234325"/>
          </a:xfrm>
          <a:prstGeom prst="rect">
            <a:avLst/>
          </a:prstGeom>
        </p:spPr>
      </p:pic>
    </p:spTree>
    <p:extLst>
      <p:ext uri="{BB962C8B-B14F-4D97-AF65-F5344CB8AC3E}">
        <p14:creationId xmlns:p14="http://schemas.microsoft.com/office/powerpoint/2010/main" val="111337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70510"/>
            <a:ext cx="8448261" cy="584775"/>
          </a:xfrm>
          <a:prstGeom prst="rect">
            <a:avLst/>
          </a:prstGeom>
          <a:noFill/>
        </p:spPr>
        <p:txBody>
          <a:bodyPr wrap="square" rtlCol="0">
            <a:spAutoFit/>
          </a:bodyPr>
          <a:lstStyle/>
          <a:p>
            <a:pPr marL="285750" indent="-285750">
              <a:buFont typeface="Arial" panose="020B0604020202020204" pitchFamily="34" charset="0"/>
              <a:buChar char="•"/>
            </a:pPr>
            <a:r>
              <a:rPr lang="ru-RU" sz="1600" dirty="0"/>
              <a:t>Должен ли оператор проверять документы, входящие в состав аккредитационных данных участника?</a:t>
            </a:r>
          </a:p>
        </p:txBody>
      </p:sp>
      <p:sp>
        <p:nvSpPr>
          <p:cNvPr id="5" name="Прямоугольник 4"/>
          <p:cNvSpPr/>
          <p:nvPr/>
        </p:nvSpPr>
        <p:spPr>
          <a:xfrm>
            <a:off x="1532654" y="1675757"/>
            <a:ext cx="10116654" cy="3735977"/>
          </a:xfrm>
          <a:prstGeom prst="rect">
            <a:avLst/>
          </a:prstGeom>
          <a:solidFill>
            <a:srgbClr val="004065"/>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Судебная практика: Предметом закупки являлись строительные работы, Заказчиком установлены дополнительные требования согласно пункту 8 Приложения к ПП 2571. Участником через оператора ЭТП предоставлены копия муниципального контракта от 16.10.2017 № 92-2017/С); акты приемки выполненных работ по форме КС-2; разрешение на строительство от 24.12.2017; разрешение на ввод объекта в эксплуатацию от 31.08.2018. Однако после проверки сведений в ЕИС заказчиком выявлено, что они отличаются от предоставленных участником: согласно сведениям ЕИС договор заключен 16.10.2015, при этом срок исполнения прекращен 31.12.2016. Заказчик полагает, что данное несоответствие должен был выявить оператор ЭТП при аккредитации участника по </a:t>
            </a:r>
            <a:r>
              <a:rPr lang="ru-RU" sz="1600" dirty="0" err="1"/>
              <a:t>доп</a:t>
            </a:r>
            <a:r>
              <a:rPr lang="ru-RU" sz="1600" dirty="0"/>
              <a:t> требованиям.</a:t>
            </a:r>
          </a:p>
          <a:p>
            <a:pPr algn="ctr"/>
            <a:r>
              <a:rPr lang="ru-RU" sz="1600" dirty="0"/>
              <a:t>Суд с данной позицией не согласен: в соответствии с подпунктом «а» пункта 2 части 13 статьи 24.2 Закона о контрактной системе Оператор электронной площадки проверяет документы на соответствие Перечню, а не осуществляет оценку указанных документов на предмет соответствия участника закупки требованиям Постановления № 2571. </a:t>
            </a:r>
          </a:p>
          <a:p>
            <a:pPr algn="ctr"/>
            <a:endParaRPr lang="ru-RU" sz="1600" dirty="0"/>
          </a:p>
          <a:p>
            <a:pPr algn="ctr"/>
            <a:r>
              <a:rPr lang="ru-RU" sz="1600" dirty="0"/>
              <a:t>*См. Определение 9 ААС по делу А40-79987/22-93-592 от 21.11.2022 г.</a:t>
            </a:r>
          </a:p>
          <a:p>
            <a:pPr algn="ctr"/>
            <a:r>
              <a:rPr lang="ru-RU" sz="1600" dirty="0"/>
              <a:t>Постановление Арбитражный суд Московского округа по делу №40-128238/2022 от 23.03.2023 г.</a:t>
            </a:r>
          </a:p>
        </p:txBody>
      </p:sp>
      <p:sp>
        <p:nvSpPr>
          <p:cNvPr id="7" name="Скругленный прямоугольник 6"/>
          <p:cNvSpPr/>
          <p:nvPr/>
        </p:nvSpPr>
        <p:spPr>
          <a:xfrm>
            <a:off x="204598" y="2714331"/>
            <a:ext cx="1214900" cy="1140820"/>
          </a:xfrm>
          <a:prstGeom prst="roundRect">
            <a:avLst/>
          </a:prstGeom>
          <a:solidFill>
            <a:srgbClr val="D7E0E8"/>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Нет, не должен. </a:t>
            </a:r>
          </a:p>
        </p:txBody>
      </p:sp>
      <p:sp>
        <p:nvSpPr>
          <p:cNvPr id="9" name="Скругленный прямоугольник 8"/>
          <p:cNvSpPr/>
          <p:nvPr/>
        </p:nvSpPr>
        <p:spPr>
          <a:xfrm>
            <a:off x="204598" y="5717180"/>
            <a:ext cx="11444710" cy="927460"/>
          </a:xfrm>
          <a:prstGeom prst="roundRect">
            <a:avLst/>
          </a:prstGeom>
          <a:solidFill>
            <a:srgbClr val="009DDB"/>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Но! Оператор </a:t>
            </a:r>
            <a:r>
              <a:rPr lang="ru-RU" u="sng" dirty="0">
                <a:solidFill>
                  <a:schemeClr val="bg1"/>
                </a:solidFill>
              </a:rPr>
              <a:t>может</a:t>
            </a:r>
            <a:r>
              <a:rPr lang="ru-RU" dirty="0">
                <a:solidFill>
                  <a:schemeClr val="bg1"/>
                </a:solidFill>
              </a:rPr>
              <a:t> проверить документы и вернуть их. Такие действия могут быть признаны обоснованными (решения ФАС, много) или необоснованными (Решение Арбитражного суда г. Москвы от 17 мая 2023 г. по делу N А40-22240/23-2-125)</a:t>
            </a:r>
          </a:p>
        </p:txBody>
      </p:sp>
      <p:sp>
        <p:nvSpPr>
          <p:cNvPr id="11" name="TextBox 10"/>
          <p:cNvSpPr txBox="1"/>
          <p:nvPr/>
        </p:nvSpPr>
        <p:spPr>
          <a:xfrm>
            <a:off x="87086" y="216459"/>
            <a:ext cx="9387839" cy="584775"/>
          </a:xfrm>
          <a:prstGeom prst="rect">
            <a:avLst/>
          </a:prstGeom>
          <a:noFill/>
        </p:spPr>
        <p:txBody>
          <a:bodyPr wrap="square" rtlCol="0">
            <a:spAutoFit/>
          </a:bodyPr>
          <a:lstStyle/>
          <a:p>
            <a:r>
              <a:rPr lang="ru-RU" sz="3200" b="1" dirty="0"/>
              <a:t>Основные спорные вопросы по ПП 2571</a:t>
            </a:r>
          </a:p>
        </p:txBody>
      </p:sp>
      <p:pic>
        <p:nvPicPr>
          <p:cNvPr id="12" name="Рисунок 11">
            <a:extLst>
              <a:ext uri="{FF2B5EF4-FFF2-40B4-BE49-F238E27FC236}">
                <a16:creationId xmlns:a16="http://schemas.microsoft.com/office/drawing/2014/main" id="{5BCE3359-397A-4844-8D30-33EE4B305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2421" y="448232"/>
            <a:ext cx="1822136" cy="234325"/>
          </a:xfrm>
          <a:prstGeom prst="rect">
            <a:avLst/>
          </a:prstGeom>
        </p:spPr>
      </p:pic>
    </p:spTree>
    <p:extLst>
      <p:ext uri="{BB962C8B-B14F-4D97-AF65-F5344CB8AC3E}">
        <p14:creationId xmlns:p14="http://schemas.microsoft.com/office/powerpoint/2010/main" val="88113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70510"/>
            <a:ext cx="11608526" cy="584775"/>
          </a:xfrm>
          <a:prstGeom prst="rect">
            <a:avLst/>
          </a:prstGeom>
          <a:noFill/>
        </p:spPr>
        <p:txBody>
          <a:bodyPr wrap="square" rtlCol="0">
            <a:spAutoFit/>
          </a:bodyPr>
          <a:lstStyle/>
          <a:p>
            <a:pPr marL="285750" indent="-285750">
              <a:buFont typeface="Arial" panose="020B0604020202020204" pitchFamily="34" charset="0"/>
              <a:buChar char="•"/>
            </a:pPr>
            <a:r>
              <a:rPr lang="ru-RU" sz="1600" dirty="0"/>
              <a:t>Сколько исполненных контрактов/договоров должен направить оператор для целей подтверждения соответствия участника установленным дополнительным требованиям?</a:t>
            </a:r>
          </a:p>
        </p:txBody>
      </p:sp>
      <p:sp>
        <p:nvSpPr>
          <p:cNvPr id="5" name="Прямоугольник 4"/>
          <p:cNvSpPr/>
          <p:nvPr/>
        </p:nvSpPr>
        <p:spPr>
          <a:xfrm>
            <a:off x="1706880" y="1843238"/>
            <a:ext cx="7768045" cy="2764956"/>
          </a:xfrm>
          <a:prstGeom prst="rect">
            <a:avLst/>
          </a:prstGeom>
          <a:solidFill>
            <a:srgbClr val="009DDB"/>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Административная практика: ФАС отмечает, что в соответствии с нормами ПП 2571 документом, подтверждающим соответствие дополнительным требованиям, является один исполненный договор (контракт), и, следовательно, оператор должен направить только одну копию контракта/одну реестровую запись.</a:t>
            </a:r>
          </a:p>
          <a:p>
            <a:pPr algn="ctr"/>
            <a:endParaRPr lang="ru-RU" sz="1600" dirty="0"/>
          </a:p>
          <a:p>
            <a:pPr algn="ctr"/>
            <a:r>
              <a:rPr lang="ru-RU" sz="1600" dirty="0"/>
              <a:t>*См. Решение ФАС России по делу </a:t>
            </a:r>
            <a:r>
              <a:rPr lang="en-US" sz="1600" dirty="0"/>
              <a:t>N </a:t>
            </a:r>
            <a:r>
              <a:rPr lang="ru-RU" sz="1600" dirty="0"/>
              <a:t>П-366/22 от 28.09.2022 г. (внеплановая проверка в рамках закупки №0851200000622005225),  Решение ФАС России от 24.06.2022 г. по делу N П-218/22 (внеплановая проверка в рамках закупки №0851200000622003316), Решение ФАС России от 24.06.2022 г. по делу N П-217/22 (внеплановая проверка в рамках закупки №0851200000622003122)</a:t>
            </a:r>
          </a:p>
        </p:txBody>
      </p:sp>
      <p:sp>
        <p:nvSpPr>
          <p:cNvPr id="7" name="Скругленный прямоугольник 6"/>
          <p:cNvSpPr/>
          <p:nvPr/>
        </p:nvSpPr>
        <p:spPr>
          <a:xfrm>
            <a:off x="317469" y="4991209"/>
            <a:ext cx="10881754" cy="1636014"/>
          </a:xfrm>
          <a:prstGeom prst="roundRect">
            <a:avLst/>
          </a:prstGeom>
          <a:solidFill>
            <a:srgbClr val="D7E0E8"/>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Важно! В указанных случаях рассматривались не действия комиссии заказчика (она фактически вынуждена рассматривать все документы, направленные оператором), а действия именно оператора, который неправомерно аккредитовал участника. Так как к моменту принятия решений контракты были заключены, предписание ФАС выдавать не стал. </a:t>
            </a:r>
          </a:p>
        </p:txBody>
      </p:sp>
      <p:sp>
        <p:nvSpPr>
          <p:cNvPr id="9" name="TextBox 8"/>
          <p:cNvSpPr txBox="1"/>
          <p:nvPr/>
        </p:nvSpPr>
        <p:spPr>
          <a:xfrm>
            <a:off x="86732" y="216459"/>
            <a:ext cx="9388193" cy="584775"/>
          </a:xfrm>
          <a:prstGeom prst="rect">
            <a:avLst/>
          </a:prstGeom>
          <a:noFill/>
        </p:spPr>
        <p:txBody>
          <a:bodyPr wrap="square" rtlCol="0">
            <a:spAutoFit/>
          </a:bodyPr>
          <a:lstStyle/>
          <a:p>
            <a:r>
              <a:rPr lang="ru-RU" sz="3200" b="1" dirty="0"/>
              <a:t>Основные спорные вопросы по ПП 2571</a:t>
            </a:r>
          </a:p>
        </p:txBody>
      </p:sp>
      <p:pic>
        <p:nvPicPr>
          <p:cNvPr id="11" name="Рисунок 10">
            <a:extLst>
              <a:ext uri="{FF2B5EF4-FFF2-40B4-BE49-F238E27FC236}">
                <a16:creationId xmlns:a16="http://schemas.microsoft.com/office/drawing/2014/main" id="{5BCE3359-397A-4844-8D30-33EE4B305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2421" y="448232"/>
            <a:ext cx="1822136" cy="234325"/>
          </a:xfrm>
          <a:prstGeom prst="rect">
            <a:avLst/>
          </a:prstGeom>
        </p:spPr>
      </p:pic>
    </p:spTree>
    <p:extLst>
      <p:ext uri="{BB962C8B-B14F-4D97-AF65-F5344CB8AC3E}">
        <p14:creationId xmlns:p14="http://schemas.microsoft.com/office/powerpoint/2010/main" val="256725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6529" y="884901"/>
            <a:ext cx="10238260" cy="923330"/>
          </a:xfrm>
          <a:prstGeom prst="rect">
            <a:avLst/>
          </a:prstGeom>
          <a:noFill/>
        </p:spPr>
        <p:txBody>
          <a:bodyPr wrap="square" rtlCol="0">
            <a:spAutoFit/>
          </a:bodyPr>
          <a:lstStyle/>
          <a:p>
            <a:r>
              <a:rPr lang="ru-RU" dirty="0"/>
              <a:t>Должен ли участник предоставить все приложения к контракту и закрывающим документам, подтверждающим наличие опыта? </a:t>
            </a:r>
          </a:p>
          <a:p>
            <a:r>
              <a:rPr lang="ru-RU" dirty="0"/>
              <a:t>*Кроме проектной документации, являющейся приложением к договору и/или акту приемки</a:t>
            </a:r>
          </a:p>
        </p:txBody>
      </p:sp>
      <p:sp>
        <p:nvSpPr>
          <p:cNvPr id="3" name="Прямоугольник 2"/>
          <p:cNvSpPr/>
          <p:nvPr/>
        </p:nvSpPr>
        <p:spPr>
          <a:xfrm>
            <a:off x="1537252" y="2054843"/>
            <a:ext cx="10237305" cy="1548027"/>
          </a:xfrm>
          <a:prstGeom prst="rect">
            <a:avLst/>
          </a:prstGeom>
          <a:solidFill>
            <a:srgbClr val="009DDB"/>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Административная практика: Участник не предоставил приложения к контракту (Расчет цены, График выполнения работ и график оплаты), заявка была отклонена. Отклонение признали правомерным. Важно, что указанный контракт был размещен в ЕИС и также без указанных приложений</a:t>
            </a:r>
          </a:p>
          <a:p>
            <a:pPr algn="ctr"/>
            <a:r>
              <a:rPr lang="ru-RU" dirty="0"/>
              <a:t>*См. Решение Ставропольского УФАС по закупке 0121200004722000132 от 11.04.2022</a:t>
            </a:r>
          </a:p>
        </p:txBody>
      </p:sp>
      <p:sp>
        <p:nvSpPr>
          <p:cNvPr id="6" name="TextBox 5"/>
          <p:cNvSpPr txBox="1"/>
          <p:nvPr/>
        </p:nvSpPr>
        <p:spPr>
          <a:xfrm>
            <a:off x="316529" y="3718972"/>
            <a:ext cx="8435585" cy="3139321"/>
          </a:xfrm>
          <a:prstGeom prst="rect">
            <a:avLst/>
          </a:prstGeom>
          <a:noFill/>
        </p:spPr>
        <p:txBody>
          <a:bodyPr wrap="square" rtlCol="0">
            <a:spAutoFit/>
          </a:bodyPr>
          <a:lstStyle/>
          <a:p>
            <a:r>
              <a:rPr lang="ru-RU" dirty="0"/>
              <a:t>Открытый вопрос:</a:t>
            </a:r>
          </a:p>
          <a:p>
            <a:r>
              <a:rPr lang="ru-RU" dirty="0"/>
              <a:t>Согласно ПП 2571 требуются акты приемки объекта капитального строительства (N КС-11, N КС-14, акт приемки объекта капитального строительства по формам, предусмотренным СП) и разрешение на ввод объекта капитального строительства в эксплуатацию (Приказ Минстроя России от 19.02.2015 N 117/</a:t>
            </a:r>
            <a:r>
              <a:rPr lang="ru-RU" dirty="0" err="1"/>
              <a:t>пр</a:t>
            </a:r>
            <a:r>
              <a:rPr lang="ru-RU" dirty="0"/>
              <a:t>)</a:t>
            </a:r>
          </a:p>
          <a:p>
            <a:r>
              <a:rPr lang="ru-RU" dirty="0"/>
              <a:t>Приложением к разрешению является не проектная документация, а Технический план.</a:t>
            </a:r>
          </a:p>
          <a:p>
            <a:r>
              <a:rPr lang="ru-RU" dirty="0"/>
              <a:t>Вопрос: необходимо ли отказать в допуске, если технический план не предоставлен? Применимо ли Письмо ФАС России от 22.05.2020 N ИА/43260/20?</a:t>
            </a:r>
          </a:p>
        </p:txBody>
      </p:sp>
      <p:sp>
        <p:nvSpPr>
          <p:cNvPr id="4" name="Стрелка влево 3"/>
          <p:cNvSpPr/>
          <p:nvPr/>
        </p:nvSpPr>
        <p:spPr>
          <a:xfrm>
            <a:off x="8377645" y="3849482"/>
            <a:ext cx="3614058" cy="2630068"/>
          </a:xfrm>
          <a:prstGeom prst="leftArrow">
            <a:avLst/>
          </a:prstGeom>
          <a:solidFill>
            <a:srgbClr val="004065"/>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Техплан не нужен</a:t>
            </a:r>
          </a:p>
          <a:p>
            <a:pPr algn="ctr"/>
            <a:r>
              <a:rPr lang="ru-RU" sz="1400" dirty="0"/>
              <a:t>Решение АС Саха-Якутия (дело А58-2635/2022 от 05.08.2022), АС Восточно-Сибирского округа (дело №А58-2635/2022 от 13.12.2022)</a:t>
            </a:r>
          </a:p>
        </p:txBody>
      </p:sp>
      <p:sp>
        <p:nvSpPr>
          <p:cNvPr id="9" name="TextBox 8"/>
          <p:cNvSpPr txBox="1"/>
          <p:nvPr/>
        </p:nvSpPr>
        <p:spPr>
          <a:xfrm>
            <a:off x="86732" y="216459"/>
            <a:ext cx="9388193" cy="584775"/>
          </a:xfrm>
          <a:prstGeom prst="rect">
            <a:avLst/>
          </a:prstGeom>
          <a:noFill/>
        </p:spPr>
        <p:txBody>
          <a:bodyPr wrap="square" rtlCol="0">
            <a:spAutoFit/>
          </a:bodyPr>
          <a:lstStyle/>
          <a:p>
            <a:r>
              <a:rPr lang="ru-RU" sz="3200" b="1" dirty="0"/>
              <a:t>Основные спорные вопросы по ПП 2571</a:t>
            </a:r>
          </a:p>
        </p:txBody>
      </p:sp>
      <p:pic>
        <p:nvPicPr>
          <p:cNvPr id="11" name="Рисунок 10">
            <a:extLst>
              <a:ext uri="{FF2B5EF4-FFF2-40B4-BE49-F238E27FC236}">
                <a16:creationId xmlns:a16="http://schemas.microsoft.com/office/drawing/2014/main" id="{5BCE3359-397A-4844-8D30-33EE4B305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2421" y="448232"/>
            <a:ext cx="1822136" cy="234325"/>
          </a:xfrm>
          <a:prstGeom prst="rect">
            <a:avLst/>
          </a:prstGeom>
        </p:spPr>
      </p:pic>
    </p:spTree>
    <p:extLst>
      <p:ext uri="{BB962C8B-B14F-4D97-AF65-F5344CB8AC3E}">
        <p14:creationId xmlns:p14="http://schemas.microsoft.com/office/powerpoint/2010/main" val="15219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Грань">
  <a:themeElements>
    <a:clrScheme name="Другая 13">
      <a:dk1>
        <a:sysClr val="windowText" lastClr="000000"/>
      </a:dk1>
      <a:lt1>
        <a:sysClr val="window" lastClr="FFFFFF"/>
      </a:lt1>
      <a:dk2>
        <a:srgbClr val="1F497D"/>
      </a:dk2>
      <a:lt2>
        <a:srgbClr val="FFFFFF"/>
      </a:lt2>
      <a:accent1>
        <a:srgbClr val="0070C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43130</TotalTime>
  <Words>19962</Words>
  <Application>Microsoft Office PowerPoint</Application>
  <PresentationFormat>Широкоэкранный</PresentationFormat>
  <Paragraphs>1229</Paragraphs>
  <Slides>118</Slides>
  <Notes>29</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118</vt:i4>
      </vt:variant>
    </vt:vector>
  </HeadingPairs>
  <TitlesOfParts>
    <vt:vector size="129" baseType="lpstr">
      <vt:lpstr>Arial</vt:lpstr>
      <vt:lpstr>Calibri</vt:lpstr>
      <vt:lpstr>Calibri (Основной текст)</vt:lpstr>
      <vt:lpstr>Panton</vt:lpstr>
      <vt:lpstr>Segoe UI</vt:lpstr>
      <vt:lpstr>Symbol</vt:lpstr>
      <vt:lpstr>Times New Roman</vt:lpstr>
      <vt:lpstr>Trebuchet MS</vt:lpstr>
      <vt:lpstr>Wingdings</vt:lpstr>
      <vt:lpstr>Wingdings 3</vt:lpstr>
      <vt:lpstr>Грань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Единые требования</vt:lpstr>
      <vt:lpstr>Единые требования</vt:lpstr>
      <vt:lpstr>Изменения с 01.09.2022</vt:lpstr>
      <vt:lpstr>Изменения с 01.09.2022</vt:lpstr>
      <vt:lpstr>Размеры взносов – различные подходы в судебной практике</vt:lpstr>
      <vt:lpstr>Позиция ФАС России</vt:lpstr>
      <vt:lpstr>Каким образом устанавливать требования по членству в СРО по закупкам строительного контроля? Надо исходить из НМЦ самого строительства объекта или НМЦК строительного контроля? </vt:lpstr>
      <vt:lpstr>Единые требования</vt:lpstr>
      <vt:lpstr>Единые требования – спорный вопрос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Электронные процедуры по 223-ФЗ</dc:title>
  <dc:creator>Плотникова Ольга</dc:creator>
  <cp:lastModifiedBy>Кибирева Евгения Сергеевна</cp:lastModifiedBy>
  <cp:revision>1327</cp:revision>
  <dcterms:created xsi:type="dcterms:W3CDTF">2017-12-15T07:32:58Z</dcterms:created>
  <dcterms:modified xsi:type="dcterms:W3CDTF">2023-06-21T01:16:32Z</dcterms:modified>
</cp:coreProperties>
</file>