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95" r:id="rId3"/>
    <p:sldId id="297" r:id="rId4"/>
    <p:sldId id="294" r:id="rId5"/>
    <p:sldId id="298" r:id="rId6"/>
    <p:sldId id="299" r:id="rId7"/>
    <p:sldId id="296" r:id="rId8"/>
    <p:sldId id="293" r:id="rId9"/>
    <p:sldId id="290" r:id="rId10"/>
    <p:sldId id="291" r:id="rId11"/>
    <p:sldId id="292" r:id="rId12"/>
    <p:sldId id="258" r:id="rId13"/>
    <p:sldId id="259" r:id="rId14"/>
    <p:sldId id="260" r:id="rId15"/>
    <p:sldId id="261" r:id="rId16"/>
    <p:sldId id="300" r:id="rId17"/>
    <p:sldId id="301" r:id="rId18"/>
    <p:sldId id="302" r:id="rId19"/>
    <p:sldId id="303" r:id="rId20"/>
    <p:sldId id="304" r:id="rId21"/>
    <p:sldId id="276" r:id="rId22"/>
    <p:sldId id="275" r:id="rId23"/>
    <p:sldId id="277" r:id="rId24"/>
    <p:sldId id="285" r:id="rId25"/>
    <p:sldId id="286" r:id="rId26"/>
    <p:sldId id="287" r:id="rId27"/>
    <p:sldId id="288" r:id="rId28"/>
    <p:sldId id="28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>
      <p:cViewPr varScale="1">
        <p:scale>
          <a:sx n="114" d="100"/>
          <a:sy n="114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dirty="0"/>
              <a:t>Опубликованных Извещений за 9 месяцев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Опубликованных Извищений за 9 месяцев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hade val="25000"/>
                      <a:satMod val="250000"/>
                    </a:schemeClr>
                  </a:gs>
                  <a:gs pos="68000">
                    <a:schemeClr val="accent1">
                      <a:tint val="86000"/>
                      <a:satMod val="115000"/>
                    </a:schemeClr>
                  </a:gs>
                  <a:gs pos="100000">
                    <a:schemeClr val="accent1">
                      <a:tint val="50000"/>
                      <a:satMod val="15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>
                <a:outerShdw blurRad="57150" dist="38100" dir="5400000" algn="ctr" rotWithShape="0">
                  <a:scrgbClr r="0" g="0" b="0">
                    <a:shade val="9000"/>
                    <a:alpha val="48000"/>
                    <a:satMod val="105000"/>
                  </a:scrgbClr>
                </a:outerShdw>
              </a:effectLst>
              <a:scene3d>
                <a:camera prst="orthographicFront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  <c:extLst>
              <c:ext xmlns:c16="http://schemas.microsoft.com/office/drawing/2014/chart" uri="{C3380CC4-5D6E-409C-BE32-E72D297353CC}">
                <c16:uniqueId val="{00000001-4FDA-4830-A808-50612C15F03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shade val="25000"/>
                      <a:satMod val="250000"/>
                    </a:schemeClr>
                  </a:gs>
                  <a:gs pos="68000">
                    <a:schemeClr val="accent2">
                      <a:tint val="86000"/>
                      <a:satMod val="115000"/>
                    </a:schemeClr>
                  </a:gs>
                  <a:gs pos="100000">
                    <a:schemeClr val="accent2">
                      <a:tint val="50000"/>
                      <a:satMod val="15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>
                <a:outerShdw blurRad="57150" dist="38100" dir="5400000" algn="ctr" rotWithShape="0">
                  <a:scrgbClr r="0" g="0" b="0">
                    <a:shade val="9000"/>
                    <a:alpha val="48000"/>
                    <a:satMod val="105000"/>
                  </a:scrgbClr>
                </a:outerShdw>
              </a:effectLst>
              <a:scene3d>
                <a:camera prst="orthographicFront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  <c:extLst>
              <c:ext xmlns:c16="http://schemas.microsoft.com/office/drawing/2014/chart" uri="{C3380CC4-5D6E-409C-BE32-E72D297353CC}">
                <c16:uniqueId val="{00000002-4FDA-4830-A808-50612C15F03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9D47105-CCAD-4CD9-8C3D-6E43B4783CB9}" type="VALUE">
                      <a:rPr lang="en-US" sz="140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pPr/>
                      <a:t>[ЗНАЧЕНИЕ]</a:t>
                    </a:fld>
                    <a:r>
                      <a:rPr lang="en-US" sz="1400" baseline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t>; </a:t>
                    </a:r>
                    <a:fld id="{23749F8C-49F1-48B8-8B10-010D79C1FF6F}" type="PERCENTAGE">
                      <a:rPr lang="en-US" sz="1400" baseline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pPr/>
                      <a:t>[ПРОЦЕНТ]</a:t>
                    </a:fld>
                    <a:endParaRPr lang="en-US" sz="1400" baseline="0" dirty="0">
                      <a:solidFill>
                        <a:schemeClr val="bg1">
                          <a:lumMod val="85000"/>
                          <a:lumOff val="1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FDA-4830-A808-50612C15F03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6EBD85E-4986-4185-9E7D-F91670BFCC5E}" type="VALUE">
                      <a:rPr lang="en-US" sz="140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pPr/>
                      <a:t>[ЗНАЧЕНИЕ]</a:t>
                    </a:fld>
                    <a:r>
                      <a:rPr lang="en-US" sz="1400" baseline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t>; </a:t>
                    </a:r>
                    <a:fld id="{541AA36A-F263-4360-AD56-DBBA29E612BA}" type="PERCENTAGE">
                      <a:rPr lang="en-US" sz="1400" baseline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pPr/>
                      <a:t>[ПРОЦЕНТ]</a:t>
                    </a:fld>
                    <a:endParaRPr lang="en-US" sz="1400" baseline="0" dirty="0">
                      <a:solidFill>
                        <a:schemeClr val="bg1">
                          <a:lumMod val="85000"/>
                          <a:lumOff val="1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FDA-4830-A808-50612C15F0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Централизованная закупка</c:v>
                </c:pt>
                <c:pt idx="1">
                  <c:v>Самостоятельное размещение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9123</c:v>
                </c:pt>
                <c:pt idx="1">
                  <c:v>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DA-4830-A808-50612C15F0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Контракты по конкурентным способам за 9 месяцев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hade val="25000"/>
                      <a:satMod val="250000"/>
                    </a:schemeClr>
                  </a:gs>
                  <a:gs pos="68000">
                    <a:schemeClr val="accent1">
                      <a:tint val="86000"/>
                      <a:satMod val="115000"/>
                    </a:schemeClr>
                  </a:gs>
                  <a:gs pos="100000">
                    <a:schemeClr val="accent1">
                      <a:tint val="50000"/>
                      <a:satMod val="15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>
                <a:outerShdw blurRad="57150" dist="38100" dir="5400000" algn="ctr" rotWithShape="0">
                  <a:scrgbClr r="0" g="0" b="0">
                    <a:shade val="9000"/>
                    <a:alpha val="48000"/>
                    <a:satMod val="105000"/>
                  </a:scrgbClr>
                </a:outerShdw>
              </a:effectLst>
              <a:scene3d>
                <a:camera prst="orthographicFront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  <c:extLst>
              <c:ext xmlns:c16="http://schemas.microsoft.com/office/drawing/2014/chart" uri="{C3380CC4-5D6E-409C-BE32-E72D297353CC}">
                <c16:uniqueId val="{00000001-4FDA-4830-A808-50612C15F03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shade val="25000"/>
                      <a:satMod val="250000"/>
                    </a:schemeClr>
                  </a:gs>
                  <a:gs pos="68000">
                    <a:schemeClr val="accent2">
                      <a:tint val="86000"/>
                      <a:satMod val="115000"/>
                    </a:schemeClr>
                  </a:gs>
                  <a:gs pos="100000">
                    <a:schemeClr val="accent2">
                      <a:tint val="50000"/>
                      <a:satMod val="15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>
                <a:outerShdw blurRad="57150" dist="38100" dir="5400000" algn="ctr" rotWithShape="0">
                  <a:scrgbClr r="0" g="0" b="0">
                    <a:shade val="9000"/>
                    <a:alpha val="48000"/>
                    <a:satMod val="105000"/>
                  </a:scrgbClr>
                </a:outerShdw>
              </a:effectLst>
              <a:scene3d>
                <a:camera prst="orthographicFront">
                  <a:rot lat="0" lon="0" rev="0"/>
                </a:camera>
                <a:lightRig rig="glow" dir="tl">
                  <a:rot lat="0" lon="0" rev="900000"/>
                </a:lightRig>
              </a:scene3d>
              <a:sp3d prstMaterial="powder">
                <a:bevelT w="25400" h="38100"/>
              </a:sp3d>
            </c:spPr>
            <c:extLst>
              <c:ext xmlns:c16="http://schemas.microsoft.com/office/drawing/2014/chart" uri="{C3380CC4-5D6E-409C-BE32-E72D297353CC}">
                <c16:uniqueId val="{00000002-4FDA-4830-A808-50612C15F03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9D47105-CCAD-4CD9-8C3D-6E43B4783CB9}" type="VALUE">
                      <a:rPr lang="en-US" sz="140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pPr/>
                      <a:t>[ЗНАЧЕНИЕ]</a:t>
                    </a:fld>
                    <a:r>
                      <a:rPr lang="en-US" sz="1400" baseline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t>; </a:t>
                    </a:r>
                    <a:fld id="{23749F8C-49F1-48B8-8B10-010D79C1FF6F}" type="PERCENTAGE">
                      <a:rPr lang="en-US" sz="1400" baseline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pPr/>
                      <a:t>[ПРОЦЕНТ]</a:t>
                    </a:fld>
                    <a:endParaRPr lang="en-US" sz="1400" baseline="0" dirty="0">
                      <a:solidFill>
                        <a:schemeClr val="bg1">
                          <a:lumMod val="85000"/>
                          <a:lumOff val="1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FDA-4830-A808-50612C15F03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6EBD85E-4986-4185-9E7D-F91670BFCC5E}" type="VALUE">
                      <a:rPr lang="en-US" sz="140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pPr/>
                      <a:t>[ЗНАЧЕНИЕ]</a:t>
                    </a:fld>
                    <a:r>
                      <a:rPr lang="en-US" sz="1400" baseline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t>; </a:t>
                    </a:r>
                    <a:fld id="{541AA36A-F263-4360-AD56-DBBA29E612BA}" type="PERCENTAGE">
                      <a:rPr lang="en-US" sz="1400" baseline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rPr>
                      <a:pPr/>
                      <a:t>[ПРОЦЕНТ]</a:t>
                    </a:fld>
                    <a:endParaRPr lang="en-US" sz="1400" baseline="0" dirty="0">
                      <a:solidFill>
                        <a:schemeClr val="bg1">
                          <a:lumMod val="85000"/>
                          <a:lumOff val="1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FDA-4830-A808-50612C15F0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Зарегистрировано через Систему</c:v>
                </c:pt>
                <c:pt idx="1">
                  <c:v>Загружено с ЕИС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10029</c:v>
                </c:pt>
                <c:pt idx="1">
                  <c:v>1676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DA-4830-A808-50612C15F0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E73801-E03A-470D-948A-2F0D9F28E14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49A7EC-7900-4A5B-85A5-6E0EF01DBB71}">
      <dgm:prSet phldrT="[Текст]" custT="1"/>
      <dgm:spPr/>
      <dgm:t>
        <a:bodyPr/>
        <a:lstStyle/>
        <a:p>
          <a:r>
            <a:rPr lang="ru-RU" sz="3600" dirty="0"/>
            <a:t>Наиболее распространенные ошибки при отправке планов-графиков в ЕИС</a:t>
          </a:r>
        </a:p>
      </dgm:t>
    </dgm:pt>
    <dgm:pt modelId="{BE42E072-93A6-4CDA-BD91-EF15326244DF}" type="parTrans" cxnId="{FC03E534-CD2D-43EE-A343-093B86BB19C0}">
      <dgm:prSet/>
      <dgm:spPr/>
      <dgm:t>
        <a:bodyPr/>
        <a:lstStyle/>
        <a:p>
          <a:endParaRPr lang="ru-RU"/>
        </a:p>
      </dgm:t>
    </dgm:pt>
    <dgm:pt modelId="{A0141D1D-14BE-4D67-9D20-9A79428727EF}" type="sibTrans" cxnId="{FC03E534-CD2D-43EE-A343-093B86BB19C0}">
      <dgm:prSet/>
      <dgm:spPr/>
      <dgm:t>
        <a:bodyPr/>
        <a:lstStyle/>
        <a:p>
          <a:endParaRPr lang="ru-RU"/>
        </a:p>
      </dgm:t>
    </dgm:pt>
    <dgm:pt modelId="{1F887625-B470-4A7D-B1F0-5BEC20AE7E32}">
      <dgm:prSet phldrT="[Текст]"/>
      <dgm:spPr/>
      <dgm:t>
        <a:bodyPr/>
        <a:lstStyle/>
        <a:p>
          <a:r>
            <a:rPr lang="ru-RU" dirty="0"/>
            <a:t>Ошибка интеграции</a:t>
          </a:r>
        </a:p>
      </dgm:t>
    </dgm:pt>
    <dgm:pt modelId="{F1428C0F-732D-485D-A6D2-8D90B631539E}" type="parTrans" cxnId="{82A60D59-6740-4C02-B825-F67F0266487C}">
      <dgm:prSet/>
      <dgm:spPr/>
      <dgm:t>
        <a:bodyPr/>
        <a:lstStyle/>
        <a:p>
          <a:endParaRPr lang="ru-RU"/>
        </a:p>
      </dgm:t>
    </dgm:pt>
    <dgm:pt modelId="{53DB56F1-D8F3-4D8B-B11C-24E4FFA32AEE}" type="sibTrans" cxnId="{82A60D59-6740-4C02-B825-F67F0266487C}">
      <dgm:prSet/>
      <dgm:spPr/>
      <dgm:t>
        <a:bodyPr/>
        <a:lstStyle/>
        <a:p>
          <a:endParaRPr lang="ru-RU"/>
        </a:p>
      </dgm:t>
    </dgm:pt>
    <dgm:pt modelId="{B68B49FC-ADF8-4041-9701-7674A1E92AC4}">
      <dgm:prSet phldrT="[Текст]"/>
      <dgm:spPr/>
      <dgm:t>
        <a:bodyPr/>
        <a:lstStyle/>
        <a:p>
          <a:r>
            <a:rPr lang="ru-RU" dirty="0"/>
            <a:t>Несоответствие номера версии</a:t>
          </a:r>
        </a:p>
      </dgm:t>
    </dgm:pt>
    <dgm:pt modelId="{1CEBCD0A-2879-4DF9-9E96-F3362403FEFE}" type="parTrans" cxnId="{9DE409AE-AAF1-48D3-A286-4557055B8E7C}">
      <dgm:prSet/>
      <dgm:spPr/>
      <dgm:t>
        <a:bodyPr/>
        <a:lstStyle/>
        <a:p>
          <a:endParaRPr lang="ru-RU"/>
        </a:p>
      </dgm:t>
    </dgm:pt>
    <dgm:pt modelId="{09554EFC-4D0B-4FFB-81E9-BCE912839E03}" type="sibTrans" cxnId="{9DE409AE-AAF1-48D3-A286-4557055B8E7C}">
      <dgm:prSet/>
      <dgm:spPr/>
      <dgm:t>
        <a:bodyPr/>
        <a:lstStyle/>
        <a:p>
          <a:endParaRPr lang="ru-RU"/>
        </a:p>
      </dgm:t>
    </dgm:pt>
    <dgm:pt modelId="{D0A06505-1847-41C6-B81B-3F8FD6EFB5BE}">
      <dgm:prSet phldrT="[Текст]"/>
      <dgm:spPr/>
      <dgm:t>
        <a:bodyPr/>
        <a:lstStyle/>
        <a:p>
          <a:r>
            <a:rPr lang="ru-RU" dirty="0"/>
            <a:t>ПГ существует в ЕИС</a:t>
          </a:r>
        </a:p>
      </dgm:t>
    </dgm:pt>
    <dgm:pt modelId="{42C1341E-76C6-4D11-BEFB-634024D88A33}" type="parTrans" cxnId="{80D4430B-E174-4C48-A270-2DCD4960669A}">
      <dgm:prSet/>
      <dgm:spPr/>
      <dgm:t>
        <a:bodyPr/>
        <a:lstStyle/>
        <a:p>
          <a:endParaRPr lang="ru-RU"/>
        </a:p>
      </dgm:t>
    </dgm:pt>
    <dgm:pt modelId="{048B2877-CA26-4F65-B7B7-B8918F2C8625}" type="sibTrans" cxnId="{80D4430B-E174-4C48-A270-2DCD4960669A}">
      <dgm:prSet/>
      <dgm:spPr/>
      <dgm:t>
        <a:bodyPr/>
        <a:lstStyle/>
        <a:p>
          <a:endParaRPr lang="ru-RU"/>
        </a:p>
      </dgm:t>
    </dgm:pt>
    <dgm:pt modelId="{9239535F-8A82-42A6-ABC4-AAD094BE4DAB}" type="pres">
      <dgm:prSet presAssocID="{03E73801-E03A-470D-948A-2F0D9F28E14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5089EB2-9CAB-4EB7-B0FA-FEA48C089C85}" type="pres">
      <dgm:prSet presAssocID="{9E49A7EC-7900-4A5B-85A5-6E0EF01DBB71}" presName="hierRoot1" presStyleCnt="0"/>
      <dgm:spPr/>
    </dgm:pt>
    <dgm:pt modelId="{B95EFDC2-7A24-462E-90EB-053497EB90B3}" type="pres">
      <dgm:prSet presAssocID="{9E49A7EC-7900-4A5B-85A5-6E0EF01DBB71}" presName="composite" presStyleCnt="0"/>
      <dgm:spPr/>
    </dgm:pt>
    <dgm:pt modelId="{BC9DD871-862F-4D3D-AD98-E246C270EBD4}" type="pres">
      <dgm:prSet presAssocID="{9E49A7EC-7900-4A5B-85A5-6E0EF01DBB71}" presName="background" presStyleLbl="node0" presStyleIdx="0" presStyleCnt="1"/>
      <dgm:spPr/>
    </dgm:pt>
    <dgm:pt modelId="{F256AC0D-935E-470E-9932-232F164E5A0C}" type="pres">
      <dgm:prSet presAssocID="{9E49A7EC-7900-4A5B-85A5-6E0EF01DBB71}" presName="text" presStyleLbl="fgAcc0" presStyleIdx="0" presStyleCnt="1" custScaleX="232605" custScaleY="146198" custLinFactNeighborX="-741" custLinFactNeighborY="-28393">
        <dgm:presLayoutVars>
          <dgm:chPref val="3"/>
        </dgm:presLayoutVars>
      </dgm:prSet>
      <dgm:spPr/>
    </dgm:pt>
    <dgm:pt modelId="{27A637D6-F15A-48FC-BD80-0B0E55210629}" type="pres">
      <dgm:prSet presAssocID="{9E49A7EC-7900-4A5B-85A5-6E0EF01DBB71}" presName="hierChild2" presStyleCnt="0"/>
      <dgm:spPr/>
    </dgm:pt>
    <dgm:pt modelId="{90D293A3-DC50-439B-B97D-97130991522C}" type="pres">
      <dgm:prSet presAssocID="{F1428C0F-732D-485D-A6D2-8D90B631539E}" presName="Name10" presStyleLbl="parChTrans1D2" presStyleIdx="0" presStyleCnt="3"/>
      <dgm:spPr/>
    </dgm:pt>
    <dgm:pt modelId="{D3311917-E25E-461F-AC64-02E08929C298}" type="pres">
      <dgm:prSet presAssocID="{1F887625-B470-4A7D-B1F0-5BEC20AE7E32}" presName="hierRoot2" presStyleCnt="0"/>
      <dgm:spPr/>
    </dgm:pt>
    <dgm:pt modelId="{DD336AAD-8416-4B47-A066-9B2234918680}" type="pres">
      <dgm:prSet presAssocID="{1F887625-B470-4A7D-B1F0-5BEC20AE7E32}" presName="composite2" presStyleCnt="0"/>
      <dgm:spPr/>
    </dgm:pt>
    <dgm:pt modelId="{3E266333-5F54-47C8-9186-C67A5A48B4F1}" type="pres">
      <dgm:prSet presAssocID="{1F887625-B470-4A7D-B1F0-5BEC20AE7E32}" presName="background2" presStyleLbl="node2" presStyleIdx="0" presStyleCnt="3"/>
      <dgm:spPr/>
    </dgm:pt>
    <dgm:pt modelId="{B70EA74E-80EB-4924-BC5F-4B6BE61D844D}" type="pres">
      <dgm:prSet presAssocID="{1F887625-B470-4A7D-B1F0-5BEC20AE7E32}" presName="text2" presStyleLbl="fgAcc2" presStyleIdx="0" presStyleCnt="3" custLinFactNeighborX="-64452" custLinFactNeighborY="-4693">
        <dgm:presLayoutVars>
          <dgm:chPref val="3"/>
        </dgm:presLayoutVars>
      </dgm:prSet>
      <dgm:spPr/>
    </dgm:pt>
    <dgm:pt modelId="{F74438B1-74CF-415B-A24F-B768E80C728B}" type="pres">
      <dgm:prSet presAssocID="{1F887625-B470-4A7D-B1F0-5BEC20AE7E32}" presName="hierChild3" presStyleCnt="0"/>
      <dgm:spPr/>
    </dgm:pt>
    <dgm:pt modelId="{9CE7DED9-4A79-4202-B4A4-85E324B0BA61}" type="pres">
      <dgm:prSet presAssocID="{1CEBCD0A-2879-4DF9-9E96-F3362403FEFE}" presName="Name10" presStyleLbl="parChTrans1D2" presStyleIdx="1" presStyleCnt="3"/>
      <dgm:spPr/>
    </dgm:pt>
    <dgm:pt modelId="{D2B3208F-A127-4E02-8518-EC9E4837F183}" type="pres">
      <dgm:prSet presAssocID="{B68B49FC-ADF8-4041-9701-7674A1E92AC4}" presName="hierRoot2" presStyleCnt="0"/>
      <dgm:spPr/>
    </dgm:pt>
    <dgm:pt modelId="{47446D79-7F9F-4E9A-A1DF-0AD26053CFE2}" type="pres">
      <dgm:prSet presAssocID="{B68B49FC-ADF8-4041-9701-7674A1E92AC4}" presName="composite2" presStyleCnt="0"/>
      <dgm:spPr/>
    </dgm:pt>
    <dgm:pt modelId="{B14C40FB-50D4-438C-89A4-4831B534927E}" type="pres">
      <dgm:prSet presAssocID="{B68B49FC-ADF8-4041-9701-7674A1E92AC4}" presName="background2" presStyleLbl="node2" presStyleIdx="1" presStyleCnt="3"/>
      <dgm:spPr/>
    </dgm:pt>
    <dgm:pt modelId="{9160D1AB-D9E5-4633-9378-4B4A30788015}" type="pres">
      <dgm:prSet presAssocID="{B68B49FC-ADF8-4041-9701-7674A1E92AC4}" presName="text2" presStyleLbl="fgAcc2" presStyleIdx="1" presStyleCnt="3">
        <dgm:presLayoutVars>
          <dgm:chPref val="3"/>
        </dgm:presLayoutVars>
      </dgm:prSet>
      <dgm:spPr/>
    </dgm:pt>
    <dgm:pt modelId="{2F32601F-05B6-4CB0-9E48-A4DDEF57C158}" type="pres">
      <dgm:prSet presAssocID="{B68B49FC-ADF8-4041-9701-7674A1E92AC4}" presName="hierChild3" presStyleCnt="0"/>
      <dgm:spPr/>
    </dgm:pt>
    <dgm:pt modelId="{339DBDB2-E7FD-448C-83D8-B277344D31C7}" type="pres">
      <dgm:prSet presAssocID="{42C1341E-76C6-4D11-BEFB-634024D88A33}" presName="Name10" presStyleLbl="parChTrans1D2" presStyleIdx="2" presStyleCnt="3"/>
      <dgm:spPr/>
    </dgm:pt>
    <dgm:pt modelId="{94CE04D1-1A67-4011-9107-91D70A9B7D63}" type="pres">
      <dgm:prSet presAssocID="{D0A06505-1847-41C6-B81B-3F8FD6EFB5BE}" presName="hierRoot2" presStyleCnt="0"/>
      <dgm:spPr/>
    </dgm:pt>
    <dgm:pt modelId="{2C5C4DAA-4BE5-4818-ADC8-0CA11771E3B8}" type="pres">
      <dgm:prSet presAssocID="{D0A06505-1847-41C6-B81B-3F8FD6EFB5BE}" presName="composite2" presStyleCnt="0"/>
      <dgm:spPr/>
    </dgm:pt>
    <dgm:pt modelId="{6B4364DA-E283-46C2-BCD0-BF2D69C37506}" type="pres">
      <dgm:prSet presAssocID="{D0A06505-1847-41C6-B81B-3F8FD6EFB5BE}" presName="background2" presStyleLbl="node2" presStyleIdx="2" presStyleCnt="3"/>
      <dgm:spPr/>
    </dgm:pt>
    <dgm:pt modelId="{4DF3A544-43B1-4B80-B297-04D226E7E36A}" type="pres">
      <dgm:prSet presAssocID="{D0A06505-1847-41C6-B81B-3F8FD6EFB5BE}" presName="text2" presStyleLbl="fgAcc2" presStyleIdx="2" presStyleCnt="3">
        <dgm:presLayoutVars>
          <dgm:chPref val="3"/>
        </dgm:presLayoutVars>
      </dgm:prSet>
      <dgm:spPr/>
    </dgm:pt>
    <dgm:pt modelId="{69B3AEC4-BFE3-44EA-B096-AF388F3F6515}" type="pres">
      <dgm:prSet presAssocID="{D0A06505-1847-41C6-B81B-3F8FD6EFB5BE}" presName="hierChild3" presStyleCnt="0"/>
      <dgm:spPr/>
    </dgm:pt>
  </dgm:ptLst>
  <dgm:cxnLst>
    <dgm:cxn modelId="{80D4430B-E174-4C48-A270-2DCD4960669A}" srcId="{9E49A7EC-7900-4A5B-85A5-6E0EF01DBB71}" destId="{D0A06505-1847-41C6-B81B-3F8FD6EFB5BE}" srcOrd="2" destOrd="0" parTransId="{42C1341E-76C6-4D11-BEFB-634024D88A33}" sibTransId="{048B2877-CA26-4F65-B7B7-B8918F2C8625}"/>
    <dgm:cxn modelId="{D7DF8E0B-0C1A-4D15-9228-2DCD7AD7CC28}" type="presOf" srcId="{F1428C0F-732D-485D-A6D2-8D90B631539E}" destId="{90D293A3-DC50-439B-B97D-97130991522C}" srcOrd="0" destOrd="0" presId="urn:microsoft.com/office/officeart/2005/8/layout/hierarchy1"/>
    <dgm:cxn modelId="{83010025-C46F-490D-ADB8-B354DE753390}" type="presOf" srcId="{9E49A7EC-7900-4A5B-85A5-6E0EF01DBB71}" destId="{F256AC0D-935E-470E-9932-232F164E5A0C}" srcOrd="0" destOrd="0" presId="urn:microsoft.com/office/officeart/2005/8/layout/hierarchy1"/>
    <dgm:cxn modelId="{FC03E534-CD2D-43EE-A343-093B86BB19C0}" srcId="{03E73801-E03A-470D-948A-2F0D9F28E14F}" destId="{9E49A7EC-7900-4A5B-85A5-6E0EF01DBB71}" srcOrd="0" destOrd="0" parTransId="{BE42E072-93A6-4CDA-BD91-EF15326244DF}" sibTransId="{A0141D1D-14BE-4D67-9D20-9A79428727EF}"/>
    <dgm:cxn modelId="{8F338648-84AE-462A-8874-44B84B0FC3F6}" type="presOf" srcId="{D0A06505-1847-41C6-B81B-3F8FD6EFB5BE}" destId="{4DF3A544-43B1-4B80-B297-04D226E7E36A}" srcOrd="0" destOrd="0" presId="urn:microsoft.com/office/officeart/2005/8/layout/hierarchy1"/>
    <dgm:cxn modelId="{09BD8C6B-EE85-4AD7-BD90-9C5EE9EE1047}" type="presOf" srcId="{B68B49FC-ADF8-4041-9701-7674A1E92AC4}" destId="{9160D1AB-D9E5-4633-9378-4B4A30788015}" srcOrd="0" destOrd="0" presId="urn:microsoft.com/office/officeart/2005/8/layout/hierarchy1"/>
    <dgm:cxn modelId="{82A60D59-6740-4C02-B825-F67F0266487C}" srcId="{9E49A7EC-7900-4A5B-85A5-6E0EF01DBB71}" destId="{1F887625-B470-4A7D-B1F0-5BEC20AE7E32}" srcOrd="0" destOrd="0" parTransId="{F1428C0F-732D-485D-A6D2-8D90B631539E}" sibTransId="{53DB56F1-D8F3-4D8B-B11C-24E4FFA32AEE}"/>
    <dgm:cxn modelId="{9DE409AE-AAF1-48D3-A286-4557055B8E7C}" srcId="{9E49A7EC-7900-4A5B-85A5-6E0EF01DBB71}" destId="{B68B49FC-ADF8-4041-9701-7674A1E92AC4}" srcOrd="1" destOrd="0" parTransId="{1CEBCD0A-2879-4DF9-9E96-F3362403FEFE}" sibTransId="{09554EFC-4D0B-4FFB-81E9-BCE912839E03}"/>
    <dgm:cxn modelId="{BD4098BA-DB94-41CC-8063-EA3215861649}" type="presOf" srcId="{42C1341E-76C6-4D11-BEFB-634024D88A33}" destId="{339DBDB2-E7FD-448C-83D8-B277344D31C7}" srcOrd="0" destOrd="0" presId="urn:microsoft.com/office/officeart/2005/8/layout/hierarchy1"/>
    <dgm:cxn modelId="{926153D9-E5BA-411C-884C-1E794A23A631}" type="presOf" srcId="{1CEBCD0A-2879-4DF9-9E96-F3362403FEFE}" destId="{9CE7DED9-4A79-4202-B4A4-85E324B0BA61}" srcOrd="0" destOrd="0" presId="urn:microsoft.com/office/officeart/2005/8/layout/hierarchy1"/>
    <dgm:cxn modelId="{3BD19DEC-B70F-407E-A994-6F0AAC725585}" type="presOf" srcId="{03E73801-E03A-470D-948A-2F0D9F28E14F}" destId="{9239535F-8A82-42A6-ABC4-AAD094BE4DAB}" srcOrd="0" destOrd="0" presId="urn:microsoft.com/office/officeart/2005/8/layout/hierarchy1"/>
    <dgm:cxn modelId="{5DFB1FF8-E3E2-4726-9FC8-0AC29222F29D}" type="presOf" srcId="{1F887625-B470-4A7D-B1F0-5BEC20AE7E32}" destId="{B70EA74E-80EB-4924-BC5F-4B6BE61D844D}" srcOrd="0" destOrd="0" presId="urn:microsoft.com/office/officeart/2005/8/layout/hierarchy1"/>
    <dgm:cxn modelId="{873CB625-2BAB-49D3-95BD-F0F2199364AA}" type="presParOf" srcId="{9239535F-8A82-42A6-ABC4-AAD094BE4DAB}" destId="{15089EB2-9CAB-4EB7-B0FA-FEA48C089C85}" srcOrd="0" destOrd="0" presId="urn:microsoft.com/office/officeart/2005/8/layout/hierarchy1"/>
    <dgm:cxn modelId="{BCBDB5CF-C473-4E86-8FAF-50D2C803DE02}" type="presParOf" srcId="{15089EB2-9CAB-4EB7-B0FA-FEA48C089C85}" destId="{B95EFDC2-7A24-462E-90EB-053497EB90B3}" srcOrd="0" destOrd="0" presId="urn:microsoft.com/office/officeart/2005/8/layout/hierarchy1"/>
    <dgm:cxn modelId="{DC4B0570-055F-4D43-902E-DB73167FA57B}" type="presParOf" srcId="{B95EFDC2-7A24-462E-90EB-053497EB90B3}" destId="{BC9DD871-862F-4D3D-AD98-E246C270EBD4}" srcOrd="0" destOrd="0" presId="urn:microsoft.com/office/officeart/2005/8/layout/hierarchy1"/>
    <dgm:cxn modelId="{B1F92CFC-3E11-4A74-A384-4535A42F70B6}" type="presParOf" srcId="{B95EFDC2-7A24-462E-90EB-053497EB90B3}" destId="{F256AC0D-935E-470E-9932-232F164E5A0C}" srcOrd="1" destOrd="0" presId="urn:microsoft.com/office/officeart/2005/8/layout/hierarchy1"/>
    <dgm:cxn modelId="{3F723FDC-3CCE-4A84-95CB-165828E5ED30}" type="presParOf" srcId="{15089EB2-9CAB-4EB7-B0FA-FEA48C089C85}" destId="{27A637D6-F15A-48FC-BD80-0B0E55210629}" srcOrd="1" destOrd="0" presId="urn:microsoft.com/office/officeart/2005/8/layout/hierarchy1"/>
    <dgm:cxn modelId="{F64EE5C7-A8C9-4A8B-8FD5-D336FFAFC4D2}" type="presParOf" srcId="{27A637D6-F15A-48FC-BD80-0B0E55210629}" destId="{90D293A3-DC50-439B-B97D-97130991522C}" srcOrd="0" destOrd="0" presId="urn:microsoft.com/office/officeart/2005/8/layout/hierarchy1"/>
    <dgm:cxn modelId="{76BC98FE-0714-43B5-B171-248D9541BD56}" type="presParOf" srcId="{27A637D6-F15A-48FC-BD80-0B0E55210629}" destId="{D3311917-E25E-461F-AC64-02E08929C298}" srcOrd="1" destOrd="0" presId="urn:microsoft.com/office/officeart/2005/8/layout/hierarchy1"/>
    <dgm:cxn modelId="{A09B0441-DCFF-48C0-B2B8-7EB0E8DAE374}" type="presParOf" srcId="{D3311917-E25E-461F-AC64-02E08929C298}" destId="{DD336AAD-8416-4B47-A066-9B2234918680}" srcOrd="0" destOrd="0" presId="urn:microsoft.com/office/officeart/2005/8/layout/hierarchy1"/>
    <dgm:cxn modelId="{70A5C07F-72DB-4BE6-84C6-DD1BF097159F}" type="presParOf" srcId="{DD336AAD-8416-4B47-A066-9B2234918680}" destId="{3E266333-5F54-47C8-9186-C67A5A48B4F1}" srcOrd="0" destOrd="0" presId="urn:microsoft.com/office/officeart/2005/8/layout/hierarchy1"/>
    <dgm:cxn modelId="{2049085E-732E-4DE6-AE5B-43165F9733A6}" type="presParOf" srcId="{DD336AAD-8416-4B47-A066-9B2234918680}" destId="{B70EA74E-80EB-4924-BC5F-4B6BE61D844D}" srcOrd="1" destOrd="0" presId="urn:microsoft.com/office/officeart/2005/8/layout/hierarchy1"/>
    <dgm:cxn modelId="{0C31662A-67E8-4F01-A1B1-C5D56FF3B864}" type="presParOf" srcId="{D3311917-E25E-461F-AC64-02E08929C298}" destId="{F74438B1-74CF-415B-A24F-B768E80C728B}" srcOrd="1" destOrd="0" presId="urn:microsoft.com/office/officeart/2005/8/layout/hierarchy1"/>
    <dgm:cxn modelId="{926642AB-2762-4171-8006-E22D75228546}" type="presParOf" srcId="{27A637D6-F15A-48FC-BD80-0B0E55210629}" destId="{9CE7DED9-4A79-4202-B4A4-85E324B0BA61}" srcOrd="2" destOrd="0" presId="urn:microsoft.com/office/officeart/2005/8/layout/hierarchy1"/>
    <dgm:cxn modelId="{DF4BFCEA-1D7D-4BE5-A7F9-4D495036DEDE}" type="presParOf" srcId="{27A637D6-F15A-48FC-BD80-0B0E55210629}" destId="{D2B3208F-A127-4E02-8518-EC9E4837F183}" srcOrd="3" destOrd="0" presId="urn:microsoft.com/office/officeart/2005/8/layout/hierarchy1"/>
    <dgm:cxn modelId="{C6D0500C-E00C-4944-BDAC-D7DC8EC91DE3}" type="presParOf" srcId="{D2B3208F-A127-4E02-8518-EC9E4837F183}" destId="{47446D79-7F9F-4E9A-A1DF-0AD26053CFE2}" srcOrd="0" destOrd="0" presId="urn:microsoft.com/office/officeart/2005/8/layout/hierarchy1"/>
    <dgm:cxn modelId="{106367A4-C176-41D2-B410-5BB805E14812}" type="presParOf" srcId="{47446D79-7F9F-4E9A-A1DF-0AD26053CFE2}" destId="{B14C40FB-50D4-438C-89A4-4831B534927E}" srcOrd="0" destOrd="0" presId="urn:microsoft.com/office/officeart/2005/8/layout/hierarchy1"/>
    <dgm:cxn modelId="{F575E3F2-308D-481F-B304-0ED40E8CF327}" type="presParOf" srcId="{47446D79-7F9F-4E9A-A1DF-0AD26053CFE2}" destId="{9160D1AB-D9E5-4633-9378-4B4A30788015}" srcOrd="1" destOrd="0" presId="urn:microsoft.com/office/officeart/2005/8/layout/hierarchy1"/>
    <dgm:cxn modelId="{987B0BB2-2A7C-4E75-A2F4-C896547C7B0F}" type="presParOf" srcId="{D2B3208F-A127-4E02-8518-EC9E4837F183}" destId="{2F32601F-05B6-4CB0-9E48-A4DDEF57C158}" srcOrd="1" destOrd="0" presId="urn:microsoft.com/office/officeart/2005/8/layout/hierarchy1"/>
    <dgm:cxn modelId="{6535E1BB-8C7F-4883-9791-5A2E2890776C}" type="presParOf" srcId="{27A637D6-F15A-48FC-BD80-0B0E55210629}" destId="{339DBDB2-E7FD-448C-83D8-B277344D31C7}" srcOrd="4" destOrd="0" presId="urn:microsoft.com/office/officeart/2005/8/layout/hierarchy1"/>
    <dgm:cxn modelId="{F7703439-B91C-4DBF-B30F-7991530B9163}" type="presParOf" srcId="{27A637D6-F15A-48FC-BD80-0B0E55210629}" destId="{94CE04D1-1A67-4011-9107-91D70A9B7D63}" srcOrd="5" destOrd="0" presId="urn:microsoft.com/office/officeart/2005/8/layout/hierarchy1"/>
    <dgm:cxn modelId="{47A6CA1F-D88D-46E6-830D-776DD68121B8}" type="presParOf" srcId="{94CE04D1-1A67-4011-9107-91D70A9B7D63}" destId="{2C5C4DAA-4BE5-4818-ADC8-0CA11771E3B8}" srcOrd="0" destOrd="0" presId="urn:microsoft.com/office/officeart/2005/8/layout/hierarchy1"/>
    <dgm:cxn modelId="{A22A8134-5FA9-4006-AE5D-118365AD7415}" type="presParOf" srcId="{2C5C4DAA-4BE5-4818-ADC8-0CA11771E3B8}" destId="{6B4364DA-E283-46C2-BCD0-BF2D69C37506}" srcOrd="0" destOrd="0" presId="urn:microsoft.com/office/officeart/2005/8/layout/hierarchy1"/>
    <dgm:cxn modelId="{08011E89-3179-417E-B37A-8B7AF1DF0A54}" type="presParOf" srcId="{2C5C4DAA-4BE5-4818-ADC8-0CA11771E3B8}" destId="{4DF3A544-43B1-4B80-B297-04D226E7E36A}" srcOrd="1" destOrd="0" presId="urn:microsoft.com/office/officeart/2005/8/layout/hierarchy1"/>
    <dgm:cxn modelId="{76C4F95C-EE2D-44A6-9EDF-866675E65B60}" type="presParOf" srcId="{94CE04D1-1A67-4011-9107-91D70A9B7D63}" destId="{69B3AEC4-BFE3-44EA-B096-AF388F3F651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F50706-85A1-477B-9177-8F0E876547F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250EDD-EED7-4865-9A85-21EEE1156F51}">
      <dgm:prSet phldrT="[Текст]"/>
      <dgm:spPr/>
      <dgm:t>
        <a:bodyPr/>
        <a:lstStyle/>
        <a:p>
          <a:r>
            <a:rPr lang="ru-RU" dirty="0"/>
            <a:t>КБК</a:t>
          </a:r>
        </a:p>
      </dgm:t>
    </dgm:pt>
    <dgm:pt modelId="{B582BCD7-781E-410B-94F6-FA27E5A63C86}" type="parTrans" cxnId="{EC341490-5EC4-4730-907F-59364A5145F9}">
      <dgm:prSet/>
      <dgm:spPr/>
      <dgm:t>
        <a:bodyPr/>
        <a:lstStyle/>
        <a:p>
          <a:endParaRPr lang="ru-RU"/>
        </a:p>
      </dgm:t>
    </dgm:pt>
    <dgm:pt modelId="{60BE5797-5E5F-4CD6-A6D8-DB71DFC8B54F}" type="sibTrans" cxnId="{EC341490-5EC4-4730-907F-59364A5145F9}">
      <dgm:prSet/>
      <dgm:spPr/>
      <dgm:t>
        <a:bodyPr/>
        <a:lstStyle/>
        <a:p>
          <a:endParaRPr lang="ru-RU"/>
        </a:p>
      </dgm:t>
    </dgm:pt>
    <dgm:pt modelId="{A7BB0B91-5609-427D-9C9A-4FA21902B4C0}">
      <dgm:prSet phldrT="[Текст]"/>
      <dgm:spPr/>
      <dgm:t>
        <a:bodyPr/>
        <a:lstStyle/>
        <a:p>
          <a:r>
            <a:rPr lang="ru-RU" dirty="0"/>
            <a:t>Заявки на закупку</a:t>
          </a:r>
        </a:p>
      </dgm:t>
    </dgm:pt>
    <dgm:pt modelId="{28498CD0-3ECE-4FC2-B222-AABE49EB4D95}" type="parTrans" cxnId="{577760A5-32B4-4E11-B94B-2F4C56C5188C}">
      <dgm:prSet/>
      <dgm:spPr/>
      <dgm:t>
        <a:bodyPr/>
        <a:lstStyle/>
        <a:p>
          <a:endParaRPr lang="ru-RU"/>
        </a:p>
      </dgm:t>
    </dgm:pt>
    <dgm:pt modelId="{CB6882EE-A8E9-47DC-944A-81C923237D02}" type="sibTrans" cxnId="{577760A5-32B4-4E11-B94B-2F4C56C5188C}">
      <dgm:prSet/>
      <dgm:spPr/>
      <dgm:t>
        <a:bodyPr/>
        <a:lstStyle/>
        <a:p>
          <a:endParaRPr lang="ru-RU"/>
        </a:p>
      </dgm:t>
    </dgm:pt>
    <dgm:pt modelId="{96E774F9-6BCB-4C48-8527-E38ED5D9917F}">
      <dgm:prSet phldrT="[Текст]"/>
      <dgm:spPr/>
      <dgm:t>
        <a:bodyPr/>
        <a:lstStyle/>
        <a:p>
          <a:r>
            <a:rPr lang="ru-RU" dirty="0"/>
            <a:t>План-график</a:t>
          </a:r>
        </a:p>
      </dgm:t>
    </dgm:pt>
    <dgm:pt modelId="{BC276042-ED1F-43D6-9B42-6F730496360A}" type="parTrans" cxnId="{766D384D-ABF0-4B51-8049-B0F9D3F5031D}">
      <dgm:prSet/>
      <dgm:spPr/>
      <dgm:t>
        <a:bodyPr/>
        <a:lstStyle/>
        <a:p>
          <a:endParaRPr lang="ru-RU"/>
        </a:p>
      </dgm:t>
    </dgm:pt>
    <dgm:pt modelId="{832A69C7-1C7C-4A82-B74C-DDA15408BC72}" type="sibTrans" cxnId="{766D384D-ABF0-4B51-8049-B0F9D3F5031D}">
      <dgm:prSet/>
      <dgm:spPr/>
      <dgm:t>
        <a:bodyPr/>
        <a:lstStyle/>
        <a:p>
          <a:endParaRPr lang="ru-RU"/>
        </a:p>
      </dgm:t>
    </dgm:pt>
    <dgm:pt modelId="{3332A791-2982-45C5-AE6D-542FAB3D08A2}">
      <dgm:prSet phldrT="[Текст]"/>
      <dgm:spPr/>
      <dgm:t>
        <a:bodyPr/>
        <a:lstStyle/>
        <a:p>
          <a:r>
            <a:rPr lang="ru-RU" dirty="0"/>
            <a:t>Контракты</a:t>
          </a:r>
        </a:p>
      </dgm:t>
    </dgm:pt>
    <dgm:pt modelId="{BB5C42CF-B299-4CD0-B2A2-DDC0AA8B9675}" type="parTrans" cxnId="{E9DCDF62-49D3-406F-A853-A0799EC092C7}">
      <dgm:prSet/>
      <dgm:spPr/>
      <dgm:t>
        <a:bodyPr/>
        <a:lstStyle/>
        <a:p>
          <a:endParaRPr lang="ru-RU"/>
        </a:p>
      </dgm:t>
    </dgm:pt>
    <dgm:pt modelId="{1A3E2D36-1608-4F37-B41C-7F80FC0581EA}" type="sibTrans" cxnId="{E9DCDF62-49D3-406F-A853-A0799EC092C7}">
      <dgm:prSet/>
      <dgm:spPr/>
      <dgm:t>
        <a:bodyPr/>
        <a:lstStyle/>
        <a:p>
          <a:endParaRPr lang="ru-RU"/>
        </a:p>
      </dgm:t>
    </dgm:pt>
    <dgm:pt modelId="{09EA160C-A0EE-4BCC-A4FE-F624A2352815}" type="pres">
      <dgm:prSet presAssocID="{51F50706-85A1-477B-9177-8F0E876547F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F71D6FE-8EF4-47CD-A771-5D14BC4218C3}" type="pres">
      <dgm:prSet presAssocID="{3E250EDD-EED7-4865-9A85-21EEE1156F51}" presName="centerShape" presStyleLbl="node0" presStyleIdx="0" presStyleCnt="1"/>
      <dgm:spPr/>
    </dgm:pt>
    <dgm:pt modelId="{7926BADC-E597-471B-940D-F25C7C4E897C}" type="pres">
      <dgm:prSet presAssocID="{28498CD0-3ECE-4FC2-B222-AABE49EB4D95}" presName="parTrans" presStyleLbl="bgSibTrans2D1" presStyleIdx="0" presStyleCnt="3"/>
      <dgm:spPr/>
    </dgm:pt>
    <dgm:pt modelId="{93A9C1F1-DDD9-4CF4-8F9B-E488C90CD43D}" type="pres">
      <dgm:prSet presAssocID="{A7BB0B91-5609-427D-9C9A-4FA21902B4C0}" presName="node" presStyleLbl="node1" presStyleIdx="0" presStyleCnt="3">
        <dgm:presLayoutVars>
          <dgm:bulletEnabled val="1"/>
        </dgm:presLayoutVars>
      </dgm:prSet>
      <dgm:spPr/>
    </dgm:pt>
    <dgm:pt modelId="{02DD3275-1DCC-4FBF-A6C2-9E400243D7EA}" type="pres">
      <dgm:prSet presAssocID="{BC276042-ED1F-43D6-9B42-6F730496360A}" presName="parTrans" presStyleLbl="bgSibTrans2D1" presStyleIdx="1" presStyleCnt="3"/>
      <dgm:spPr/>
    </dgm:pt>
    <dgm:pt modelId="{4E3DE5DB-E249-407E-9457-22A2DE3728B8}" type="pres">
      <dgm:prSet presAssocID="{96E774F9-6BCB-4C48-8527-E38ED5D9917F}" presName="node" presStyleLbl="node1" presStyleIdx="1" presStyleCnt="3">
        <dgm:presLayoutVars>
          <dgm:bulletEnabled val="1"/>
        </dgm:presLayoutVars>
      </dgm:prSet>
      <dgm:spPr/>
    </dgm:pt>
    <dgm:pt modelId="{BA7F0C72-805E-4FFF-A840-6F66FA9A8CA2}" type="pres">
      <dgm:prSet presAssocID="{BB5C42CF-B299-4CD0-B2A2-DDC0AA8B9675}" presName="parTrans" presStyleLbl="bgSibTrans2D1" presStyleIdx="2" presStyleCnt="3"/>
      <dgm:spPr/>
    </dgm:pt>
    <dgm:pt modelId="{A68C8ABE-E6ED-41EE-97D7-0674809B8B2E}" type="pres">
      <dgm:prSet presAssocID="{3332A791-2982-45C5-AE6D-542FAB3D08A2}" presName="node" presStyleLbl="node1" presStyleIdx="2" presStyleCnt="3">
        <dgm:presLayoutVars>
          <dgm:bulletEnabled val="1"/>
        </dgm:presLayoutVars>
      </dgm:prSet>
      <dgm:spPr/>
    </dgm:pt>
  </dgm:ptLst>
  <dgm:cxnLst>
    <dgm:cxn modelId="{08866241-CE4D-4FF8-9ED7-79BD7737EE19}" type="presOf" srcId="{BC276042-ED1F-43D6-9B42-6F730496360A}" destId="{02DD3275-1DCC-4FBF-A6C2-9E400243D7EA}" srcOrd="0" destOrd="0" presId="urn:microsoft.com/office/officeart/2005/8/layout/radial4"/>
    <dgm:cxn modelId="{E9DCDF62-49D3-406F-A853-A0799EC092C7}" srcId="{3E250EDD-EED7-4865-9A85-21EEE1156F51}" destId="{3332A791-2982-45C5-AE6D-542FAB3D08A2}" srcOrd="2" destOrd="0" parTransId="{BB5C42CF-B299-4CD0-B2A2-DDC0AA8B9675}" sibTransId="{1A3E2D36-1608-4F37-B41C-7F80FC0581EA}"/>
    <dgm:cxn modelId="{766D384D-ABF0-4B51-8049-B0F9D3F5031D}" srcId="{3E250EDD-EED7-4865-9A85-21EEE1156F51}" destId="{96E774F9-6BCB-4C48-8527-E38ED5D9917F}" srcOrd="1" destOrd="0" parTransId="{BC276042-ED1F-43D6-9B42-6F730496360A}" sibTransId="{832A69C7-1C7C-4A82-B74C-DDA15408BC72}"/>
    <dgm:cxn modelId="{E7AFF177-9F6C-4982-802D-834FC968332A}" type="presOf" srcId="{3332A791-2982-45C5-AE6D-542FAB3D08A2}" destId="{A68C8ABE-E6ED-41EE-97D7-0674809B8B2E}" srcOrd="0" destOrd="0" presId="urn:microsoft.com/office/officeart/2005/8/layout/radial4"/>
    <dgm:cxn modelId="{9860F880-A8D0-451B-9AEB-E9AB082AFF3A}" type="presOf" srcId="{51F50706-85A1-477B-9177-8F0E876547F1}" destId="{09EA160C-A0EE-4BCC-A4FE-F624A2352815}" srcOrd="0" destOrd="0" presId="urn:microsoft.com/office/officeart/2005/8/layout/radial4"/>
    <dgm:cxn modelId="{EC341490-5EC4-4730-907F-59364A5145F9}" srcId="{51F50706-85A1-477B-9177-8F0E876547F1}" destId="{3E250EDD-EED7-4865-9A85-21EEE1156F51}" srcOrd="0" destOrd="0" parTransId="{B582BCD7-781E-410B-94F6-FA27E5A63C86}" sibTransId="{60BE5797-5E5F-4CD6-A6D8-DB71DFC8B54F}"/>
    <dgm:cxn modelId="{577760A5-32B4-4E11-B94B-2F4C56C5188C}" srcId="{3E250EDD-EED7-4865-9A85-21EEE1156F51}" destId="{A7BB0B91-5609-427D-9C9A-4FA21902B4C0}" srcOrd="0" destOrd="0" parTransId="{28498CD0-3ECE-4FC2-B222-AABE49EB4D95}" sibTransId="{CB6882EE-A8E9-47DC-944A-81C923237D02}"/>
    <dgm:cxn modelId="{85D9DFB9-4CB4-47D6-B332-4A2CA63ED9A3}" type="presOf" srcId="{A7BB0B91-5609-427D-9C9A-4FA21902B4C0}" destId="{93A9C1F1-DDD9-4CF4-8F9B-E488C90CD43D}" srcOrd="0" destOrd="0" presId="urn:microsoft.com/office/officeart/2005/8/layout/radial4"/>
    <dgm:cxn modelId="{43468AC7-5D42-490B-96EC-02B2C816E32E}" type="presOf" srcId="{96E774F9-6BCB-4C48-8527-E38ED5D9917F}" destId="{4E3DE5DB-E249-407E-9457-22A2DE3728B8}" srcOrd="0" destOrd="0" presId="urn:microsoft.com/office/officeart/2005/8/layout/radial4"/>
    <dgm:cxn modelId="{FADF6DE4-13CD-4BD5-80E5-CC6885CFEF3D}" type="presOf" srcId="{3E250EDD-EED7-4865-9A85-21EEE1156F51}" destId="{5F71D6FE-8EF4-47CD-A771-5D14BC4218C3}" srcOrd="0" destOrd="0" presId="urn:microsoft.com/office/officeart/2005/8/layout/radial4"/>
    <dgm:cxn modelId="{5819C0F2-1A74-429E-927C-7D6E05DF8012}" type="presOf" srcId="{28498CD0-3ECE-4FC2-B222-AABE49EB4D95}" destId="{7926BADC-E597-471B-940D-F25C7C4E897C}" srcOrd="0" destOrd="0" presId="urn:microsoft.com/office/officeart/2005/8/layout/radial4"/>
    <dgm:cxn modelId="{74C3D9FB-0A1B-479A-82C8-1E57C6DA59BB}" type="presOf" srcId="{BB5C42CF-B299-4CD0-B2A2-DDC0AA8B9675}" destId="{BA7F0C72-805E-4FFF-A840-6F66FA9A8CA2}" srcOrd="0" destOrd="0" presId="urn:microsoft.com/office/officeart/2005/8/layout/radial4"/>
    <dgm:cxn modelId="{2FE166B2-7552-41A7-BC72-FACB8448DD08}" type="presParOf" srcId="{09EA160C-A0EE-4BCC-A4FE-F624A2352815}" destId="{5F71D6FE-8EF4-47CD-A771-5D14BC4218C3}" srcOrd="0" destOrd="0" presId="urn:microsoft.com/office/officeart/2005/8/layout/radial4"/>
    <dgm:cxn modelId="{07E5F4AB-435C-474A-BB96-2979865634F6}" type="presParOf" srcId="{09EA160C-A0EE-4BCC-A4FE-F624A2352815}" destId="{7926BADC-E597-471B-940D-F25C7C4E897C}" srcOrd="1" destOrd="0" presId="urn:microsoft.com/office/officeart/2005/8/layout/radial4"/>
    <dgm:cxn modelId="{5CD1E50D-15E6-4471-A21A-F56FBD804F56}" type="presParOf" srcId="{09EA160C-A0EE-4BCC-A4FE-F624A2352815}" destId="{93A9C1F1-DDD9-4CF4-8F9B-E488C90CD43D}" srcOrd="2" destOrd="0" presId="urn:microsoft.com/office/officeart/2005/8/layout/radial4"/>
    <dgm:cxn modelId="{C37A1805-51EE-44F2-80F7-55F1A45053A2}" type="presParOf" srcId="{09EA160C-A0EE-4BCC-A4FE-F624A2352815}" destId="{02DD3275-1DCC-4FBF-A6C2-9E400243D7EA}" srcOrd="3" destOrd="0" presId="urn:microsoft.com/office/officeart/2005/8/layout/radial4"/>
    <dgm:cxn modelId="{96BCA5A5-DB7B-4711-AEC9-010B7A065609}" type="presParOf" srcId="{09EA160C-A0EE-4BCC-A4FE-F624A2352815}" destId="{4E3DE5DB-E249-407E-9457-22A2DE3728B8}" srcOrd="4" destOrd="0" presId="urn:microsoft.com/office/officeart/2005/8/layout/radial4"/>
    <dgm:cxn modelId="{BEF9866C-1879-4405-AB9F-C3D5E0232862}" type="presParOf" srcId="{09EA160C-A0EE-4BCC-A4FE-F624A2352815}" destId="{BA7F0C72-805E-4FFF-A840-6F66FA9A8CA2}" srcOrd="5" destOrd="0" presId="urn:microsoft.com/office/officeart/2005/8/layout/radial4"/>
    <dgm:cxn modelId="{5BAC0FB1-A0D4-483D-9D70-BF4C9444AF03}" type="presParOf" srcId="{09EA160C-A0EE-4BCC-A4FE-F624A2352815}" destId="{A68C8ABE-E6ED-41EE-97D7-0674809B8B2E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9DBDB2-E7FD-448C-83D8-B277344D31C7}">
      <dsp:nvSpPr>
        <dsp:cNvPr id="0" name=""/>
        <dsp:cNvSpPr/>
      </dsp:nvSpPr>
      <dsp:spPr>
        <a:xfrm>
          <a:off x="4097999" y="2686385"/>
          <a:ext cx="2938532" cy="112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4502"/>
              </a:lnTo>
              <a:lnTo>
                <a:pt x="2938532" y="904502"/>
              </a:lnTo>
              <a:lnTo>
                <a:pt x="2938532" y="11258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7DED9-4A79-4202-B4A4-85E324B0BA61}">
      <dsp:nvSpPr>
        <dsp:cNvPr id="0" name=""/>
        <dsp:cNvSpPr/>
      </dsp:nvSpPr>
      <dsp:spPr>
        <a:xfrm>
          <a:off x="4052279" y="2686385"/>
          <a:ext cx="91440" cy="11258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04502"/>
              </a:lnTo>
              <a:lnTo>
                <a:pt x="63428" y="904502"/>
              </a:lnTo>
              <a:lnTo>
                <a:pt x="63428" y="11258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D293A3-DC50-439B-B97D-97130991522C}">
      <dsp:nvSpPr>
        <dsp:cNvPr id="0" name=""/>
        <dsp:cNvSpPr/>
      </dsp:nvSpPr>
      <dsp:spPr>
        <a:xfrm>
          <a:off x="929353" y="2686385"/>
          <a:ext cx="3168645" cy="1054671"/>
        </a:xfrm>
        <a:custGeom>
          <a:avLst/>
          <a:gdLst/>
          <a:ahLst/>
          <a:cxnLst/>
          <a:rect l="0" t="0" r="0" b="0"/>
          <a:pathLst>
            <a:path>
              <a:moveTo>
                <a:pt x="3168645" y="0"/>
              </a:moveTo>
              <a:lnTo>
                <a:pt x="3168645" y="833286"/>
              </a:lnTo>
              <a:lnTo>
                <a:pt x="0" y="833286"/>
              </a:lnTo>
              <a:lnTo>
                <a:pt x="0" y="10546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DD871-862F-4D3D-AD98-E246C270EBD4}">
      <dsp:nvSpPr>
        <dsp:cNvPr id="0" name=""/>
        <dsp:cNvSpPr/>
      </dsp:nvSpPr>
      <dsp:spPr>
        <a:xfrm>
          <a:off x="1318642" y="467828"/>
          <a:ext cx="5558714" cy="22185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6AC0D-935E-470E-9932-232F164E5A0C}">
      <dsp:nvSpPr>
        <dsp:cNvPr id="0" name=""/>
        <dsp:cNvSpPr/>
      </dsp:nvSpPr>
      <dsp:spPr>
        <a:xfrm>
          <a:off x="1584171" y="720082"/>
          <a:ext cx="5558714" cy="22185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Наиболее распространенные ошибки при отправке планов-графиков в ЕИС</a:t>
          </a:r>
        </a:p>
      </dsp:txBody>
      <dsp:txXfrm>
        <a:off x="1649150" y="785061"/>
        <a:ext cx="5428756" cy="2088598"/>
      </dsp:txXfrm>
    </dsp:sp>
    <dsp:sp modelId="{3E266333-5F54-47C8-9186-C67A5A48B4F1}">
      <dsp:nvSpPr>
        <dsp:cNvPr id="0" name=""/>
        <dsp:cNvSpPr/>
      </dsp:nvSpPr>
      <dsp:spPr>
        <a:xfrm>
          <a:off x="-265529" y="3741056"/>
          <a:ext cx="2389765" cy="1517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0EA74E-80EB-4924-BC5F-4B6BE61D844D}">
      <dsp:nvSpPr>
        <dsp:cNvPr id="0" name=""/>
        <dsp:cNvSpPr/>
      </dsp:nvSpPr>
      <dsp:spPr>
        <a:xfrm>
          <a:off x="0" y="3993309"/>
          <a:ext cx="2389765" cy="1517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Ошибка интеграции</a:t>
          </a:r>
        </a:p>
      </dsp:txBody>
      <dsp:txXfrm>
        <a:off x="44446" y="4037755"/>
        <a:ext cx="2300873" cy="1428609"/>
      </dsp:txXfrm>
    </dsp:sp>
    <dsp:sp modelId="{B14C40FB-50D4-438C-89A4-4831B534927E}">
      <dsp:nvSpPr>
        <dsp:cNvPr id="0" name=""/>
        <dsp:cNvSpPr/>
      </dsp:nvSpPr>
      <dsp:spPr>
        <a:xfrm>
          <a:off x="2920824" y="3812272"/>
          <a:ext cx="2389765" cy="1517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0D1AB-D9E5-4633-9378-4B4A30788015}">
      <dsp:nvSpPr>
        <dsp:cNvPr id="0" name=""/>
        <dsp:cNvSpPr/>
      </dsp:nvSpPr>
      <dsp:spPr>
        <a:xfrm>
          <a:off x="3186354" y="4064525"/>
          <a:ext cx="2389765" cy="1517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Несоответствие номера версии</a:t>
          </a:r>
        </a:p>
      </dsp:txBody>
      <dsp:txXfrm>
        <a:off x="3230800" y="4108971"/>
        <a:ext cx="2300873" cy="1428609"/>
      </dsp:txXfrm>
    </dsp:sp>
    <dsp:sp modelId="{6B4364DA-E283-46C2-BCD0-BF2D69C37506}">
      <dsp:nvSpPr>
        <dsp:cNvPr id="0" name=""/>
        <dsp:cNvSpPr/>
      </dsp:nvSpPr>
      <dsp:spPr>
        <a:xfrm>
          <a:off x="5841649" y="3812272"/>
          <a:ext cx="2389765" cy="1517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F3A544-43B1-4B80-B297-04D226E7E36A}">
      <dsp:nvSpPr>
        <dsp:cNvPr id="0" name=""/>
        <dsp:cNvSpPr/>
      </dsp:nvSpPr>
      <dsp:spPr>
        <a:xfrm>
          <a:off x="6107178" y="4064525"/>
          <a:ext cx="2389765" cy="1517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ПГ существует в ЕИС</a:t>
          </a:r>
        </a:p>
      </dsp:txBody>
      <dsp:txXfrm>
        <a:off x="6151624" y="4108971"/>
        <a:ext cx="2300873" cy="14286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1D6FE-8EF4-47CD-A771-5D14BC4218C3}">
      <dsp:nvSpPr>
        <dsp:cNvPr id="0" name=""/>
        <dsp:cNvSpPr/>
      </dsp:nvSpPr>
      <dsp:spPr>
        <a:xfrm>
          <a:off x="2571619" y="2693482"/>
          <a:ext cx="2129569" cy="21295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800" kern="1200" dirty="0"/>
            <a:t>КБК</a:t>
          </a:r>
        </a:p>
      </dsp:txBody>
      <dsp:txXfrm>
        <a:off x="2883487" y="3005350"/>
        <a:ext cx="1505833" cy="1505833"/>
      </dsp:txXfrm>
    </dsp:sp>
    <dsp:sp modelId="{7926BADC-E597-471B-940D-F25C7C4E897C}">
      <dsp:nvSpPr>
        <dsp:cNvPr id="0" name=""/>
        <dsp:cNvSpPr/>
      </dsp:nvSpPr>
      <dsp:spPr>
        <a:xfrm rot="12900000">
          <a:off x="1061032" y="2274416"/>
          <a:ext cx="1779209" cy="60692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A9C1F1-DDD9-4CF4-8F9B-E488C90CD43D}">
      <dsp:nvSpPr>
        <dsp:cNvPr id="0" name=""/>
        <dsp:cNvSpPr/>
      </dsp:nvSpPr>
      <dsp:spPr>
        <a:xfrm>
          <a:off x="210370" y="1258387"/>
          <a:ext cx="2023090" cy="16184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Заявки на закупку</a:t>
          </a:r>
        </a:p>
      </dsp:txBody>
      <dsp:txXfrm>
        <a:off x="257773" y="1305790"/>
        <a:ext cx="1928284" cy="1523666"/>
      </dsp:txXfrm>
    </dsp:sp>
    <dsp:sp modelId="{02DD3275-1DCC-4FBF-A6C2-9E400243D7EA}">
      <dsp:nvSpPr>
        <dsp:cNvPr id="0" name=""/>
        <dsp:cNvSpPr/>
      </dsp:nvSpPr>
      <dsp:spPr>
        <a:xfrm rot="16200000">
          <a:off x="2746799" y="1396862"/>
          <a:ext cx="1779209" cy="60692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DE5DB-E249-407E-9457-22A2DE3728B8}">
      <dsp:nvSpPr>
        <dsp:cNvPr id="0" name=""/>
        <dsp:cNvSpPr/>
      </dsp:nvSpPr>
      <dsp:spPr>
        <a:xfrm>
          <a:off x="2624858" y="1484"/>
          <a:ext cx="2023090" cy="16184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План-график</a:t>
          </a:r>
        </a:p>
      </dsp:txBody>
      <dsp:txXfrm>
        <a:off x="2672261" y="48887"/>
        <a:ext cx="1928284" cy="1523666"/>
      </dsp:txXfrm>
    </dsp:sp>
    <dsp:sp modelId="{BA7F0C72-805E-4FFF-A840-6F66FA9A8CA2}">
      <dsp:nvSpPr>
        <dsp:cNvPr id="0" name=""/>
        <dsp:cNvSpPr/>
      </dsp:nvSpPr>
      <dsp:spPr>
        <a:xfrm rot="19500000">
          <a:off x="4432565" y="2274416"/>
          <a:ext cx="1779209" cy="60692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8C8ABE-E6ED-41EE-97D7-0674809B8B2E}">
      <dsp:nvSpPr>
        <dsp:cNvPr id="0" name=""/>
        <dsp:cNvSpPr/>
      </dsp:nvSpPr>
      <dsp:spPr>
        <a:xfrm>
          <a:off x="5039347" y="1258387"/>
          <a:ext cx="2023090" cy="16184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Контракты</a:t>
          </a:r>
        </a:p>
      </dsp:txBody>
      <dsp:txXfrm>
        <a:off x="5086750" y="1305790"/>
        <a:ext cx="1928284" cy="15236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D0F5C3-D67B-4AB7-A0D8-805BA1A9E621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F691B0-AB3B-4F00-B6FC-8DDC3421CA3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920880" cy="5040560"/>
          </a:xfrm>
        </p:spPr>
        <p:txBody>
          <a:bodyPr>
            <a:normAutofit/>
          </a:bodyPr>
          <a:lstStyle/>
          <a:p>
            <a:r>
              <a:rPr lang="ru-RU" dirty="0"/>
              <a:t>Итоги работы в ПК «Web-Торги-КС» за 9 месяцев 2024 года</a:t>
            </a:r>
          </a:p>
        </p:txBody>
      </p:sp>
    </p:spTree>
    <p:extLst>
      <p:ext uri="{BB962C8B-B14F-4D97-AF65-F5344CB8AC3E}">
        <p14:creationId xmlns:p14="http://schemas.microsoft.com/office/powerpoint/2010/main" val="986630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52736"/>
            <a:ext cx="421005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037848"/>
            <a:ext cx="4610864" cy="2614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209" y="3829016"/>
            <a:ext cx="4650367" cy="2726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9451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836712"/>
            <a:ext cx="5657850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781" y="2787012"/>
            <a:ext cx="5181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243" y="4365104"/>
            <a:ext cx="540067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8342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954496084"/>
              </p:ext>
            </p:extLst>
          </p:nvPr>
        </p:nvGraphicFramePr>
        <p:xfrm>
          <a:off x="395536" y="188640"/>
          <a:ext cx="8496944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413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Ошибка интеграции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Текст ошибки: </a:t>
            </a:r>
            <a:r>
              <a:rPr lang="en-US" b="1" u="sng" dirty="0"/>
              <a:t>Password</a:t>
            </a:r>
            <a:r>
              <a:rPr lang="en-US" b="1" dirty="0"/>
              <a:t> check for user with login</a:t>
            </a:r>
            <a:r>
              <a:rPr lang="ru-RU" b="1" dirty="0"/>
              <a:t> ХХХХХХХХХХ </a:t>
            </a:r>
            <a:r>
              <a:rPr lang="en-US" b="1" dirty="0"/>
              <a:t>has failed</a:t>
            </a:r>
            <a:r>
              <a:rPr lang="ru-RU" b="1" dirty="0"/>
              <a:t>.</a:t>
            </a:r>
          </a:p>
          <a:p>
            <a:pPr algn="just"/>
            <a:r>
              <a:rPr lang="ru-RU" dirty="0"/>
              <a:t>Решение: выполнить настройки интеграции личного кабинета. Подробно процесс описан в п.6 руководства пользователя «Подготовка АРМ к работе» </a:t>
            </a:r>
          </a:p>
        </p:txBody>
      </p:sp>
    </p:spTree>
    <p:extLst>
      <p:ext uri="{BB962C8B-B14F-4D97-AF65-F5344CB8AC3E}">
        <p14:creationId xmlns:p14="http://schemas.microsoft.com/office/powerpoint/2010/main" val="2255143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Несоответствие номера версии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Текст ошибки: Непредвиденная ошибка в ходе обработки. ПГ_ИК_4003. Следующий номер версии плана-графика закупок с номером 202400000000000001 должен быть 5.</a:t>
            </a:r>
          </a:p>
          <a:p>
            <a:pPr algn="just"/>
            <a:r>
              <a:rPr lang="ru-RU" dirty="0"/>
              <a:t>Решение: обратиться в службу технической поддержки ПК </a:t>
            </a:r>
            <a:r>
              <a:rPr lang="en-US" dirty="0"/>
              <a:t>«Web-</a:t>
            </a:r>
            <a:r>
              <a:rPr lang="ru-RU" dirty="0"/>
              <a:t>Торги-КС» для загрузки последней версии плана-графика из ЕИС. После загрузки внести изменения в план-график в части КБК, а также необходимые изменения, и повторить отправку</a:t>
            </a:r>
          </a:p>
        </p:txBody>
      </p:sp>
    </p:spTree>
    <p:extLst>
      <p:ext uri="{BB962C8B-B14F-4D97-AF65-F5344CB8AC3E}">
        <p14:creationId xmlns:p14="http://schemas.microsoft.com/office/powerpoint/2010/main" val="2883747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План-график существует в ЕИС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Текст ошибки: Непредвиденная ошибка в ходе обработки. ПГ_ИК_6005. Для размещенного плана-графика закупок с реестровым номером 202400000000000001 уже существует проект изменения плана-графика закупок с идентификатором 12345678. Для внесения изменений в существующий проект направляйте проект изменения с указанием в тэге </a:t>
            </a:r>
            <a:r>
              <a:rPr lang="ru-RU" dirty="0" err="1"/>
              <a:t>id</a:t>
            </a:r>
            <a:r>
              <a:rPr lang="ru-RU" dirty="0"/>
              <a:t> соответствующего значения идентификатора</a:t>
            </a:r>
          </a:p>
          <a:p>
            <a:r>
              <a:rPr lang="ru-RU" dirty="0"/>
              <a:t>Решение: </a:t>
            </a:r>
          </a:p>
          <a:p>
            <a:pPr marL="0" indent="0" algn="just">
              <a:buNone/>
            </a:pPr>
            <a:r>
              <a:rPr lang="ru-RU" dirty="0"/>
              <a:t>1) если проект изменения не направлялся на контроль в ЕИС, то есть является черновиком, то удалить его из личного кабинета ЕИС, затем повторить отправку из ПК </a:t>
            </a:r>
            <a:r>
              <a:rPr lang="en-US" dirty="0"/>
              <a:t>«Web-</a:t>
            </a:r>
            <a:r>
              <a:rPr lang="ru-RU" dirty="0"/>
              <a:t>Торги-КС»;</a:t>
            </a:r>
          </a:p>
          <a:p>
            <a:pPr marL="0" indent="0" algn="just">
              <a:buNone/>
            </a:pPr>
            <a:r>
              <a:rPr lang="ru-RU" dirty="0"/>
              <a:t>2) в ином случае обратиться в СТП ПК </a:t>
            </a:r>
            <a:r>
              <a:rPr lang="en-US" dirty="0"/>
              <a:t>«Web-</a:t>
            </a:r>
            <a:r>
              <a:rPr lang="ru-RU" dirty="0"/>
              <a:t>Торги-КС» , при этом потребуется повторение маршрутизации документа (возвращение на доработку, согласование ГРБС)</a:t>
            </a:r>
          </a:p>
        </p:txBody>
      </p:sp>
    </p:spTree>
    <p:extLst>
      <p:ext uri="{BB962C8B-B14F-4D97-AF65-F5344CB8AC3E}">
        <p14:creationId xmlns:p14="http://schemas.microsoft.com/office/powerpoint/2010/main" val="1944572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920880" cy="2076840"/>
          </a:xfrm>
        </p:spPr>
        <p:txBody>
          <a:bodyPr>
            <a:noAutofit/>
          </a:bodyPr>
          <a:lstStyle/>
          <a:p>
            <a:pPr algn="ctr"/>
            <a:r>
              <a:rPr lang="ru-RU" sz="4800" dirty="0"/>
              <a:t>Осуществления закупки у единственного поставщика по ч.12 ст. 93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512" y="3284984"/>
            <a:ext cx="864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+mj-lt"/>
              </a:rPr>
              <a:t>1) При формировании позиции ПГ в поле «</a:t>
            </a:r>
            <a:r>
              <a:rPr lang="ru-RU" altLang="ru-RU" sz="2800" dirty="0">
                <a:solidFill>
                  <a:srgbClr val="000000"/>
                </a:solidFill>
                <a:latin typeface="+mj-lt"/>
                <a:cs typeface="Tahoma" panose="020B0604030504040204" pitchFamily="34" charset="0"/>
              </a:rPr>
              <a:t>Способ определения поставщика (указывается для особых закупок)</a:t>
            </a:r>
            <a:r>
              <a:rPr lang="ru-RU" sz="2800" dirty="0">
                <a:latin typeface="+mj-lt"/>
              </a:rPr>
              <a:t>»  нужно выбрать способ «Закупка товара у единственного поставщика на сумму, предусмотренную частью 12 статьи 93 Закона № 44-ФЗ»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902901"/>
            <a:ext cx="65" cy="276999"/>
          </a:xfrm>
          <a:prstGeom prst="rect">
            <a:avLst/>
          </a:prstGeom>
          <a:solidFill>
            <a:srgbClr val="DFE8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291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086" y="-46212"/>
            <a:ext cx="9172086" cy="690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610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124744"/>
            <a:ext cx="87129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2) После публикации позиции ПГ и создании заявки вам надо данную заявку отправить по маршруту.</a:t>
            </a:r>
          </a:p>
          <a:p>
            <a:endParaRPr lang="ru-RU" sz="2800" dirty="0"/>
          </a:p>
          <a:p>
            <a:r>
              <a:rPr lang="ru-RU" sz="2800" dirty="0"/>
              <a:t>3) Из фильтра «Принято к исполнению» надо выбрать заявку и нажать на кнопку «Сформировать проект извещения»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4005064"/>
            <a:ext cx="6407846" cy="247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726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196752"/>
            <a:ext cx="87129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4) Заполнить проект извещения. Если возникают вопросы по заполнению сперва надо посмотреть в инструкции по кнопке «помощь»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2692096"/>
            <a:ext cx="2241125" cy="15289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520" y="4581128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АРМ заказчика госзаказа \ Осуществление закупок \ Извещения \ Извещение по ЭЗТ \ Создание нового</a:t>
            </a:r>
          </a:p>
        </p:txBody>
      </p:sp>
    </p:spTree>
    <p:extLst>
      <p:ext uri="{BB962C8B-B14F-4D97-AF65-F5344CB8AC3E}">
        <p14:creationId xmlns:p14="http://schemas.microsoft.com/office/powerpoint/2010/main" val="279817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19256" cy="1895464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Количество опубликованных извещений через ПК «</a:t>
            </a:r>
            <a:r>
              <a:rPr lang="en-US" sz="4000" dirty="0"/>
              <a:t>Web-</a:t>
            </a:r>
            <a:r>
              <a:rPr lang="ru-RU" sz="4000" dirty="0"/>
              <a:t>Торги-КС» за 9 месяцев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20924" y="2780928"/>
            <a:ext cx="7768480" cy="189546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/>
              <a:t>Всего опубликовано - 9387</a:t>
            </a:r>
            <a:br>
              <a:rPr lang="ru-RU" sz="3600" dirty="0"/>
            </a:br>
            <a:r>
              <a:rPr lang="ru-RU" sz="3600" dirty="0"/>
              <a:t>Через Центр </a:t>
            </a:r>
            <a:r>
              <a:rPr lang="ru-RU" sz="3600" dirty="0" err="1"/>
              <a:t>ГосЗакупок</a:t>
            </a:r>
            <a:r>
              <a:rPr lang="ru-RU" sz="3600" dirty="0"/>
              <a:t> - 9123</a:t>
            </a:r>
            <a:br>
              <a:rPr lang="ru-RU" sz="3600" dirty="0"/>
            </a:br>
            <a:r>
              <a:rPr lang="ru-RU" sz="3600" dirty="0"/>
              <a:t>Самостоятельное размещение - 264</a:t>
            </a:r>
          </a:p>
        </p:txBody>
      </p:sp>
    </p:spTree>
    <p:extLst>
      <p:ext uri="{BB962C8B-B14F-4D97-AF65-F5344CB8AC3E}">
        <p14:creationId xmlns:p14="http://schemas.microsoft.com/office/powerpoint/2010/main" val="3477423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9202"/>
            <a:ext cx="9144000" cy="449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961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15696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Частый вопрос в обращениях: как исправить следующую ошибку при сохранении заявки на закупку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3707904" y="4293096"/>
            <a:ext cx="2088232" cy="20882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7915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c\Downloads\1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92696"/>
            <a:ext cx="6596732" cy="598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390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62994433"/>
              </p:ext>
            </p:extLst>
          </p:nvPr>
        </p:nvGraphicFramePr>
        <p:xfrm>
          <a:off x="1043608" y="1052736"/>
          <a:ext cx="727280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Равно 5"/>
          <p:cNvSpPr/>
          <p:nvPr/>
        </p:nvSpPr>
        <p:spPr>
          <a:xfrm rot="19748712">
            <a:off x="2858373" y="1665601"/>
            <a:ext cx="864096" cy="576064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Равно 6"/>
          <p:cNvSpPr/>
          <p:nvPr/>
        </p:nvSpPr>
        <p:spPr>
          <a:xfrm rot="1300646">
            <a:off x="5651356" y="1665602"/>
            <a:ext cx="864096" cy="576064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4268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ru-RU" sz="4400" dirty="0"/>
              <a:t>Основные ошибки при сохранении сведений о контракте</a:t>
            </a:r>
          </a:p>
        </p:txBody>
      </p:sp>
      <p:pic>
        <p:nvPicPr>
          <p:cNvPr id="1026" name="Picture 2" descr="C:\Users\pc\Downloads\2024-06-11_09-16-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97704"/>
            <a:ext cx="7344816" cy="4943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3828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868928"/>
          </a:xfrm>
        </p:spPr>
        <p:txBody>
          <a:bodyPr>
            <a:noAutofit/>
          </a:bodyPr>
          <a:lstStyle/>
          <a:p>
            <a:pPr algn="just"/>
            <a:r>
              <a:rPr lang="ru-RU" sz="2800" dirty="0"/>
              <a:t>1) Если НЕ УСТАНОВЛЕН признак "Контракт заключен со вторым участником в соответствии с ч. 17.1 ст. 95 44-ФЗ" - все строки продукции извещения должны присутствовать в контракте. </a:t>
            </a:r>
            <a:br>
              <a:rPr lang="ru-RU" sz="2800" dirty="0"/>
            </a:br>
            <a:r>
              <a:rPr lang="ru-RU" sz="2800" dirty="0"/>
              <a:t>2) Строка продукции контракта № ХХХ не связана со строкой заявки на закупку</a:t>
            </a:r>
          </a:p>
        </p:txBody>
      </p:sp>
      <p:pic>
        <p:nvPicPr>
          <p:cNvPr id="2050" name="Picture 2" descr="https://webtorgi.e-zab.ru/portal/upload/bugtracker/3/post.64103-99997-66588.b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15" y="3606789"/>
            <a:ext cx="8344749" cy="2918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499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04088"/>
            <a:ext cx="8712968" cy="3589008"/>
          </a:xfrm>
        </p:spPr>
        <p:txBody>
          <a:bodyPr>
            <a:noAutofit/>
          </a:bodyPr>
          <a:lstStyle/>
          <a:p>
            <a:pPr algn="just"/>
            <a:r>
              <a:rPr lang="ru-RU" sz="3700" dirty="0"/>
              <a:t>Строка с </a:t>
            </a:r>
            <a:r>
              <a:rPr lang="ru-RU" sz="3700" dirty="0" err="1"/>
              <a:t>бк</a:t>
            </a:r>
            <a:r>
              <a:rPr lang="ru-RU" sz="3700" dirty="0"/>
              <a:t> 003.0904.1111111111.244, АИП[], счет[03ХХХХХХХХХ] за счет бюджетных средств отсутствует в </a:t>
            </a:r>
            <a:r>
              <a:rPr lang="ru-RU" sz="3700" dirty="0" err="1"/>
              <a:t>связаной</a:t>
            </a:r>
            <a:r>
              <a:rPr lang="ru-RU" sz="3700" dirty="0"/>
              <a:t> </a:t>
            </a:r>
            <a:r>
              <a:rPr lang="ru-RU" sz="3700" dirty="0" err="1"/>
              <a:t>пзз</a:t>
            </a:r>
            <a:r>
              <a:rPr lang="ru-RU" sz="3700" dirty="0"/>
              <a:t> (003.0904.111111111.244.341.34.02.., АИП[], счет[03ХХХХХХХХХ]Сумма = 1000.00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2160240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Решение: дополнить КБК в сведениях о контракте. </a:t>
            </a:r>
          </a:p>
          <a:p>
            <a:pPr marL="0" indent="0" algn="just">
              <a:buNone/>
            </a:pPr>
            <a:r>
              <a:rPr lang="ru-RU" dirty="0"/>
              <a:t>Если было какое-либо изменение в финансировании, передвижка или перекодировка, то сообщить об этом в обращении, КБК в ПЗЗ будет изменено</a:t>
            </a:r>
          </a:p>
        </p:txBody>
      </p:sp>
    </p:spTree>
    <p:extLst>
      <p:ext uri="{BB962C8B-B14F-4D97-AF65-F5344CB8AC3E}">
        <p14:creationId xmlns:p14="http://schemas.microsoft.com/office/powerpoint/2010/main" val="3258592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435280" cy="2292864"/>
          </a:xfrm>
        </p:spPr>
        <p:txBody>
          <a:bodyPr>
            <a:noAutofit/>
          </a:bodyPr>
          <a:lstStyle/>
          <a:p>
            <a:pPr algn="just"/>
            <a:r>
              <a:rPr lang="ru-RU" sz="3200" dirty="0"/>
              <a:t>Так как организация-заказчик является АУ, БУ, УП, Иное – не заполняются поля «Наименование бюджета» и «Код территории муниципального образования (ОКТМО)».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068960"/>
            <a:ext cx="8229600" cy="1008112"/>
          </a:xfrm>
        </p:spPr>
        <p:txBody>
          <a:bodyPr/>
          <a:lstStyle/>
          <a:p>
            <a:r>
              <a:rPr lang="ru-RU" dirty="0"/>
              <a:t>Решение: оставить заполненным только поле «Вид внебюджетных средств»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https://webtorgi.e-zab.ru/portal/upload/bugtracker/5/post.64105-100005-66593.b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56" y="4149080"/>
            <a:ext cx="9019344" cy="254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1152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9191" y="2967335"/>
            <a:ext cx="76856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286124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46071759"/>
              </p:ext>
            </p:extLst>
          </p:nvPr>
        </p:nvGraphicFramePr>
        <p:xfrm>
          <a:off x="323528" y="548680"/>
          <a:ext cx="8424936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9938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540" y="620688"/>
            <a:ext cx="8280920" cy="2448272"/>
          </a:xfrm>
        </p:spPr>
        <p:txBody>
          <a:bodyPr>
            <a:noAutofit/>
          </a:bodyPr>
          <a:lstStyle/>
          <a:p>
            <a:pPr algn="ctr"/>
            <a:r>
              <a:rPr lang="ru-RU" sz="4000" dirty="0"/>
              <a:t>Общее количество сведений о заключенных контрактах по конкурентным процедурам за 9 месяцев, включая измененные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11560" y="3501008"/>
            <a:ext cx="8280920" cy="1872208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/>
              <a:t>Через систему – 10029</a:t>
            </a:r>
          </a:p>
          <a:p>
            <a:r>
              <a:rPr lang="ru-RU" sz="3600" dirty="0"/>
              <a:t>Загружено из ЕИС – 1676</a:t>
            </a:r>
            <a:endParaRPr lang="en-US" sz="3600" dirty="0"/>
          </a:p>
          <a:p>
            <a:r>
              <a:rPr lang="ru-RU" sz="3600" dirty="0"/>
              <a:t>Всего</a:t>
            </a:r>
            <a:r>
              <a:rPr lang="en-US" sz="3600" dirty="0"/>
              <a:t> – 11705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59772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7827851"/>
              </p:ext>
            </p:extLst>
          </p:nvPr>
        </p:nvGraphicFramePr>
        <p:xfrm>
          <a:off x="323528" y="548680"/>
          <a:ext cx="8424936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8613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8136904" cy="424847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Количество упоминаний в ежемесячных мониторингах за 8 месяцев</a:t>
            </a:r>
          </a:p>
        </p:txBody>
      </p:sp>
    </p:spTree>
    <p:extLst>
      <p:ext uri="{BB962C8B-B14F-4D97-AF65-F5344CB8AC3E}">
        <p14:creationId xmlns:p14="http://schemas.microsoft.com/office/powerpoint/2010/main" val="3511919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662515"/>
              </p:ext>
            </p:extLst>
          </p:nvPr>
        </p:nvGraphicFramePr>
        <p:xfrm>
          <a:off x="1" y="157778"/>
          <a:ext cx="9143998" cy="6700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10516">
                  <a:extLst>
                    <a:ext uri="{9D8B030D-6E8A-4147-A177-3AD203B41FA5}">
                      <a16:colId xmlns:a16="http://schemas.microsoft.com/office/drawing/2014/main" val="1125761007"/>
                    </a:ext>
                  </a:extLst>
                </a:gridCol>
                <a:gridCol w="1253612">
                  <a:extLst>
                    <a:ext uri="{9D8B030D-6E8A-4147-A177-3AD203B41FA5}">
                      <a16:colId xmlns:a16="http://schemas.microsoft.com/office/drawing/2014/main" val="3104664264"/>
                    </a:ext>
                  </a:extLst>
                </a:gridCol>
                <a:gridCol w="1179870">
                  <a:extLst>
                    <a:ext uri="{9D8B030D-6E8A-4147-A177-3AD203B41FA5}">
                      <a16:colId xmlns:a16="http://schemas.microsoft.com/office/drawing/2014/main" val="2938493012"/>
                    </a:ext>
                  </a:extLst>
                </a:gridCol>
              </a:tblGrid>
              <a:tr h="834528">
                <a:tc>
                  <a:txBody>
                    <a:bodyPr/>
                    <a:lstStyle/>
                    <a:p>
                      <a:pPr algn="ctr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ГРБС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упоминаний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загруженные контракты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 anchor="ctr"/>
                </a:tc>
                <a:extLst>
                  <a:ext uri="{0D108BD9-81ED-4DB2-BD59-A6C34878D82A}">
                    <a16:rowId xmlns:a16="http://schemas.microsoft.com/office/drawing/2014/main" val="626133183"/>
                  </a:ext>
                </a:extLst>
              </a:tr>
              <a:tr h="340928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здравоохранения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1290245179"/>
                  </a:ext>
                </a:extLst>
              </a:tr>
              <a:tr h="362147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природных ресурсов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422661030"/>
                  </a:ext>
                </a:extLst>
              </a:tr>
              <a:tr h="387602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труда и социальной защиты населения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3279565426"/>
                  </a:ext>
                </a:extLst>
              </a:tr>
              <a:tr h="393054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образования и науки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3205951461"/>
                  </a:ext>
                </a:extLst>
              </a:tr>
              <a:tr h="415495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физической культуры и спорта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1571793205"/>
                  </a:ext>
                </a:extLst>
              </a:tr>
              <a:tr h="282306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культуры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3290416726"/>
                  </a:ext>
                </a:extLst>
              </a:tr>
              <a:tr h="597376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государственного имущества и земельных отношений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3795225908"/>
                  </a:ext>
                </a:extLst>
              </a:tr>
              <a:tr h="282306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ветеринарная служба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171987766"/>
                  </a:ext>
                </a:extLst>
              </a:tr>
              <a:tr h="558418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строительства, дорожного хозяйства и транспорта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473895050"/>
                  </a:ext>
                </a:extLst>
              </a:tr>
              <a:tr h="558418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жилищно-коммунального хозяйства, энергетики, цифровизации и связи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3438092260"/>
                  </a:ext>
                </a:extLst>
              </a:tr>
              <a:tr h="282306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физической культуры и спорта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390970541"/>
                  </a:ext>
                </a:extLst>
              </a:tr>
              <a:tr h="558418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по гражданской обороне и пожарной безопасности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3723591681"/>
                  </a:ext>
                </a:extLst>
              </a:tr>
              <a:tr h="282306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 Губернатора Забайкальского края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2868441347"/>
                  </a:ext>
                </a:extLst>
              </a:tr>
              <a:tr h="282306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сельского хозяйства Забайкальского края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3478110986"/>
                  </a:ext>
                </a:extLst>
              </a:tr>
              <a:tr h="282306">
                <a:tc>
                  <a:txBody>
                    <a:bodyPr/>
                    <a:lstStyle/>
                    <a:p>
                      <a:pPr marL="144000" algn="l" fontAlgn="t">
                        <a:spcAft>
                          <a:spcPts val="300"/>
                        </a:spcAft>
                      </a:pP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записи актов гражданского состояния Забайкальского края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tc>
                  <a:txBody>
                    <a:bodyPr/>
                    <a:lstStyle/>
                    <a:p>
                      <a:pPr algn="ctr" fontAlgn="b">
                        <a:spcAft>
                          <a:spcPts val="300"/>
                        </a:spcAft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72" marR="5472" marT="5472" marB="0"/>
                </a:tc>
                <a:extLst>
                  <a:ext uri="{0D108BD9-81ED-4DB2-BD59-A6C34878D82A}">
                    <a16:rowId xmlns:a16="http://schemas.microsoft.com/office/drawing/2014/main" val="749561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79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920880" cy="5040560"/>
          </a:xfrm>
        </p:spPr>
        <p:txBody>
          <a:bodyPr>
            <a:normAutofit/>
          </a:bodyPr>
          <a:lstStyle/>
          <a:p>
            <a:r>
              <a:rPr lang="ru-RU" dirty="0"/>
              <a:t>Обзор часто задаваемых вопросов при работе в ПК «</a:t>
            </a:r>
            <a:r>
              <a:rPr lang="ru-RU" dirty="0" err="1"/>
              <a:t>Web</a:t>
            </a:r>
            <a:r>
              <a:rPr lang="ru-RU" dirty="0"/>
              <a:t>-Торги-КС»</a:t>
            </a:r>
          </a:p>
        </p:txBody>
      </p:sp>
    </p:spTree>
    <p:extLst>
      <p:ext uri="{BB962C8B-B14F-4D97-AF65-F5344CB8AC3E}">
        <p14:creationId xmlns:p14="http://schemas.microsoft.com/office/powerpoint/2010/main" val="643799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88032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 узнать, какая ошибка возникла при отправке документов в ЕИС?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3933056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/>
              <a:t>Для всех документов, отправляемых из ПК «</a:t>
            </a:r>
            <a:r>
              <a:rPr lang="en-US" sz="2400" dirty="0"/>
              <a:t>Web-</a:t>
            </a:r>
            <a:r>
              <a:rPr lang="ru-RU" sz="2400" dirty="0"/>
              <a:t>Торги-КС» в иные информационные системы, существуют журналы отправки 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3923928" y="5133385"/>
            <a:ext cx="1512168" cy="139195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321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6434</TotalTime>
  <Words>812</Words>
  <Application>Microsoft Office PowerPoint</Application>
  <PresentationFormat>Экран (4:3)</PresentationFormat>
  <Paragraphs>87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Calibri</vt:lpstr>
      <vt:lpstr>Constantia</vt:lpstr>
      <vt:lpstr>Times New Roman</vt:lpstr>
      <vt:lpstr>Wingdings 2</vt:lpstr>
      <vt:lpstr>Поток</vt:lpstr>
      <vt:lpstr>Итоги работы в ПК «Web-Торги-КС» за 9 месяцев 2024 года</vt:lpstr>
      <vt:lpstr>Количество опубликованных извещений через ПК «Web-Торги-КС» за 9 месяцев</vt:lpstr>
      <vt:lpstr>Презентация PowerPoint</vt:lpstr>
      <vt:lpstr>Общее количество сведений о заключенных контрактах по конкурентным процедурам за 9 месяцев, включая измененные</vt:lpstr>
      <vt:lpstr>Презентация PowerPoint</vt:lpstr>
      <vt:lpstr>Количество упоминаний в ежемесячных мониторингах за 8 месяцев</vt:lpstr>
      <vt:lpstr>Презентация PowerPoint</vt:lpstr>
      <vt:lpstr>Обзор часто задаваемых вопросов при работе в ПК «Web-Торги-КС»</vt:lpstr>
      <vt:lpstr>Как узнать, какая ошибка возникла при отправке документов в ЕИС?</vt:lpstr>
      <vt:lpstr>Презентация PowerPoint</vt:lpstr>
      <vt:lpstr>Презентация PowerPoint</vt:lpstr>
      <vt:lpstr>Презентация PowerPoint</vt:lpstr>
      <vt:lpstr>1. Ошибка интеграции</vt:lpstr>
      <vt:lpstr>2. Несоответствие номера версии </vt:lpstr>
      <vt:lpstr>3. План-график существует в ЕИС</vt:lpstr>
      <vt:lpstr>Осуществления закупки у единственного поставщика по ч.12 ст. 93</vt:lpstr>
      <vt:lpstr>Презентация PowerPoint</vt:lpstr>
      <vt:lpstr>Презентация PowerPoint</vt:lpstr>
      <vt:lpstr>Презентация PowerPoint</vt:lpstr>
      <vt:lpstr>Презентация PowerPoint</vt:lpstr>
      <vt:lpstr>Частый вопрос в обращениях: как исправить следующую ошибку при сохранении заявки на закупку</vt:lpstr>
      <vt:lpstr>Презентация PowerPoint</vt:lpstr>
      <vt:lpstr>Презентация PowerPoint</vt:lpstr>
      <vt:lpstr>Основные ошибки при сохранении сведений о контракте</vt:lpstr>
      <vt:lpstr>1) Если НЕ УСТАНОВЛЕН признак "Контракт заключен со вторым участником в соответствии с ч. 17.1 ст. 95 44-ФЗ" - все строки продукции извещения должны присутствовать в контракте.  2) Строка продукции контракта № ХХХ не связана со строкой заявки на закупку</vt:lpstr>
      <vt:lpstr>Строка с бк 003.0904.1111111111.244, АИП[], счет[03ХХХХХХХХХ] за счет бюджетных средств отсутствует в связаной пзз (003.0904.111111111.244.341.34.02.., АИП[], счет[03ХХХХХХХХХ]Сумма = 1000.00</vt:lpstr>
      <vt:lpstr>Так как организация-заказчик является АУ, БУ, УП, Иное – не заполняются поля «Наименование бюджета» и «Код территории муниципального образования (ОКТМО)».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Обзор часто задаваемых вопросов при работе в ПК «Web-Торги-КС»</dc:title>
  <dc:creator>Пользователь Windows</dc:creator>
  <cp:lastModifiedBy>Сучкова Елена Николаевна</cp:lastModifiedBy>
  <cp:revision>70</cp:revision>
  <dcterms:created xsi:type="dcterms:W3CDTF">2024-05-30T00:28:05Z</dcterms:created>
  <dcterms:modified xsi:type="dcterms:W3CDTF">2024-10-15T07:19:58Z</dcterms:modified>
</cp:coreProperties>
</file>